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5.jpeg" ContentType="image/jpeg"/>
  <Override PartName="/ppt/media/image30.png" ContentType="image/png"/>
  <Override PartName="/ppt/media/image27.jpeg" ContentType="image/jpeg"/>
  <Override PartName="/ppt/media/image24.png" ContentType="image/png"/>
  <Override PartName="/ppt/media/image22.png" ContentType="image/png"/>
  <Override PartName="/ppt/media/image21.jpeg" ContentType="image/jpeg"/>
  <Override PartName="/ppt/media/image19.png" ContentType="image/png"/>
  <Override PartName="/ppt/media/image15.png" ContentType="image/png"/>
  <Override PartName="/ppt/media/image23.png" ContentType="image/png"/>
  <Override PartName="/ppt/media/image14.jpeg" ContentType="image/jpeg"/>
  <Override PartName="/ppt/media/image8.png" ContentType="image/png"/>
  <Override PartName="/ppt/media/image2.png" ContentType="image/png"/>
  <Override PartName="/ppt/media/image34.png" ContentType="image/png"/>
  <Override PartName="/ppt/media/image12.jpeg" ContentType="image/jpeg"/>
  <Override PartName="/ppt/media/image9.jpeg" ContentType="image/jpeg"/>
  <Override PartName="/ppt/media/image17.png" ContentType="image/png"/>
  <Override PartName="/ppt/media/image32.jpeg" ContentType="image/jpeg"/>
  <Override PartName="/ppt/media/image37.wmf" ContentType="image/x-wmf"/>
  <Override PartName="/ppt/media/image20.png" ContentType="image/png"/>
  <Override PartName="/ppt/media/image10.jpeg" ContentType="image/jpeg"/>
  <Override PartName="/ppt/media/image36.png" ContentType="image/png"/>
  <Override PartName="/ppt/media/image39.wmf" ContentType="image/x-wmf"/>
  <Override PartName="/ppt/media/image41.png" ContentType="image/png"/>
  <Override PartName="/ppt/media/image31.png" ContentType="image/png"/>
  <Override PartName="/ppt/media/image43.png" ContentType="image/png"/>
  <Override PartName="/ppt/media/image42.wmf" ContentType="image/x-wmf"/>
  <Override PartName="/ppt/media/image7.png" ContentType="image/png"/>
  <Override PartName="/ppt/media/image16.png" ContentType="image/png"/>
  <Override PartName="/ppt/media/image11.jpeg" ContentType="image/jpeg"/>
  <Override PartName="/ppt/media/image4.wmf" ContentType="image/x-wmf"/>
  <Override PartName="/ppt/media/image28.png" ContentType="image/png"/>
  <Override PartName="/ppt/media/image18.png" ContentType="image/png"/>
  <Override PartName="/ppt/media/image6.jpeg" ContentType="image/jpeg"/>
  <Override PartName="/ppt/media/image1.png" ContentType="image/png"/>
  <Override PartName="/ppt/media/image33.png" ContentType="image/png"/>
  <Override PartName="/ppt/media/image13.jpeg" ContentType="image/jpeg"/>
  <Override PartName="/ppt/media/image5.png" ContentType="image/png"/>
  <Override PartName="/ppt/media/image40.png" ContentType="image/png"/>
  <Override PartName="/ppt/media/image38.wmf" ContentType="image/x-wmf"/>
  <Override PartName="/ppt/media/image26.jpeg" ContentType="image/jpeg"/>
  <Override PartName="/ppt/media/image35.png" ContentType="image/png"/>
  <Override PartName="/ppt/media/image3.png" ContentType="image/png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03A6E8-7165-4A60-8E72-BAF28FF3182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8659DE-8186-4C5A-8637-ACD93EF2B1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B25010-6845-4214-A570-3C3F933824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arched-v.2.0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Click to edit the title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 Rounded MT Bold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 Rounded MT Bold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06B5B9-E509-4895-BCDB-4E60EC25D895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 descr=""/>
          <p:cNvPicPr/>
          <p:nvPr/>
        </p:nvPicPr>
        <p:blipFill>
          <a:blip r:embed="rId1"/>
          <a:stretch/>
        </p:blipFill>
        <p:spPr>
          <a:xfrm>
            <a:off x="20520" y="20520"/>
            <a:ext cx="9117000" cy="683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"/>
          <p:cNvSpPr/>
          <p:nvPr/>
        </p:nvSpPr>
        <p:spPr>
          <a:xfrm>
            <a:off x="538200" y="824040"/>
            <a:ext cx="4300560" cy="803160"/>
          </a:xfrm>
          <a:custGeom>
            <a:avLst/>
            <a:gdLst/>
            <a:ahLst/>
            <a:rect l="l" t="t" r="r" b="b"/>
            <a:pathLst>
              <a:path w="5417" h="1012">
                <a:moveTo>
                  <a:pt x="5286" y="759"/>
                </a:moveTo>
                <a:lnTo>
                  <a:pt x="5288" y="739"/>
                </a:lnTo>
                <a:lnTo>
                  <a:pt x="5299" y="722"/>
                </a:lnTo>
                <a:lnTo>
                  <a:pt x="5312" y="709"/>
                </a:lnTo>
                <a:lnTo>
                  <a:pt x="5330" y="698"/>
                </a:lnTo>
                <a:lnTo>
                  <a:pt x="5351" y="695"/>
                </a:lnTo>
                <a:lnTo>
                  <a:pt x="5372" y="698"/>
                </a:lnTo>
                <a:lnTo>
                  <a:pt x="5389" y="709"/>
                </a:lnTo>
                <a:lnTo>
                  <a:pt x="5403" y="722"/>
                </a:lnTo>
                <a:lnTo>
                  <a:pt x="5413" y="739"/>
                </a:lnTo>
                <a:lnTo>
                  <a:pt x="5417" y="759"/>
                </a:lnTo>
                <a:lnTo>
                  <a:pt x="5413" y="779"/>
                </a:lnTo>
                <a:lnTo>
                  <a:pt x="5403" y="796"/>
                </a:lnTo>
                <a:lnTo>
                  <a:pt x="5389" y="810"/>
                </a:lnTo>
                <a:lnTo>
                  <a:pt x="5372" y="820"/>
                </a:lnTo>
                <a:lnTo>
                  <a:pt x="5351" y="822"/>
                </a:lnTo>
                <a:lnTo>
                  <a:pt x="5330" y="820"/>
                </a:lnTo>
                <a:lnTo>
                  <a:pt x="5312" y="810"/>
                </a:lnTo>
                <a:lnTo>
                  <a:pt x="5299" y="796"/>
                </a:lnTo>
                <a:lnTo>
                  <a:pt x="5288" y="779"/>
                </a:lnTo>
                <a:lnTo>
                  <a:pt x="5286" y="759"/>
                </a:lnTo>
                <a:close/>
                <a:moveTo>
                  <a:pt x="130" y="1012"/>
                </a:moveTo>
                <a:lnTo>
                  <a:pt x="5351" y="1012"/>
                </a:lnTo>
                <a:lnTo>
                  <a:pt x="5351" y="0"/>
                </a:lnTo>
                <a:lnTo>
                  <a:pt x="130" y="0"/>
                </a:lnTo>
                <a:lnTo>
                  <a:pt x="130" y="1012"/>
                </a:lnTo>
                <a:close/>
                <a:moveTo>
                  <a:pt x="0" y="253"/>
                </a:moveTo>
                <a:lnTo>
                  <a:pt x="3" y="224"/>
                </a:lnTo>
                <a:lnTo>
                  <a:pt x="12" y="197"/>
                </a:lnTo>
                <a:lnTo>
                  <a:pt x="28" y="174"/>
                </a:lnTo>
                <a:lnTo>
                  <a:pt x="48" y="153"/>
                </a:lnTo>
                <a:lnTo>
                  <a:pt x="73" y="138"/>
                </a:lnTo>
                <a:lnTo>
                  <a:pt x="101" y="130"/>
                </a:lnTo>
                <a:lnTo>
                  <a:pt x="130" y="126"/>
                </a:lnTo>
                <a:lnTo>
                  <a:pt x="160" y="130"/>
                </a:lnTo>
                <a:lnTo>
                  <a:pt x="186" y="138"/>
                </a:lnTo>
                <a:lnTo>
                  <a:pt x="212" y="153"/>
                </a:lnTo>
                <a:lnTo>
                  <a:pt x="233" y="174"/>
                </a:lnTo>
                <a:lnTo>
                  <a:pt x="247" y="197"/>
                </a:lnTo>
                <a:lnTo>
                  <a:pt x="257" y="224"/>
                </a:lnTo>
                <a:lnTo>
                  <a:pt x="261" y="253"/>
                </a:lnTo>
                <a:lnTo>
                  <a:pt x="257" y="282"/>
                </a:lnTo>
                <a:lnTo>
                  <a:pt x="247" y="307"/>
                </a:lnTo>
                <a:lnTo>
                  <a:pt x="233" y="332"/>
                </a:lnTo>
                <a:lnTo>
                  <a:pt x="212" y="353"/>
                </a:lnTo>
                <a:lnTo>
                  <a:pt x="186" y="368"/>
                </a:lnTo>
                <a:lnTo>
                  <a:pt x="160" y="376"/>
                </a:lnTo>
                <a:lnTo>
                  <a:pt x="130" y="380"/>
                </a:lnTo>
                <a:lnTo>
                  <a:pt x="101" y="376"/>
                </a:lnTo>
                <a:lnTo>
                  <a:pt x="73" y="368"/>
                </a:lnTo>
                <a:lnTo>
                  <a:pt x="48" y="353"/>
                </a:lnTo>
                <a:lnTo>
                  <a:pt x="28" y="332"/>
                </a:lnTo>
                <a:lnTo>
                  <a:pt x="12" y="307"/>
                </a:lnTo>
                <a:lnTo>
                  <a:pt x="3" y="282"/>
                </a:lnTo>
                <a:lnTo>
                  <a:pt x="0" y="253"/>
                </a:lnTo>
                <a:close/>
              </a:path>
            </a:pathLst>
          </a:custGeom>
          <a:solidFill>
            <a:srgbClr val="ff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830160" y="1214280"/>
            <a:ext cx="3768840" cy="1800"/>
          </a:xfrm>
          <a:prstGeom prst="line">
            <a:avLst/>
          </a:prstGeom>
          <a:ln w="79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3581640" y="1295280"/>
            <a:ext cx="9025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5/22/2001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982800" y="973080"/>
            <a:ext cx="1918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1173240" y="1011240"/>
            <a:ext cx="3207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15048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1699560" y="1011240"/>
            <a:ext cx="5126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2221200" y="973080"/>
            <a:ext cx="180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2413080" y="101124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UNDAMENTALS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36684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3862440" y="1011240"/>
            <a:ext cx="668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RIEFING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now-diff-all" descr=""/>
          <p:cNvPicPr/>
          <p:nvPr/>
        </p:nvPicPr>
        <p:blipFill>
          <a:blip r:embed="rId1"/>
          <a:stretch/>
        </p:blipFill>
        <p:spPr>
          <a:xfrm>
            <a:off x="533520" y="304920"/>
            <a:ext cx="8153280" cy="6289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152280" y="228600"/>
            <a:ext cx="8877600" cy="641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"/>
          <p:cNvSpPr/>
          <p:nvPr/>
        </p:nvSpPr>
        <p:spPr>
          <a:xfrm>
            <a:off x="1828800" y="1447920"/>
            <a:ext cx="2209680" cy="838080"/>
          </a:xfrm>
          <a:prstGeom prst="line">
            <a:avLst/>
          </a:prstGeom>
          <a:ln w="284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609480" y="609480"/>
            <a:ext cx="16160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Fewer than half of basin gages reporting any snow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1295280" y="600120"/>
            <a:ext cx="6591600" cy="625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3048120" y="228600"/>
            <a:ext cx="2828880" cy="2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304920" y="304920"/>
            <a:ext cx="8548560" cy="618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62120" y="-360"/>
            <a:ext cx="7772400" cy="685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McNary Discharge Forecasts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380880" y="457200"/>
            <a:ext cx="8391600" cy="599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533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PNW Hydro Power Projection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"/>
          <p:cNvSpPr/>
          <p:nvPr/>
        </p:nvSpPr>
        <p:spPr>
          <a:xfrm>
            <a:off x="-168120" y="2525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5" name="CFT0522_0747422FC" descr=""/>
          <p:cNvPicPr/>
          <p:nvPr/>
        </p:nvPicPr>
        <p:blipFill>
          <a:blip r:embed="rId1"/>
          <a:stretch/>
        </p:blipFill>
        <p:spPr>
          <a:xfrm>
            <a:off x="4648320" y="685800"/>
            <a:ext cx="3085920" cy="171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"/>
          <p:cNvSpPr/>
          <p:nvPr/>
        </p:nvSpPr>
        <p:spPr>
          <a:xfrm>
            <a:off x="-168120" y="2525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7" name="CFT0522_07474232B" descr=""/>
          <p:cNvPicPr/>
          <p:nvPr/>
        </p:nvPicPr>
        <p:blipFill>
          <a:blip r:embed="rId2"/>
          <a:stretch/>
        </p:blipFill>
        <p:spPr>
          <a:xfrm>
            <a:off x="4648320" y="2514600"/>
            <a:ext cx="3085920" cy="171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CFT0522_0747422AE" descr=""/>
          <p:cNvPicPr/>
          <p:nvPr/>
        </p:nvPicPr>
        <p:blipFill>
          <a:blip r:embed="rId3"/>
          <a:stretch/>
        </p:blipFill>
        <p:spPr>
          <a:xfrm>
            <a:off x="4648320" y="4343400"/>
            <a:ext cx="4343400" cy="236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CFT0522_074932AB" descr=""/>
          <p:cNvPicPr/>
          <p:nvPr/>
        </p:nvPicPr>
        <p:blipFill>
          <a:blip r:embed="rId4"/>
          <a:stretch/>
        </p:blipFill>
        <p:spPr>
          <a:xfrm>
            <a:off x="152280" y="4343400"/>
            <a:ext cx="4362480" cy="237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"/>
          <p:cNvSpPr/>
          <p:nvPr/>
        </p:nvSpPr>
        <p:spPr>
          <a:xfrm>
            <a:off x="-168120" y="2525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-168120" y="2525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-168120" y="2525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-168120" y="2525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-168120" y="2525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CFT0522_075537215" descr=""/>
          <p:cNvPicPr/>
          <p:nvPr/>
        </p:nvPicPr>
        <p:blipFill>
          <a:blip r:embed="rId5"/>
          <a:stretch/>
        </p:blipFill>
        <p:spPr>
          <a:xfrm>
            <a:off x="1447920" y="685800"/>
            <a:ext cx="3085920" cy="171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CFT0522_075537244" descr=""/>
          <p:cNvPicPr/>
          <p:nvPr/>
        </p:nvPicPr>
        <p:blipFill>
          <a:blip r:embed="rId6"/>
          <a:stretch/>
        </p:blipFill>
        <p:spPr>
          <a:xfrm>
            <a:off x="1447920" y="2514600"/>
            <a:ext cx="3085920" cy="171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777240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Grand Coulee  Vs Year Ago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grpSp>
        <p:nvGrpSpPr>
          <p:cNvPr id="68" name=""/>
          <p:cNvGrpSpPr/>
          <p:nvPr/>
        </p:nvGrpSpPr>
        <p:grpSpPr>
          <a:xfrm>
            <a:off x="316800" y="533520"/>
            <a:ext cx="8654040" cy="459720"/>
            <a:chOff x="316800" y="533520"/>
            <a:chExt cx="8654040" cy="459720"/>
          </a:xfrm>
        </p:grpSpPr>
        <p:sp>
          <p:nvSpPr>
            <p:cNvPr id="69" name=""/>
            <p:cNvSpPr/>
            <p:nvPr/>
          </p:nvSpPr>
          <p:spPr>
            <a:xfrm>
              <a:off x="316800" y="533520"/>
              <a:ext cx="756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sng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Y2K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7866360" y="533520"/>
              <a:ext cx="11044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sng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Y2K+1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1" name=""/>
          <p:cNvSpPr/>
          <p:nvPr/>
        </p:nvSpPr>
        <p:spPr>
          <a:xfrm>
            <a:off x="0" y="1676520"/>
            <a:ext cx="123516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Extended drawdown to provide spill, extra transport flow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2" name=""/>
          <p:cNvGrpSpPr/>
          <p:nvPr/>
        </p:nvGrpSpPr>
        <p:grpSpPr>
          <a:xfrm>
            <a:off x="136440" y="3733920"/>
            <a:ext cx="9007560" cy="520920"/>
            <a:chOff x="136440" y="3733920"/>
            <a:chExt cx="9007560" cy="520920"/>
          </a:xfrm>
        </p:grpSpPr>
        <p:sp>
          <p:nvSpPr>
            <p:cNvPr id="73" name=""/>
            <p:cNvSpPr/>
            <p:nvPr/>
          </p:nvSpPr>
          <p:spPr>
            <a:xfrm>
              <a:off x="136440" y="3733920"/>
              <a:ext cx="12351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2,938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Mwa/Week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7908840" y="3733920"/>
              <a:ext cx="12351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545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Mwa/Week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" name=""/>
          <p:cNvSpPr/>
          <p:nvPr/>
        </p:nvSpPr>
        <p:spPr>
          <a:xfrm>
            <a:off x="7772400" y="1219320"/>
            <a:ext cx="1235160" cy="24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Reservoir refill 20 ft ahead of last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Discharge cut </a:t>
            </a: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 Rounded MT Bold"/>
              </a:rPr>
              <a:t>below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 Hanford Reservation emergency minimum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 flipV="1">
            <a:off x="1066680" y="2057040"/>
            <a:ext cx="2210040" cy="685800"/>
          </a:xfrm>
          <a:prstGeom prst="line">
            <a:avLst/>
          </a:prstGeom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 flipH="1" flipV="1">
            <a:off x="6705360" y="3048120"/>
            <a:ext cx="1143000" cy="380880"/>
          </a:xfrm>
          <a:prstGeom prst="line">
            <a:avLst/>
          </a:prstGeom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 flipH="1" flipV="1">
            <a:off x="7238520" y="1599840"/>
            <a:ext cx="838440" cy="304920"/>
          </a:xfrm>
          <a:prstGeom prst="line">
            <a:avLst/>
          </a:prstGeom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Special 2001 Federal Spill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Flat 230 MWa @ BON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Shaped 250 MWa @ TDA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300 MW-Mo supplies 19 days @ current rates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Likely ends June 4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81" name=""/>
          <p:cNvSpPr txBox="1"/>
          <p:nvPr/>
        </p:nvSpPr>
        <p:spPr>
          <a:xfrm>
            <a:off x="4647960" y="1981080"/>
            <a:ext cx="3809880" cy="198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82" name=""/>
          <p:cNvSpPr/>
          <p:nvPr/>
        </p:nvSpPr>
        <p:spPr>
          <a:xfrm>
            <a:off x="-168120" y="2525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3" name="CFT0522_101607D4" descr=""/>
          <p:cNvPicPr/>
          <p:nvPr/>
        </p:nvPicPr>
        <p:blipFill>
          <a:blip r:embed="rId1"/>
          <a:stretch/>
        </p:blipFill>
        <p:spPr>
          <a:xfrm>
            <a:off x="5105520" y="2057400"/>
            <a:ext cx="3085920" cy="171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"/>
          <p:cNvSpPr/>
          <p:nvPr/>
        </p:nvSpPr>
        <p:spPr>
          <a:xfrm>
            <a:off x="-168120" y="2525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5" name="CFT0522_1017201A0" descr=""/>
          <p:cNvPicPr/>
          <p:nvPr/>
        </p:nvPicPr>
        <p:blipFill>
          <a:blip r:embed="rId2"/>
          <a:stretch/>
        </p:blipFill>
        <p:spPr>
          <a:xfrm>
            <a:off x="5105520" y="3962520"/>
            <a:ext cx="3085920" cy="171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"/>
          <p:cNvSpPr/>
          <p:nvPr/>
        </p:nvSpPr>
        <p:spPr>
          <a:xfrm>
            <a:off x="4343400" y="2286000"/>
            <a:ext cx="1905120" cy="304920"/>
          </a:xfrm>
          <a:prstGeom prst="line">
            <a:avLst/>
          </a:prstGeom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3657600" y="3048120"/>
            <a:ext cx="2819520" cy="1295280"/>
          </a:xfrm>
          <a:prstGeom prst="line">
            <a:avLst/>
          </a:prstGeom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457200" y="2133720"/>
            <a:ext cx="8220240" cy="432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3429000" y="457200"/>
            <a:ext cx="5029200" cy="140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147600" y="219240"/>
            <a:ext cx="8848800" cy="6419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243000" y="333360"/>
            <a:ext cx="8658000" cy="6191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" descr=""/>
          <p:cNvPicPr/>
          <p:nvPr/>
        </p:nvPicPr>
        <p:blipFill>
          <a:blip r:embed="rId1"/>
          <a:stretch/>
        </p:blipFill>
        <p:spPr>
          <a:xfrm>
            <a:off x="2057400" y="228600"/>
            <a:ext cx="4632480" cy="6400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cvpamo" descr=""/>
          <p:cNvPicPr/>
          <p:nvPr/>
        </p:nvPicPr>
        <p:blipFill>
          <a:blip r:embed="rId1"/>
          <a:stretch/>
        </p:blipFill>
        <p:spPr>
          <a:xfrm>
            <a:off x="609480" y="380880"/>
            <a:ext cx="7878960" cy="6078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CFT0522_092106274" descr=""/>
          <p:cNvPicPr/>
          <p:nvPr/>
        </p:nvPicPr>
        <p:blipFill>
          <a:blip r:embed="rId1"/>
          <a:stretch/>
        </p:blipFill>
        <p:spPr>
          <a:xfrm>
            <a:off x="571680" y="857160"/>
            <a:ext cx="8001000" cy="5143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FT0522_09212112C" descr=""/>
          <p:cNvPicPr/>
          <p:nvPr/>
        </p:nvPicPr>
        <p:blipFill>
          <a:blip r:embed="rId1"/>
          <a:stretch/>
        </p:blipFill>
        <p:spPr>
          <a:xfrm>
            <a:off x="228600" y="533520"/>
            <a:ext cx="8572680" cy="5510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CFT0522_0921562A4" descr=""/>
          <p:cNvPicPr/>
          <p:nvPr/>
        </p:nvPicPr>
        <p:blipFill>
          <a:blip r:embed="rId1"/>
          <a:stretch/>
        </p:blipFill>
        <p:spPr>
          <a:xfrm>
            <a:off x="571680" y="857160"/>
            <a:ext cx="8001000" cy="5143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"/>
          <p:cNvSpPr/>
          <p:nvPr/>
        </p:nvSpPr>
        <p:spPr>
          <a:xfrm>
            <a:off x="457200" y="609480"/>
            <a:ext cx="8153280" cy="5562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2001 Fire Tracking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Drought increases risk, extends season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Drug labs heighten risks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Oregon, Washington spared last year, at risk now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California declares season open today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4796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New online systems help pinpoint sites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Kathy Sheppard monitoring all news, stats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 Rounded MT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Fundamentals will overlay transmission, notify traders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304920" y="838080"/>
            <a:ext cx="8488080" cy="5883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Improved Systems for 2001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3" name="Last28DaysPriceSummary" descr=""/>
          <p:cNvPicPr/>
          <p:nvPr/>
        </p:nvPicPr>
        <p:blipFill>
          <a:blip r:embed="rId1"/>
          <a:stretch/>
        </p:blipFill>
        <p:spPr>
          <a:xfrm>
            <a:off x="0" y="88920"/>
            <a:ext cx="8763120" cy="6769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5" name="HR_NP" descr=""/>
          <p:cNvPicPr/>
          <p:nvPr/>
        </p:nvPicPr>
        <p:blipFill>
          <a:blip r:embed="rId1"/>
          <a:stretch/>
        </p:blipFill>
        <p:spPr>
          <a:xfrm>
            <a:off x="304920" y="301680"/>
            <a:ext cx="8334360" cy="643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7" name="HR_SP" descr=""/>
          <p:cNvPicPr/>
          <p:nvPr/>
        </p:nvPicPr>
        <p:blipFill>
          <a:blip r:embed="rId1"/>
          <a:stretch/>
        </p:blipFill>
        <p:spPr>
          <a:xfrm>
            <a:off x="457200" y="533520"/>
            <a:ext cx="7648560" cy="5910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877600" cy="656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"/>
          <p:cNvSpPr/>
          <p:nvPr/>
        </p:nvSpPr>
        <p:spPr>
          <a:xfrm>
            <a:off x="6828840" y="457200"/>
            <a:ext cx="154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ff0000"/>
                </a:solidFill>
                <a:effectLst/>
                <a:uFillTx/>
                <a:latin typeface="Arial Rounded MT Bold"/>
              </a:rPr>
              <a:t>Through May 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 flipV="1">
            <a:off x="4038480" y="1828440"/>
            <a:ext cx="4724640" cy="2286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7391520" y="3276720"/>
            <a:ext cx="609480" cy="609480"/>
          </a:xfrm>
          <a:prstGeom prst="ellipse">
            <a:avLst/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7391520" y="4952880"/>
            <a:ext cx="609480" cy="609840"/>
          </a:xfrm>
          <a:prstGeom prst="ellipse">
            <a:avLst/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1143000" y="3048120"/>
            <a:ext cx="3657600" cy="947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California &amp; Rockies showing seasonal, production upturn, but Northwest still down; Northwest Power Pool control area stats have loads off 3,900 MWa from year ago.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6city" descr=""/>
          <p:cNvPicPr/>
          <p:nvPr/>
        </p:nvPicPr>
        <p:blipFill>
          <a:blip r:embed="rId1"/>
          <a:stretch/>
        </p:blipFill>
        <p:spPr>
          <a:xfrm>
            <a:off x="1828800" y="0"/>
            <a:ext cx="5334120" cy="685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285840" y="276120"/>
            <a:ext cx="8572320" cy="6305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"/>
          <p:cNvSpPr/>
          <p:nvPr/>
        </p:nvSpPr>
        <p:spPr>
          <a:xfrm>
            <a:off x="6828840" y="457200"/>
            <a:ext cx="154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ff0000"/>
                </a:solidFill>
                <a:effectLst/>
                <a:uFillTx/>
                <a:latin typeface="Arial Rounded MT Bold"/>
              </a:rPr>
              <a:t>Through May 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7" name="bpatrans" descr=""/>
          <p:cNvPicPr/>
          <p:nvPr/>
        </p:nvPicPr>
        <p:blipFill>
          <a:blip r:embed="rId1"/>
          <a:stretch/>
        </p:blipFill>
        <p:spPr>
          <a:xfrm>
            <a:off x="533520" y="304920"/>
            <a:ext cx="8181720" cy="6321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214200" y="252360"/>
            <a:ext cx="8715600" cy="6353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" descr=""/>
          <p:cNvPicPr/>
          <p:nvPr/>
        </p:nvPicPr>
        <p:blipFill>
          <a:blip r:embed="rId1"/>
          <a:stretch/>
        </p:blipFill>
        <p:spPr>
          <a:xfrm>
            <a:off x="376200" y="190440"/>
            <a:ext cx="8391600" cy="647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ng" descr=""/>
          <p:cNvPicPr/>
          <p:nvPr/>
        </p:nvPicPr>
        <p:blipFill>
          <a:blip r:embed="rId1"/>
          <a:stretch/>
        </p:blipFill>
        <p:spPr>
          <a:xfrm>
            <a:off x="457200" y="152280"/>
            <a:ext cx="8335800" cy="6431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" descr=""/>
          <p:cNvPicPr/>
          <p:nvPr/>
        </p:nvPicPr>
        <p:blipFill>
          <a:blip r:embed="rId1"/>
          <a:stretch/>
        </p:blipFill>
        <p:spPr>
          <a:xfrm>
            <a:off x="485640" y="243000"/>
            <a:ext cx="8172720" cy="6372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" descr=""/>
          <p:cNvPicPr/>
          <p:nvPr/>
        </p:nvPicPr>
        <p:blipFill>
          <a:blip r:embed="rId1"/>
          <a:stretch/>
        </p:blipFill>
        <p:spPr>
          <a:xfrm>
            <a:off x="990720" y="1143000"/>
            <a:ext cx="7296120" cy="449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"/>
          <p:cNvSpPr/>
          <p:nvPr/>
        </p:nvSpPr>
        <p:spPr>
          <a:xfrm>
            <a:off x="838080" y="2286000"/>
            <a:ext cx="1524240" cy="457200"/>
          </a:xfrm>
          <a:prstGeom prst="ellipse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5943600" y="5105520"/>
            <a:ext cx="1523880" cy="380880"/>
          </a:xfrm>
          <a:prstGeom prst="ellipse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"/>
          <p:cNvSpPr/>
          <p:nvPr/>
        </p:nvSpPr>
        <p:spPr>
          <a:xfrm>
            <a:off x="-168120" y="2525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-168120" y="2525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62120" y="15192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Remaining Snowpack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  <p:pic>
        <p:nvPicPr>
          <p:cNvPr id="36" name="snow-abs-5k" descr=""/>
          <p:cNvPicPr/>
          <p:nvPr/>
        </p:nvPicPr>
        <p:blipFill>
          <a:blip r:embed="rId1"/>
          <a:stretch/>
        </p:blipFill>
        <p:spPr>
          <a:xfrm>
            <a:off x="0" y="1066680"/>
            <a:ext cx="4013280" cy="3095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" name="snow-abs-5k7k" descr=""/>
          <p:cNvPicPr/>
          <p:nvPr/>
        </p:nvPicPr>
        <p:blipFill>
          <a:blip r:embed="rId2"/>
          <a:stretch/>
        </p:blipFill>
        <p:spPr>
          <a:xfrm>
            <a:off x="5113440" y="1066680"/>
            <a:ext cx="4030560" cy="311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snow-abs-7k9k" descr=""/>
          <p:cNvPicPr/>
          <p:nvPr/>
        </p:nvPicPr>
        <p:blipFill>
          <a:blip r:embed="rId3"/>
          <a:stretch/>
        </p:blipFill>
        <p:spPr>
          <a:xfrm>
            <a:off x="0" y="3747960"/>
            <a:ext cx="4030560" cy="311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" name="snow-abs-9k" descr=""/>
          <p:cNvPicPr/>
          <p:nvPr/>
        </p:nvPicPr>
        <p:blipFill>
          <a:blip r:embed="rId4"/>
          <a:stretch/>
        </p:blipFill>
        <p:spPr>
          <a:xfrm>
            <a:off x="5113440" y="3747960"/>
            <a:ext cx="4030560" cy="311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"/>
          <p:cNvSpPr/>
          <p:nvPr/>
        </p:nvSpPr>
        <p:spPr>
          <a:xfrm>
            <a:off x="5638680" y="1066680"/>
            <a:ext cx="2971800" cy="533520"/>
          </a:xfrm>
          <a:prstGeom prst="ellipse">
            <a:avLst/>
          </a:prstGeom>
          <a:noFill/>
          <a:ln w="316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191120" y="2286000"/>
            <a:ext cx="144756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Only remaining prospect for forced rise in hydro production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 flipV="1">
            <a:off x="5029200" y="1981080"/>
            <a:ext cx="838080" cy="457200"/>
          </a:xfrm>
          <a:prstGeom prst="line">
            <a:avLst/>
          </a:prstGeom>
          <a:ln w="3168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now-all" descr=""/>
          <p:cNvPicPr/>
          <p:nvPr/>
        </p:nvPicPr>
        <p:blipFill>
          <a:blip r:embed="rId1"/>
          <a:stretch/>
        </p:blipFill>
        <p:spPr>
          <a:xfrm>
            <a:off x="533520" y="304920"/>
            <a:ext cx="8076960" cy="6230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2001-05-22T13:22:02Z</dcterms:created>
  <dc:creator>ksheppar</dc:creator>
  <dc:description/>
  <dc:language>en-US</dc:language>
  <cp:lastModifiedBy>theizen</cp:lastModifiedBy>
  <dcterms:modified xsi:type="dcterms:W3CDTF">2001-05-22T15:45:38Z</dcterms:modified>
  <cp:revision>7</cp:revision>
  <dc:subject/>
  <dc:title>PowerPoint Presentation</dc:title>
</cp:coreProperties>
</file>