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56.png" ContentType="image/png"/>
  <Override PartName="/ppt/media/image55.png" ContentType="image/png"/>
  <Override PartName="/ppt/media/image54.png" ContentType="image/png"/>
  <Override PartName="/ppt/media/image51.png" ContentType="image/png"/>
  <Override PartName="/ppt/media/image48.png" ContentType="image/png"/>
  <Override PartName="/ppt/media/image11.png" ContentType="image/png"/>
  <Override PartName="/ppt/media/image2.png" ContentType="image/png"/>
  <Override PartName="/ppt/media/image34.png" ContentType="image/png"/>
  <Override PartName="/ppt/media/image40.png" ContentType="image/png"/>
  <Override PartName="/ppt/media/image38.wmf" ContentType="image/x-wmf"/>
  <Override PartName="/ppt/media/image37.png" ContentType="image/png"/>
  <Override PartName="/ppt/media/image5.png" ContentType="image/png"/>
  <Override PartName="/ppt/media/image29.png" ContentType="image/png"/>
  <Override PartName="/ppt/media/image15.png" ContentType="image/png"/>
  <Override PartName="/ppt/media/image53.png" ContentType="image/png"/>
  <Override PartName="/ppt/media/image16.png" ContentType="image/png"/>
  <Override PartName="/ppt/media/image17.png" ContentType="image/png"/>
  <Override PartName="/ppt/media/image28.png" ContentType="image/png"/>
  <Override PartName="/ppt/media/image27.png" ContentType="image/png"/>
  <Override PartName="/ppt/media/image63.png" ContentType="image/png"/>
  <Override PartName="/ppt/media/image26.png" ContentType="image/png"/>
  <Override PartName="/ppt/media/image62.png" ContentType="image/png"/>
  <Override PartName="/ppt/media/image25.png" ContentType="image/png"/>
  <Override PartName="/ppt/media/image22.png" ContentType="image/png"/>
  <Override PartName="/ppt/media/image61.png" ContentType="image/png"/>
  <Override PartName="/ppt/media/image19.png" ContentType="image/png"/>
  <Override PartName="/ppt/media/image24.png" ContentType="image/png"/>
  <Override PartName="/ppt/media/image6.wmf" ContentType="image/x-wmf"/>
  <Override PartName="/ppt/media/image58.png" ContentType="image/png"/>
  <Override PartName="/ppt/media/image21.png" ContentType="image/png"/>
  <Override PartName="/ppt/media/image60.png" ContentType="image/png"/>
  <Override PartName="/ppt/media/image23.png" ContentType="image/png"/>
  <Override PartName="/ppt/media/image59.png" ContentType="image/png"/>
  <Override PartName="/ppt/media/image7.wmf" ContentType="image/x-wmf"/>
  <Override PartName="/ppt/media/image39.wmf" ContentType="image/x-wmf"/>
  <Override PartName="/ppt/media/image41.png" ContentType="image/png"/>
  <Override PartName="/ppt/media/image35.png" ContentType="image/png"/>
  <Override PartName="/ppt/media/image3.png" ContentType="image/png"/>
  <Override PartName="/ppt/media/image12.png" ContentType="image/png"/>
  <Override PartName="/ppt/media/image49.png" ContentType="image/png"/>
  <Override PartName="/ppt/media/image52.wmf" ContentType="image/x-wmf"/>
  <Override PartName="/ppt/media/image8.wmf" ContentType="image/x-wmf"/>
  <Override PartName="/ppt/media/image42.png" ContentType="image/png"/>
  <Override PartName="/ppt/media/image20.png" ContentType="image/png"/>
  <Override PartName="/ppt/media/image14.wmf" ContentType="image/x-wmf"/>
  <Override PartName="/ppt/media/image57.png" ContentType="image/png"/>
  <Override PartName="/ppt/media/image18.png" ContentType="image/png"/>
  <Override PartName="/ppt/media/image9.png" ContentType="image/png"/>
  <Override PartName="/ppt/media/image36.png" ContentType="image/png"/>
  <Override PartName="/ppt/media/image4.png" ContentType="image/png"/>
  <Override PartName="/ppt/media/image13.png" ContentType="image/png"/>
  <Override PartName="/ppt/media/image33.png" ContentType="image/png"/>
  <Override PartName="/ppt/media/image1.png" ContentType="image/png"/>
  <Override PartName="/ppt/media/image10.png" ContentType="image/png"/>
  <Override PartName="/ppt/media/image47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50.png" ContentType="image/png"/>
  <Override PartName="/ppt/embeddings/oleObject1.xlsx" ContentType="application/vnd.openxmlformats-officedocument.spreadsheetml.sheet"/>
  <Override PartName="/ppt/embeddings/oleObject1.bin" ContentType="application/vnd.openxmlformats-officedocument.oleObject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54.xml.rels" ContentType="application/vnd.openxmlformats-package.relationships+xml"/>
  <Override PartName="/ppt/slides/_rels/slide42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51.xml.rels" ContentType="application/vnd.openxmlformats-package.relationships+xml"/>
  <Override PartName="/ppt/slides/_rels/slide13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29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50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42.xml" ContentType="application/vnd.openxmlformats-officedocument.presentationml.slide+xml"/>
  <Override PartName="/ppt/slides/slide54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</p:sldIdLst>
  <p:sldSz cx="9144000" cy="6858000"/>
  <p:notesSz cx="6858000" cy="91805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25D3FB5-BCE2-4719-A661-1BF53DEB1C1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4.png"/><Relationship Id="rId8" Type="http://schemas.openxmlformats.org/officeDocument/2006/relationships/image" Target="../media/image4.png"/><Relationship Id="rId9" Type="http://schemas.openxmlformats.org/officeDocument/2006/relationships/image" Target="../media/image4.png"/><Relationship Id="rId10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Click to edit the title text format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294920" y="990360"/>
            <a:ext cx="7162920" cy="510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SzPct val="102805"/>
              <a:buBlip>
                <a:blip r:embed="rId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Click to edit the outline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1" marL="743040" indent="-285840">
              <a:spcBef>
                <a:spcPts val="700"/>
              </a:spcBef>
              <a:buSzPct val="102805"/>
              <a:buBlip>
                <a:blip r:embed="rId4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2" marL="1143000" indent="-228600">
              <a:spcBef>
                <a:spcPts val="700"/>
              </a:spcBef>
              <a:buSzPct val="100000"/>
              <a:buBlip>
                <a:blip r:embed="rId5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Third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3" marL="1600200" indent="-228600">
              <a:spcBef>
                <a:spcPts val="700"/>
              </a:spcBef>
              <a:buSzPct val="100000"/>
              <a:buBlip>
                <a:blip r:embed="rId6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Fourth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4" marL="2057400" indent="-228600">
              <a:spcBef>
                <a:spcPts val="700"/>
              </a:spcBef>
              <a:buSzPct val="100000"/>
              <a:buBlip>
                <a:blip r:embed="rId7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Fifth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5" marL="2057400" indent="-228600">
              <a:spcBef>
                <a:spcPts val="700"/>
              </a:spcBef>
              <a:buSzPct val="100000"/>
              <a:buBlip>
                <a:blip r:embed="rId8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Sixth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6" marL="2057400" indent="-228600">
              <a:spcBef>
                <a:spcPts val="700"/>
              </a:spcBef>
              <a:buSzPct val="100000"/>
              <a:buBlip>
                <a:blip r:embed="rId9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Seventh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12952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286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96A77B9-19C4-47E5-BE23-EA66055B6061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0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14.wmf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6.wmf"/><Relationship Id="rId4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38.wmf"/><Relationship Id="rId4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9.wmf"/><Relationship Id="rId3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5.png"/><Relationship Id="rId3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7.wmf"/><Relationship Id="rId4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2.wmf"/><Relationship Id="rId3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3.png"/><Relationship Id="rId3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4.png"/><Relationship Id="rId3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5.png"/><Relationship Id="rId3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7.png"/><Relationship Id="rId3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8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8.wmf"/><Relationship Id="rId4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9.png"/><Relationship Id="rId3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0.png"/><Relationship Id="rId3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1.png"/><Relationship Id="rId3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2.png"/><Relationship Id="rId3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3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685800" y="838080"/>
            <a:ext cx="4300560" cy="838440"/>
          </a:xfrm>
          <a:custGeom>
            <a:avLst/>
            <a:gdLst/>
            <a:ahLst/>
            <a:rect l="l" t="t" r="r" b="b"/>
            <a:pathLst>
              <a:path w="5417" h="1012">
                <a:moveTo>
                  <a:pt x="5286" y="759"/>
                </a:moveTo>
                <a:lnTo>
                  <a:pt x="5288" y="739"/>
                </a:lnTo>
                <a:lnTo>
                  <a:pt x="5299" y="722"/>
                </a:lnTo>
                <a:lnTo>
                  <a:pt x="5312" y="709"/>
                </a:lnTo>
                <a:lnTo>
                  <a:pt x="5330" y="698"/>
                </a:lnTo>
                <a:lnTo>
                  <a:pt x="5351" y="695"/>
                </a:lnTo>
                <a:lnTo>
                  <a:pt x="5372" y="698"/>
                </a:lnTo>
                <a:lnTo>
                  <a:pt x="5389" y="709"/>
                </a:lnTo>
                <a:lnTo>
                  <a:pt x="5403" y="722"/>
                </a:lnTo>
                <a:lnTo>
                  <a:pt x="5413" y="739"/>
                </a:lnTo>
                <a:lnTo>
                  <a:pt x="5417" y="759"/>
                </a:lnTo>
                <a:lnTo>
                  <a:pt x="5413" y="779"/>
                </a:lnTo>
                <a:lnTo>
                  <a:pt x="5403" y="796"/>
                </a:lnTo>
                <a:lnTo>
                  <a:pt x="5389" y="810"/>
                </a:lnTo>
                <a:lnTo>
                  <a:pt x="5372" y="820"/>
                </a:lnTo>
                <a:lnTo>
                  <a:pt x="5351" y="822"/>
                </a:lnTo>
                <a:lnTo>
                  <a:pt x="5330" y="820"/>
                </a:lnTo>
                <a:lnTo>
                  <a:pt x="5312" y="810"/>
                </a:lnTo>
                <a:lnTo>
                  <a:pt x="5299" y="796"/>
                </a:lnTo>
                <a:lnTo>
                  <a:pt x="5288" y="779"/>
                </a:lnTo>
                <a:lnTo>
                  <a:pt x="5286" y="759"/>
                </a:lnTo>
                <a:close/>
                <a:moveTo>
                  <a:pt x="130" y="1012"/>
                </a:moveTo>
                <a:lnTo>
                  <a:pt x="5351" y="1012"/>
                </a:lnTo>
                <a:lnTo>
                  <a:pt x="5351" y="0"/>
                </a:lnTo>
                <a:lnTo>
                  <a:pt x="130" y="0"/>
                </a:lnTo>
                <a:lnTo>
                  <a:pt x="130" y="1012"/>
                </a:lnTo>
                <a:close/>
                <a:moveTo>
                  <a:pt x="0" y="253"/>
                </a:moveTo>
                <a:lnTo>
                  <a:pt x="3" y="224"/>
                </a:lnTo>
                <a:lnTo>
                  <a:pt x="12" y="197"/>
                </a:lnTo>
                <a:lnTo>
                  <a:pt x="28" y="174"/>
                </a:lnTo>
                <a:lnTo>
                  <a:pt x="48" y="153"/>
                </a:lnTo>
                <a:lnTo>
                  <a:pt x="73" y="138"/>
                </a:lnTo>
                <a:lnTo>
                  <a:pt x="101" y="130"/>
                </a:lnTo>
                <a:lnTo>
                  <a:pt x="130" y="126"/>
                </a:lnTo>
                <a:lnTo>
                  <a:pt x="160" y="130"/>
                </a:lnTo>
                <a:lnTo>
                  <a:pt x="186" y="138"/>
                </a:lnTo>
                <a:lnTo>
                  <a:pt x="212" y="153"/>
                </a:lnTo>
                <a:lnTo>
                  <a:pt x="233" y="174"/>
                </a:lnTo>
                <a:lnTo>
                  <a:pt x="247" y="197"/>
                </a:lnTo>
                <a:lnTo>
                  <a:pt x="257" y="224"/>
                </a:lnTo>
                <a:lnTo>
                  <a:pt x="261" y="253"/>
                </a:lnTo>
                <a:lnTo>
                  <a:pt x="257" y="282"/>
                </a:lnTo>
                <a:lnTo>
                  <a:pt x="247" y="307"/>
                </a:lnTo>
                <a:lnTo>
                  <a:pt x="233" y="332"/>
                </a:lnTo>
                <a:lnTo>
                  <a:pt x="212" y="353"/>
                </a:lnTo>
                <a:lnTo>
                  <a:pt x="186" y="368"/>
                </a:lnTo>
                <a:lnTo>
                  <a:pt x="160" y="376"/>
                </a:lnTo>
                <a:lnTo>
                  <a:pt x="130" y="380"/>
                </a:lnTo>
                <a:lnTo>
                  <a:pt x="101" y="376"/>
                </a:lnTo>
                <a:lnTo>
                  <a:pt x="73" y="368"/>
                </a:lnTo>
                <a:lnTo>
                  <a:pt x="48" y="353"/>
                </a:lnTo>
                <a:lnTo>
                  <a:pt x="28" y="332"/>
                </a:lnTo>
                <a:lnTo>
                  <a:pt x="12" y="307"/>
                </a:lnTo>
                <a:lnTo>
                  <a:pt x="3" y="282"/>
                </a:lnTo>
                <a:lnTo>
                  <a:pt x="0" y="253"/>
                </a:lnTo>
                <a:close/>
              </a:path>
            </a:pathLst>
          </a:custGeom>
          <a:solidFill>
            <a:srgbClr val="ff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>
            <a:off x="830160" y="1214280"/>
            <a:ext cx="3768840" cy="1800"/>
          </a:xfrm>
          <a:prstGeom prst="line">
            <a:avLst/>
          </a:prstGeom>
          <a:ln w="79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3581640" y="1295280"/>
            <a:ext cx="7898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11/01/01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"/>
          <p:cNvSpPr/>
          <p:nvPr/>
        </p:nvSpPr>
        <p:spPr>
          <a:xfrm>
            <a:off x="933480" y="973080"/>
            <a:ext cx="38671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"/>
          <p:cNvSpPr/>
          <p:nvPr/>
        </p:nvSpPr>
        <p:spPr>
          <a:xfrm>
            <a:off x="1173240" y="1011240"/>
            <a:ext cx="3207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504800" y="973080"/>
            <a:ext cx="1922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1699560" y="1011240"/>
            <a:ext cx="5126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OWER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2221200" y="973080"/>
            <a:ext cx="1807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2413080" y="1011240"/>
            <a:ext cx="12445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UNDAMENTALS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3668400" y="973080"/>
            <a:ext cx="1922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3862440" y="1011240"/>
            <a:ext cx="6681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RIEFING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1957320" y="942840"/>
            <a:ext cx="6877080" cy="535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Global Climate (Super) Model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44" name=""/>
          <p:cNvSpPr/>
          <p:nvPr/>
        </p:nvSpPr>
        <p:spPr>
          <a:xfrm>
            <a:off x="901800" y="4235400"/>
            <a:ext cx="1685880" cy="1068840"/>
          </a:xfrm>
          <a:prstGeom prst="rect">
            <a:avLst/>
          </a:prstGeom>
          <a:solidFill>
            <a:srgbClr val="fcff91"/>
          </a:solidFill>
          <a:ln w="936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Very dry in California throughout winter…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911160" y="1835280"/>
            <a:ext cx="1685880" cy="1312560"/>
          </a:xfrm>
          <a:prstGeom prst="rect">
            <a:avLst/>
          </a:prstGeom>
          <a:solidFill>
            <a:srgbClr val="fcff91"/>
          </a:solidFill>
          <a:ln w="936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Columbia basin in BC slightly above normal first half of winter…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Smith Barney 2001-02 Winter Outlook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47" name=""/>
          <p:cNvSpPr/>
          <p:nvPr/>
        </p:nvSpPr>
        <p:spPr>
          <a:xfrm>
            <a:off x="1295280" y="1447920"/>
            <a:ext cx="6705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1219320" y="1676520"/>
            <a:ext cx="761976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*Negative PDO + Neutral SST  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Western Dry Bias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1295280" y="2971800"/>
            <a:ext cx="7543800" cy="1557000"/>
          </a:xfrm>
          <a:prstGeom prst="rect">
            <a:avLst/>
          </a:prstGeom>
          <a:solidFill>
            <a:srgbClr val="ffffb3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“Based on our analysis of SSTs and the PDO, we expect below-normal precipitation totals for most of the western portion of the U.S. and for southwest Canada between now and spring of 2002”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1295280" y="5486400"/>
            <a:ext cx="7543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*Particularly in Southwestern US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6629400" y="1905120"/>
            <a:ext cx="609480" cy="0"/>
          </a:xfrm>
          <a:prstGeom prst="line">
            <a:avLst/>
          </a:prstGeom>
          <a:ln w="82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1143000" y="838080"/>
            <a:ext cx="7772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3333cc"/>
                </a:solidFill>
                <a:effectLst/>
                <a:uFillTx/>
                <a:latin typeface="Copperplate Gothic Bold"/>
              </a:rPr>
              <a:t>PRECIPITATION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3562200" y="2095560"/>
            <a:ext cx="4353120" cy="838080"/>
          </a:xfrm>
          <a:prstGeom prst="ellipse">
            <a:avLst/>
          </a:prstGeom>
          <a:noFill/>
          <a:ln w="316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"/>
          <p:cNvGraphicFramePr/>
          <p:nvPr/>
        </p:nvGraphicFramePr>
        <p:xfrm>
          <a:off x="1143000" y="1600200"/>
          <a:ext cx="7620120" cy="441000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5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143000" y="1600200"/>
                    <a:ext cx="7620120" cy="4410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Vs. The Dalles History..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Smith Barney 2001-02 Winter Outlook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58" name=""/>
          <p:cNvSpPr/>
          <p:nvPr/>
        </p:nvSpPr>
        <p:spPr>
          <a:xfrm>
            <a:off x="1371600" y="1905120"/>
            <a:ext cx="6705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1143000" y="838080"/>
            <a:ext cx="7772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SUMMARY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1371600" y="1676520"/>
            <a:ext cx="7391520" cy="39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*Rank in coldest third of winters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*Very similar to last winter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*Temperature variability will occur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*1</a:t>
            </a:r>
            <a:r>
              <a:rPr b="0" lang="en-US" sz="2400" strike="noStrike" u="none" baseline="30000">
                <a:solidFill>
                  <a:srgbClr val="000000"/>
                </a:solidFill>
                <a:effectLst/>
                <a:uFillTx/>
                <a:latin typeface="Copperplate Gothic Bold"/>
              </a:rPr>
              <a:t>st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 half not extremely cold, 2</a:t>
            </a:r>
            <a:r>
              <a:rPr b="0" lang="en-US" sz="2400" strike="noStrike" u="none" baseline="30000">
                <a:solidFill>
                  <a:srgbClr val="000000"/>
                </a:solidFill>
                <a:effectLst/>
                <a:uFillTx/>
                <a:latin typeface="Copperplate Gothic Bold"/>
              </a:rPr>
              <a:t>nd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 half   somewhat colder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*Last winter temperature rank 24 coldest of 106 winters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-This year’s rank: 20-30 range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" descr=""/>
          <p:cNvPicPr/>
          <p:nvPr/>
        </p:nvPicPr>
        <p:blipFill>
          <a:blip r:embed="rId2"/>
          <a:srcRect l="9679" t="6657" r="8901" b="12219"/>
          <a:stretch/>
        </p:blipFill>
        <p:spPr>
          <a:xfrm>
            <a:off x="1357200" y="773280"/>
            <a:ext cx="7280280" cy="559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Precipitation Summary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"/>
          <p:cNvGrpSpPr/>
          <p:nvPr/>
        </p:nvGrpSpPr>
        <p:grpSpPr>
          <a:xfrm>
            <a:off x="1278000" y="1684440"/>
            <a:ext cx="3047760" cy="4707000"/>
            <a:chOff x="1278000" y="1684440"/>
            <a:chExt cx="3047760" cy="4707000"/>
          </a:xfrm>
        </p:grpSpPr>
        <p:pic>
          <p:nvPicPr>
            <p:cNvPr id="64" name="" descr=""/>
            <p:cNvPicPr/>
            <p:nvPr/>
          </p:nvPicPr>
          <p:blipFill>
            <a:blip r:embed="rId2"/>
            <a:stretch/>
          </p:blipFill>
          <p:spPr>
            <a:xfrm>
              <a:off x="1278000" y="1684440"/>
              <a:ext cx="3047760" cy="22860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65" name="" descr=""/>
            <p:cNvPicPr/>
            <p:nvPr/>
          </p:nvPicPr>
          <p:blipFill>
            <a:blip r:embed="rId3"/>
            <a:stretch/>
          </p:blipFill>
          <p:spPr>
            <a:xfrm>
              <a:off x="1278000" y="4105440"/>
              <a:ext cx="3047760" cy="228600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66" name=""/>
          <p:cNvGrpSpPr/>
          <p:nvPr/>
        </p:nvGrpSpPr>
        <p:grpSpPr>
          <a:xfrm>
            <a:off x="5037120" y="744480"/>
            <a:ext cx="3851280" cy="5896080"/>
            <a:chOff x="5037120" y="744480"/>
            <a:chExt cx="3851280" cy="5896080"/>
          </a:xfrm>
        </p:grpSpPr>
        <p:pic>
          <p:nvPicPr>
            <p:cNvPr id="67" name="" descr=""/>
            <p:cNvPicPr/>
            <p:nvPr/>
          </p:nvPicPr>
          <p:blipFill>
            <a:blip r:embed="rId4"/>
            <a:stretch/>
          </p:blipFill>
          <p:spPr>
            <a:xfrm>
              <a:off x="5037120" y="4354560"/>
              <a:ext cx="3048120" cy="22860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68" name="" descr=""/>
            <p:cNvPicPr/>
            <p:nvPr/>
          </p:nvPicPr>
          <p:blipFill>
            <a:blip r:embed="rId5"/>
            <a:stretch/>
          </p:blipFill>
          <p:spPr>
            <a:xfrm>
              <a:off x="5037120" y="744480"/>
              <a:ext cx="3048120" cy="22860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69" name="" descr=""/>
            <p:cNvPicPr/>
            <p:nvPr/>
          </p:nvPicPr>
          <p:blipFill>
            <a:blip r:embed="rId6"/>
            <a:stretch/>
          </p:blipFill>
          <p:spPr>
            <a:xfrm>
              <a:off x="5840280" y="2314440"/>
              <a:ext cx="3048120" cy="228600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295280" y="0"/>
            <a:ext cx="772632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It’s now wet where the people are…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71" name=""/>
          <p:cNvSpPr/>
          <p:nvPr/>
        </p:nvSpPr>
        <p:spPr>
          <a:xfrm>
            <a:off x="2052360" y="965160"/>
            <a:ext cx="2556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…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but dry in the interior.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6243480" y="808200"/>
            <a:ext cx="16034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Bozeman, MT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5261760" y="6221520"/>
            <a:ext cx="1133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Yosemite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6128280" y="2341440"/>
            <a:ext cx="2022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Salt Lake City, UT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1617480" y="4254480"/>
            <a:ext cx="20865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San Francisco, CA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1523880" y="1839960"/>
            <a:ext cx="1387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Seattle, WA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1295280" y="838080"/>
            <a:ext cx="7543800" cy="5819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Early Precipitation Encouraging PNW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" descr=""/>
          <p:cNvPicPr/>
          <p:nvPr/>
        </p:nvPicPr>
        <p:blipFill>
          <a:blip r:embed="rId2"/>
          <a:stretch/>
        </p:blipFill>
        <p:spPr>
          <a:xfrm>
            <a:off x="1295280" y="838080"/>
            <a:ext cx="7543800" cy="5819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Snow Retention Variable By Subregion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1295280" y="838080"/>
            <a:ext cx="7543800" cy="5819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One Day Snowpack Changes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" descr=""/>
          <p:cNvPicPr/>
          <p:nvPr/>
        </p:nvPicPr>
        <p:blipFill>
          <a:blip r:embed="rId2"/>
          <a:stretch/>
        </p:blipFill>
        <p:spPr>
          <a:xfrm>
            <a:off x="1295280" y="762120"/>
            <a:ext cx="7543800" cy="5819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One Week Snowpack Changes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" descr=""/>
          <p:cNvPicPr/>
          <p:nvPr/>
        </p:nvPicPr>
        <p:blipFill>
          <a:blip r:embed="rId2"/>
          <a:stretch/>
        </p:blipFill>
        <p:spPr>
          <a:xfrm>
            <a:off x="3797280" y="824040"/>
            <a:ext cx="4951440" cy="5832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Load / Resource Balance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" descr=""/>
          <p:cNvPicPr/>
          <p:nvPr/>
        </p:nvPicPr>
        <p:blipFill>
          <a:blip r:embed="rId2"/>
          <a:srcRect l="8973" t="4714" r="9579" b="11946"/>
          <a:stretch/>
        </p:blipFill>
        <p:spPr>
          <a:xfrm>
            <a:off x="1306440" y="819000"/>
            <a:ext cx="4305240" cy="3397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6" name="" descr=""/>
          <p:cNvPicPr/>
          <p:nvPr/>
        </p:nvPicPr>
        <p:blipFill>
          <a:blip r:embed="rId3"/>
          <a:srcRect l="9698" t="4560" r="10185" b="12887"/>
          <a:stretch/>
        </p:blipFill>
        <p:spPr>
          <a:xfrm>
            <a:off x="4394160" y="3070080"/>
            <a:ext cx="4222800" cy="3357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Early Snow Accumulation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88" name=""/>
          <p:cNvSpPr/>
          <p:nvPr/>
        </p:nvSpPr>
        <p:spPr>
          <a:xfrm>
            <a:off x="5765760" y="1933560"/>
            <a:ext cx="2247840" cy="895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  <a:path fill="none" w="21600" h="21600">
                <a:moveTo>
                  <a:pt x="22332" y="2757"/>
                </a:moveTo>
                <a:lnTo>
                  <a:pt x="26802" y="2757"/>
                </a:lnTo>
                <a:lnTo>
                  <a:pt x="26802" y="-4596"/>
                </a:lnTo>
                <a:lnTo>
                  <a:pt x="-17969" y="-11949"/>
                </a:lnTo>
              </a:path>
            </a:pathLst>
          </a:custGeom>
          <a:solidFill>
            <a:srgbClr val="ffff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Expect to lose 25% to 50% of snowpack in the 5000 to 7000 foot range by December 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2063880" y="5362560"/>
            <a:ext cx="2247840" cy="895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  <a:path fill="none" w="21600" h="21600">
                <a:moveTo>
                  <a:pt x="-732" y="2757"/>
                </a:moveTo>
                <a:lnTo>
                  <a:pt x="-4103" y="2757"/>
                </a:lnTo>
                <a:lnTo>
                  <a:pt x="-4103" y="-18498"/>
                </a:lnTo>
                <a:lnTo>
                  <a:pt x="28403" y="-39753"/>
                </a:lnTo>
              </a:path>
            </a:pathLst>
          </a:custGeom>
          <a:solidFill>
            <a:srgbClr val="ffff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Expect to lose 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all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 snowpack below 5000 foot range by December 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1295280" y="762120"/>
            <a:ext cx="7543800" cy="5819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969480" y="0"/>
            <a:ext cx="804708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Warm Temperatures Continue Erosion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" descr=""/>
          <p:cNvPicPr/>
          <p:nvPr/>
        </p:nvPicPr>
        <p:blipFill>
          <a:blip r:embed="rId2"/>
          <a:stretch/>
        </p:blipFill>
        <p:spPr>
          <a:xfrm>
            <a:off x="1219320" y="990720"/>
            <a:ext cx="7624800" cy="5424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Sorted Columbia Snow Gages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1295280" y="1066680"/>
            <a:ext cx="7610760" cy="5416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Columbia Basin  Snow Indexes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>
            <a:off x="1676520" y="1066680"/>
            <a:ext cx="6762600" cy="5019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Snow Predictability: Good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" descr=""/>
          <p:cNvPicPr/>
          <p:nvPr/>
        </p:nvPicPr>
        <p:blipFill>
          <a:blip r:embed="rId2"/>
          <a:stretch/>
        </p:blipFill>
        <p:spPr>
          <a:xfrm>
            <a:off x="1600200" y="1143000"/>
            <a:ext cx="6734160" cy="4809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Snow Predictability: Ugly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2"/>
          <a:stretch/>
        </p:blipFill>
        <p:spPr>
          <a:xfrm>
            <a:off x="1905120" y="990720"/>
            <a:ext cx="6172200" cy="5738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1" name="" descr=""/>
          <p:cNvPicPr/>
          <p:nvPr/>
        </p:nvPicPr>
        <p:blipFill>
          <a:blip r:embed="rId3"/>
          <a:stretch/>
        </p:blipFill>
        <p:spPr>
          <a:xfrm>
            <a:off x="3352680" y="762120"/>
            <a:ext cx="3324240" cy="33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BC Snow Surveys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" descr=""/>
          <p:cNvPicPr/>
          <p:nvPr/>
        </p:nvPicPr>
        <p:blipFill>
          <a:blip r:embed="rId2"/>
          <a:stretch/>
        </p:blipFill>
        <p:spPr>
          <a:xfrm>
            <a:off x="1295280" y="990720"/>
            <a:ext cx="7453440" cy="5278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California Snow Survey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" descr=""/>
          <p:cNvPicPr/>
          <p:nvPr/>
        </p:nvPicPr>
        <p:blipFill>
          <a:blip r:embed="rId2"/>
          <a:stretch/>
        </p:blipFill>
        <p:spPr>
          <a:xfrm>
            <a:off x="1295280" y="1066680"/>
            <a:ext cx="7558200" cy="5259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Colorado Snow Survey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" descr=""/>
          <p:cNvPicPr/>
          <p:nvPr/>
        </p:nvPicPr>
        <p:blipFill>
          <a:blip r:embed="rId2"/>
          <a:srcRect l="0" t="0" r="0" b="6496"/>
          <a:stretch/>
        </p:blipFill>
        <p:spPr>
          <a:xfrm>
            <a:off x="2743200" y="914400"/>
            <a:ext cx="5567400" cy="5791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Primary PNW Hydro Generation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109" name=""/>
          <p:cNvSpPr/>
          <p:nvPr/>
        </p:nvSpPr>
        <p:spPr>
          <a:xfrm>
            <a:off x="1523880" y="5410080"/>
            <a:ext cx="1067040" cy="76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  <a:path fill="none" w="21600" h="21600">
                <a:moveTo>
                  <a:pt x="-1543" y="3240"/>
                </a:moveTo>
                <a:lnTo>
                  <a:pt x="-3696" y="3240"/>
                </a:lnTo>
                <a:lnTo>
                  <a:pt x="-3696" y="-8640"/>
                </a:lnTo>
                <a:lnTo>
                  <a:pt x="45096" y="-19440"/>
                </a:lnTo>
              </a:path>
            </a:pathLst>
          </a:custGeom>
          <a:solidFill>
            <a:srgbClr val="ffff99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Lower Columbia Environmental Control Point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1447920" y="2467080"/>
            <a:ext cx="1066680" cy="76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  <a:path fill="none" w="21600" h="21600">
                <a:moveTo>
                  <a:pt x="-1543" y="3240"/>
                </a:moveTo>
                <a:lnTo>
                  <a:pt x="-3632" y="3240"/>
                </a:lnTo>
                <a:lnTo>
                  <a:pt x="-3632" y="46800"/>
                </a:lnTo>
                <a:lnTo>
                  <a:pt x="67757" y="49005"/>
                </a:lnTo>
              </a:path>
            </a:pathLst>
          </a:custGeom>
          <a:solidFill>
            <a:srgbClr val="ffff99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Mid Columbia Environmental Control Point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7315200" y="1676520"/>
            <a:ext cx="1066680" cy="76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  <a:path fill="none" w="21600" h="21600">
                <a:moveTo>
                  <a:pt x="23143" y="3240"/>
                </a:moveTo>
                <a:lnTo>
                  <a:pt x="26968" y="3240"/>
                </a:lnTo>
                <a:lnTo>
                  <a:pt x="26968" y="77805"/>
                </a:lnTo>
                <a:lnTo>
                  <a:pt x="-48343" y="81585"/>
                </a:lnTo>
              </a:path>
            </a:pathLst>
          </a:custGeom>
          <a:solidFill>
            <a:srgbClr val="ffff99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Lower Columbia Power Model Predictor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"/>
          <p:cNvSpPr/>
          <p:nvPr/>
        </p:nvSpPr>
        <p:spPr>
          <a:xfrm>
            <a:off x="1600200" y="5257800"/>
            <a:ext cx="6858000" cy="1447920"/>
          </a:xfrm>
          <a:prstGeom prst="rect">
            <a:avLst/>
          </a:prstGeom>
          <a:solidFill>
            <a:srgbClr val="ccffcc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371600" y="0"/>
            <a:ext cx="723888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Load Growth Model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graphicFrame>
        <p:nvGraphicFramePr>
          <p:cNvPr id="20" name=""/>
          <p:cNvGraphicFramePr/>
          <p:nvPr/>
        </p:nvGraphicFramePr>
        <p:xfrm>
          <a:off x="990720" y="914400"/>
          <a:ext cx="8305560" cy="437976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2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990720" y="914400"/>
                    <a:ext cx="8305560" cy="4379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" name=""/>
          <p:cNvSpPr/>
          <p:nvPr/>
        </p:nvSpPr>
        <p:spPr>
          <a:xfrm>
            <a:off x="3886200" y="1066680"/>
            <a:ext cx="2438280" cy="381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1219320" y="990720"/>
            <a:ext cx="769608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Adjusted for Temperature and Time of Use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1219320" y="609480"/>
            <a:ext cx="7619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CAISO Annual Load Growth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1219320" y="5700600"/>
            <a:ext cx="7696080" cy="98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*Weighted Average ALL Hours: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  </a:t>
            </a:r>
            <a:r>
              <a:rPr b="1" lang="en-US" sz="2400" strike="noStrike" u="none">
                <a:solidFill>
                  <a:srgbClr val="0000ff"/>
                </a:solidFill>
                <a:effectLst/>
                <a:uFillTx/>
                <a:latin typeface="Copperplate Gothic Bold"/>
              </a:rPr>
              <a:t>-2.1%</a:t>
            </a:r>
            <a:r>
              <a:rPr b="1" lang="en-US" sz="2000" strike="noStrike" u="none">
                <a:solidFill>
                  <a:srgbClr val="0000ff"/>
                </a:solidFill>
                <a:effectLst/>
                <a:uFillTx/>
                <a:latin typeface="Copperplate Gothic Bold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*Weighted Average PEAK Hours: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 </a:t>
            </a:r>
            <a:r>
              <a:rPr b="1" lang="en-US" sz="2400" strike="noStrike" u="none">
                <a:solidFill>
                  <a:srgbClr val="ff3300"/>
                </a:solidFill>
                <a:effectLst/>
                <a:uFillTx/>
                <a:latin typeface="Copperplate Gothic Bold"/>
              </a:rPr>
              <a:t>-2.0%</a:t>
            </a:r>
            <a:r>
              <a:rPr b="1" lang="en-US" sz="2000" strike="noStrike" u="none">
                <a:solidFill>
                  <a:srgbClr val="ff3300"/>
                </a:solidFill>
                <a:effectLst/>
                <a:uFillTx/>
                <a:latin typeface="Copperplate Gothic Bold"/>
              </a:rPr>
              <a:t> 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1143000" y="5334120"/>
            <a:ext cx="769608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October 2001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" descr=""/>
          <p:cNvPicPr/>
          <p:nvPr/>
        </p:nvPicPr>
        <p:blipFill>
          <a:blip r:embed="rId2"/>
          <a:stretch/>
        </p:blipFill>
        <p:spPr>
          <a:xfrm>
            <a:off x="1219320" y="1066680"/>
            <a:ext cx="7619760" cy="5376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McNary Discharge Forecast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" name=""/>
          <p:cNvGraphicFramePr/>
          <p:nvPr/>
        </p:nvGraphicFramePr>
        <p:xfrm>
          <a:off x="1219320" y="1324080"/>
          <a:ext cx="7619760" cy="47862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1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219320" y="1324080"/>
                    <a:ext cx="7619760" cy="4786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Special Autumn Hydro Operations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Pacific Northwest Hydro Index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2"/>
          <a:stretch/>
        </p:blipFill>
        <p:spPr>
          <a:xfrm>
            <a:off x="1143000" y="1143000"/>
            <a:ext cx="8001000" cy="5289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Current PNW Reservoir Status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grpSp>
        <p:nvGrpSpPr>
          <p:cNvPr id="120" name=""/>
          <p:cNvGrpSpPr/>
          <p:nvPr/>
        </p:nvGrpSpPr>
        <p:grpSpPr>
          <a:xfrm>
            <a:off x="2857680" y="695160"/>
            <a:ext cx="5957640" cy="6000480"/>
            <a:chOff x="2857680" y="695160"/>
            <a:chExt cx="5957640" cy="6000480"/>
          </a:xfrm>
        </p:grpSpPr>
        <p:pic>
          <p:nvPicPr>
            <p:cNvPr id="121" name="" descr=""/>
            <p:cNvPicPr/>
            <p:nvPr/>
          </p:nvPicPr>
          <p:blipFill>
            <a:blip r:embed="rId2"/>
            <a:stretch/>
          </p:blipFill>
          <p:spPr>
            <a:xfrm>
              <a:off x="2857680" y="695160"/>
              <a:ext cx="5957640" cy="60004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22" name="" descr=""/>
            <p:cNvPicPr/>
            <p:nvPr/>
          </p:nvPicPr>
          <p:blipFill>
            <a:blip r:embed="rId3"/>
            <a:stretch/>
          </p:blipFill>
          <p:spPr>
            <a:xfrm>
              <a:off x="3295800" y="5038560"/>
              <a:ext cx="2000160" cy="637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23" name=""/>
            <p:cNvSpPr/>
            <p:nvPr/>
          </p:nvSpPr>
          <p:spPr>
            <a:xfrm>
              <a:off x="7162920" y="6019560"/>
              <a:ext cx="152280" cy="152280"/>
            </a:xfrm>
            <a:prstGeom prst="ellipse">
              <a:avLst/>
            </a:prstGeom>
            <a:solidFill>
              <a:srgbClr val="33996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" name=""/>
            <p:cNvSpPr/>
            <p:nvPr/>
          </p:nvSpPr>
          <p:spPr>
            <a:xfrm>
              <a:off x="6676920" y="6000480"/>
              <a:ext cx="152640" cy="152280"/>
            </a:xfrm>
            <a:prstGeom prst="ellipse">
              <a:avLst/>
            </a:prstGeom>
            <a:solidFill>
              <a:srgbClr val="33996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" name=""/>
            <p:cNvSpPr/>
            <p:nvPr/>
          </p:nvSpPr>
          <p:spPr>
            <a:xfrm>
              <a:off x="6257880" y="5457600"/>
              <a:ext cx="152640" cy="152280"/>
            </a:xfrm>
            <a:prstGeom prst="ellipse">
              <a:avLst/>
            </a:prstGeom>
            <a:solidFill>
              <a:srgbClr val="33996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5800680" y="4924080"/>
              <a:ext cx="152640" cy="152640"/>
            </a:xfrm>
            <a:prstGeom prst="ellipse">
              <a:avLst/>
            </a:prstGeom>
            <a:solidFill>
              <a:srgbClr val="33996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5353200" y="4619520"/>
              <a:ext cx="152280" cy="152280"/>
            </a:xfrm>
            <a:prstGeom prst="ellipse">
              <a:avLst/>
            </a:prstGeom>
            <a:solidFill>
              <a:srgbClr val="33996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4886280" y="4009680"/>
              <a:ext cx="152640" cy="152640"/>
            </a:xfrm>
            <a:prstGeom prst="ellipse">
              <a:avLst/>
            </a:prstGeom>
            <a:solidFill>
              <a:srgbClr val="33996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29" name=""/>
          <p:cNvGrpSpPr/>
          <p:nvPr/>
        </p:nvGrpSpPr>
        <p:grpSpPr>
          <a:xfrm>
            <a:off x="1204920" y="4803840"/>
            <a:ext cx="1397160" cy="734400"/>
            <a:chOff x="1204920" y="4803840"/>
            <a:chExt cx="1397160" cy="734400"/>
          </a:xfrm>
        </p:grpSpPr>
        <p:sp>
          <p:nvSpPr>
            <p:cNvPr id="130" name=""/>
            <p:cNvSpPr/>
            <p:nvPr/>
          </p:nvSpPr>
          <p:spPr>
            <a:xfrm>
              <a:off x="1204920" y="4803840"/>
              <a:ext cx="1397160" cy="734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 Rounded MT Bold"/>
                </a:rPr>
                <a:t>AER Average Runoff Drawdown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2343240" y="5133960"/>
              <a:ext cx="152280" cy="152280"/>
            </a:xfrm>
            <a:prstGeom prst="ellipse">
              <a:avLst/>
            </a:prstGeom>
            <a:solidFill>
              <a:srgbClr val="33996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PNW Storage Operation Last Year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2"/>
          <a:stretch/>
        </p:blipFill>
        <p:spPr>
          <a:xfrm>
            <a:off x="1905120" y="781200"/>
            <a:ext cx="6024600" cy="5981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4" name="" descr=""/>
          <p:cNvPicPr/>
          <p:nvPr/>
        </p:nvPicPr>
        <p:blipFill>
          <a:blip r:embed="rId3"/>
          <a:stretch/>
        </p:blipFill>
        <p:spPr>
          <a:xfrm>
            <a:off x="2438280" y="4952880"/>
            <a:ext cx="1933560" cy="590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" descr=""/>
          <p:cNvPicPr/>
          <p:nvPr/>
        </p:nvPicPr>
        <p:blipFill>
          <a:blip r:embed="rId2"/>
          <a:stretch/>
        </p:blipFill>
        <p:spPr>
          <a:xfrm>
            <a:off x="1295280" y="838080"/>
            <a:ext cx="7543800" cy="5819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Recent Northwest Reservoir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" descr=""/>
          <p:cNvPicPr/>
          <p:nvPr/>
        </p:nvPicPr>
        <p:blipFill>
          <a:blip r:embed="rId2"/>
          <a:stretch/>
        </p:blipFill>
        <p:spPr>
          <a:xfrm>
            <a:off x="1219320" y="838080"/>
            <a:ext cx="7543800" cy="5819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Hourly Columbia Generation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" descr=""/>
          <p:cNvPicPr/>
          <p:nvPr/>
        </p:nvPicPr>
        <p:blipFill>
          <a:blip r:embed="rId2"/>
          <a:stretch/>
        </p:blipFill>
        <p:spPr>
          <a:xfrm>
            <a:off x="1295280" y="838080"/>
            <a:ext cx="7543800" cy="5819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Hourly Columbia Discharge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" descr=""/>
          <p:cNvPicPr/>
          <p:nvPr/>
        </p:nvPicPr>
        <p:blipFill>
          <a:blip r:embed="rId2"/>
          <a:stretch/>
        </p:blipFill>
        <p:spPr>
          <a:xfrm>
            <a:off x="1295280" y="838080"/>
            <a:ext cx="7543800" cy="5819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Total Primary Plant Generation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" descr=""/>
          <p:cNvPicPr/>
          <p:nvPr/>
        </p:nvPicPr>
        <p:blipFill>
          <a:blip r:embed="rId2"/>
          <a:stretch/>
        </p:blipFill>
        <p:spPr>
          <a:xfrm>
            <a:off x="1295280" y="762120"/>
            <a:ext cx="7543800" cy="5819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CVP Hourly Schedules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371600" y="0"/>
            <a:ext cx="723888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Updated L/R Adjustments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28" name=""/>
          <p:cNvSpPr/>
          <p:nvPr/>
        </p:nvSpPr>
        <p:spPr>
          <a:xfrm>
            <a:off x="1295280" y="6095880"/>
            <a:ext cx="7467840" cy="459720"/>
          </a:xfrm>
          <a:prstGeom prst="rect">
            <a:avLst/>
          </a:prstGeom>
          <a:solidFill>
            <a:srgbClr val="ccff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*Significant decrease in conservation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9" name=""/>
          <p:cNvGraphicFramePr/>
          <p:nvPr/>
        </p:nvGraphicFramePr>
        <p:xfrm>
          <a:off x="1219320" y="762120"/>
          <a:ext cx="7648560" cy="505116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30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219320" y="762120"/>
                    <a:ext cx="7648560" cy="5051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" descr=""/>
          <p:cNvPicPr/>
          <p:nvPr/>
        </p:nvPicPr>
        <p:blipFill>
          <a:blip r:embed="rId2"/>
          <a:stretch/>
        </p:blipFill>
        <p:spPr>
          <a:xfrm>
            <a:off x="1351080" y="1071720"/>
            <a:ext cx="7407000" cy="5467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Historical CVP Hourly Generation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California Reservoir Status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2"/>
          <a:stretch/>
        </p:blipFill>
        <p:spPr>
          <a:xfrm>
            <a:off x="1295280" y="838080"/>
            <a:ext cx="7543800" cy="5819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California Outflows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2"/>
          <a:stretch/>
        </p:blipFill>
        <p:spPr>
          <a:xfrm>
            <a:off x="1219320" y="838080"/>
            <a:ext cx="7543800" cy="5819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California Hydro Variability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2"/>
          <a:stretch/>
        </p:blipFill>
        <p:spPr>
          <a:xfrm>
            <a:off x="1066680" y="933480"/>
            <a:ext cx="8077320" cy="5340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" descr=""/>
          <p:cNvPicPr/>
          <p:nvPr/>
        </p:nvPicPr>
        <p:blipFill>
          <a:blip r:embed="rId2"/>
          <a:stretch/>
        </p:blipFill>
        <p:spPr>
          <a:xfrm>
            <a:off x="1143000" y="1054080"/>
            <a:ext cx="7696080" cy="5364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USGS Sttreamflow Reports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1682640" y="1425600"/>
            <a:ext cx="6667560" cy="4286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62012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Thermal Unit Outages by Region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" descr=""/>
          <p:cNvPicPr/>
          <p:nvPr/>
        </p:nvPicPr>
        <p:blipFill>
          <a:blip r:embed="rId2"/>
          <a:stretch/>
        </p:blipFill>
        <p:spPr>
          <a:xfrm>
            <a:off x="1720800" y="1285920"/>
            <a:ext cx="6667560" cy="4286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Thermal Unit Outages by Reason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" descr=""/>
          <p:cNvPicPr/>
          <p:nvPr/>
        </p:nvPicPr>
        <p:blipFill>
          <a:blip r:embed="rId2"/>
          <a:stretch/>
        </p:blipFill>
        <p:spPr>
          <a:xfrm>
            <a:off x="1720800" y="1349280"/>
            <a:ext cx="6667560" cy="4286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Thermal Unit Outages by Fuel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" descr=""/>
          <p:cNvPicPr/>
          <p:nvPr/>
        </p:nvPicPr>
        <p:blipFill>
          <a:blip r:embed="rId2"/>
          <a:stretch/>
        </p:blipFill>
        <p:spPr>
          <a:xfrm>
            <a:off x="1746360" y="1476360"/>
            <a:ext cx="6667560" cy="4286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Schedule of Units Returning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" descr=""/>
          <p:cNvPicPr/>
          <p:nvPr/>
        </p:nvPicPr>
        <p:blipFill>
          <a:blip r:embed="rId2"/>
          <a:stretch/>
        </p:blipFill>
        <p:spPr>
          <a:xfrm>
            <a:off x="1295280" y="838080"/>
            <a:ext cx="7391520" cy="5712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Recent Gas Prices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Timeline Locator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graphicFrame>
        <p:nvGraphicFramePr>
          <p:cNvPr id="32" name=""/>
          <p:cNvGraphicFramePr/>
          <p:nvPr/>
        </p:nvGraphicFramePr>
        <p:xfrm>
          <a:off x="1338120" y="2090880"/>
          <a:ext cx="7559640" cy="27781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338120" y="2090880"/>
                    <a:ext cx="7559640" cy="2778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" descr=""/>
          <p:cNvPicPr/>
          <p:nvPr/>
        </p:nvPicPr>
        <p:blipFill>
          <a:blip r:embed="rId2"/>
          <a:stretch/>
        </p:blipFill>
        <p:spPr>
          <a:xfrm>
            <a:off x="1219320" y="838080"/>
            <a:ext cx="7543800" cy="5829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PNW Implied Heatrate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" descr=""/>
          <p:cNvPicPr/>
          <p:nvPr/>
        </p:nvPicPr>
        <p:blipFill>
          <a:blip r:embed="rId2"/>
          <a:stretch/>
        </p:blipFill>
        <p:spPr>
          <a:xfrm>
            <a:off x="1219320" y="838080"/>
            <a:ext cx="7543800" cy="5829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SP 15 Implied Heatrates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" descr=""/>
          <p:cNvPicPr/>
          <p:nvPr/>
        </p:nvPicPr>
        <p:blipFill>
          <a:blip r:embed="rId2"/>
          <a:stretch/>
        </p:blipFill>
        <p:spPr>
          <a:xfrm>
            <a:off x="1295280" y="1066680"/>
            <a:ext cx="7539120" cy="5505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0" name=""/>
          <p:cNvSpPr/>
          <p:nvPr/>
        </p:nvSpPr>
        <p:spPr>
          <a:xfrm>
            <a:off x="6829560" y="852480"/>
            <a:ext cx="1828800" cy="581400"/>
          </a:xfrm>
          <a:prstGeom prst="rect">
            <a:avLst/>
          </a:prstGeom>
          <a:solidFill>
            <a:srgbClr val="fcff91"/>
          </a:solidFill>
          <a:ln w="936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Through Week of October 14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EEI Generation Statistics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" descr=""/>
          <p:cNvPicPr/>
          <p:nvPr/>
        </p:nvPicPr>
        <p:blipFill>
          <a:blip r:embed="rId2"/>
          <a:stretch/>
        </p:blipFill>
        <p:spPr>
          <a:xfrm>
            <a:off x="1295280" y="838080"/>
            <a:ext cx="7543800" cy="5829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North / South Intertie Traffic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" descr=""/>
          <p:cNvPicPr/>
          <p:nvPr/>
        </p:nvPicPr>
        <p:blipFill>
          <a:blip r:embed="rId2"/>
          <a:stretch/>
        </p:blipFill>
        <p:spPr>
          <a:xfrm>
            <a:off x="1295280" y="1143000"/>
            <a:ext cx="7467840" cy="5148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Recent Northern Intertie Traffic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" descr=""/>
          <p:cNvPicPr/>
          <p:nvPr/>
        </p:nvPicPr>
        <p:blipFill>
          <a:blip r:embed="rId2"/>
          <a:srcRect l="3375" t="3089" r="4961" b="10802"/>
          <a:stretch/>
        </p:blipFill>
        <p:spPr>
          <a:xfrm>
            <a:off x="2433600" y="774720"/>
            <a:ext cx="4869000" cy="5880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62012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Temperature Forecast Comparison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" descr=""/>
          <p:cNvPicPr/>
          <p:nvPr/>
        </p:nvPicPr>
        <p:blipFill>
          <a:blip r:embed="rId2"/>
          <a:srcRect l="3273" t="1346" r="2840" b="4544"/>
          <a:stretch/>
        </p:blipFill>
        <p:spPr>
          <a:xfrm>
            <a:off x="2360520" y="723960"/>
            <a:ext cx="4575240" cy="5943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Warm Forecast Bias Persists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1219320" y="990720"/>
            <a:ext cx="7619760" cy="557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EarthSat Medium Range Forecast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2"/>
          <a:stretch/>
        </p:blipFill>
        <p:spPr>
          <a:xfrm>
            <a:off x="1143000" y="1447920"/>
            <a:ext cx="7672320" cy="461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295280" y="0"/>
            <a:ext cx="763272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EarthSat Cold Air Watch Activated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2001-05-25T19:30:42Z</dcterms:created>
  <dc:creator>theizen</dc:creator>
  <dc:description/>
  <dc:language>en-US</dc:language>
  <cp:lastModifiedBy>theizen</cp:lastModifiedBy>
  <dcterms:modified xsi:type="dcterms:W3CDTF">2001-11-01T19:51:09Z</dcterms:modified>
  <cp:revision>20</cp:revision>
  <dc:subject/>
  <dc:title>PowerPoint Presentation</dc:title>
</cp:coreProperties>
</file>