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6630988" cy="9942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6631200" cy="994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873520" cy="4968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4"/>
          </p:nvPr>
        </p:nvSpPr>
        <p:spPr>
          <a:xfrm>
            <a:off x="3755880" y="0"/>
            <a:ext cx="2873520" cy="4968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Img"/>
          </p:nvPr>
        </p:nvSpPr>
        <p:spPr>
          <a:xfrm>
            <a:off x="834840" y="752040"/>
            <a:ext cx="4959000" cy="371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83800" y="4722480"/>
            <a:ext cx="4861080" cy="447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5"/>
          </p:nvPr>
        </p:nvSpPr>
        <p:spPr>
          <a:xfrm>
            <a:off x="0" y="9446760"/>
            <a:ext cx="287352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6"/>
          </p:nvPr>
        </p:nvSpPr>
        <p:spPr>
          <a:xfrm>
            <a:off x="3755880" y="9446760"/>
            <a:ext cx="287352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D793FE24-6B83-46AE-A4AF-9C4C78B83E78}" type="slidenum"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 txBox="1"/>
          <p:nvPr/>
        </p:nvSpPr>
        <p:spPr>
          <a:xfrm>
            <a:off x="3755880" y="9446760"/>
            <a:ext cx="287352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C8F344B8-DDC8-435A-8735-3C4828874D16}" type="slidenum"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 txBox="1"/>
          <p:nvPr/>
        </p:nvSpPr>
        <p:spPr>
          <a:xfrm>
            <a:off x="0" y="9446760"/>
            <a:ext cx="287352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 txBox="1"/>
          <p:nvPr/>
        </p:nvSpPr>
        <p:spPr>
          <a:xfrm>
            <a:off x="0" y="0"/>
            <a:ext cx="2873520" cy="4968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 txBox="1"/>
          <p:nvPr/>
        </p:nvSpPr>
        <p:spPr>
          <a:xfrm>
            <a:off x="3755880" y="0"/>
            <a:ext cx="2873520" cy="4968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1"/>
          <p:cNvSpPr>
            <a:spLocks noGrp="1"/>
          </p:cNvSpPr>
          <p:nvPr>
            <p:ph type="sldImg"/>
          </p:nvPr>
        </p:nvSpPr>
        <p:spPr>
          <a:xfrm>
            <a:off x="828720" y="746280"/>
            <a:ext cx="4971960" cy="3728880"/>
          </a:xfrm>
          <a:prstGeom prst="rect">
            <a:avLst/>
          </a:prstGeom>
          <a:ln w="0">
            <a:noFill/>
          </a:ln>
        </p:spPr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883800" y="4722480"/>
            <a:ext cx="4861080" cy="447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216D48-7B80-4E44-A82A-6582A5B0762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65C412-F2D5-40C4-BA39-050C5A2805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7DB56E-CF87-4456-B5B3-E79C4DAE50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DFCCBFFE-57C8-42F0-B262-F7FE99F2019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153280" y="5970600"/>
          <a:ext cx="760680" cy="760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153280" y="5970600"/>
                    <a:ext cx="7606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-97560" y="6567480"/>
            <a:ext cx="15735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1998 RG-PD-9801056-</a:t>
            </a:r>
            <a:fld id="{3C7CDF33-BAFF-4CDA-8C8A-3AC56C4AA465}" type="slidenum">
              <a:rPr b="0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5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3026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Electricity Pool 1998-2000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176480" y="4135320"/>
            <a:ext cx="6913440" cy="922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Value of the Nordic Experience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Reform of the England and Wales Pool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191040" y="619200"/>
          <a:ext cx="2541600" cy="2541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91040" y="619200"/>
                    <a:ext cx="2541600" cy="254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8153280" y="5970600"/>
          <a:ext cx="760680" cy="760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153280" y="5970600"/>
                    <a:ext cx="7606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2278080" y="5284800"/>
            <a:ext cx="473724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 June 1998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0080" y="5688000"/>
            <a:ext cx="2335320" cy="73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Paul Dawson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Manager, Regulatory Affairs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Europe Limited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1709640" y="3392640"/>
            <a:ext cx="2119320" cy="179856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824280" y="3392640"/>
            <a:ext cx="2138400" cy="1798560"/>
          </a:xfrm>
          <a:prstGeom prst="rect">
            <a:avLst/>
          </a:prstGeom>
          <a:solidFill>
            <a:srgbClr val="00cc00"/>
          </a:solidFill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99600" y="294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Regulating Market Reconciles “Actuals”</a:t>
            </a:r>
            <a:br>
              <a:rPr sz="2600"/>
            </a:br>
            <a:r>
              <a:rPr b="1" lang="en-GB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 Day-Ahead Schedules</a:t>
            </a: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1303200" y="5697360"/>
            <a:ext cx="6634440" cy="80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price set by marginal offer or bid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 imbalances charged/paid at regulating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593040" y="2481120"/>
            <a:ext cx="122364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Imbalance</a:t>
            </a:r>
            <a:br>
              <a:rPr sz="1500"/>
            </a:b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Sales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736800" y="2778120"/>
            <a:ext cx="122400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Imbalance</a:t>
            </a:r>
            <a:br>
              <a:rPr sz="1500"/>
            </a:b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purchases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89040" y="1282680"/>
            <a:ext cx="122400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25640" y="5218200"/>
            <a:ext cx="12240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994200" y="3990960"/>
            <a:ext cx="1224000" cy="59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Day-ahead</a:t>
            </a:r>
            <a:br>
              <a:rPr sz="1500"/>
            </a:b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spot</a:t>
            </a:r>
            <a:br>
              <a:rPr sz="1500"/>
            </a:b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contracts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205760" y="5313240"/>
            <a:ext cx="122400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Quantity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747800" y="3392640"/>
            <a:ext cx="2082960" cy="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206440" y="3957480"/>
            <a:ext cx="1133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Bilateral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Schedules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3830760" y="3371760"/>
            <a:ext cx="1440" cy="180180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111560" y="2054160"/>
            <a:ext cx="235908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Day-ahead</a:t>
            </a:r>
            <a:br>
              <a:rPr sz="1500"/>
            </a:b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Committed schedules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937120" y="2793960"/>
            <a:ext cx="587520" cy="2397240"/>
          </a:xfrm>
          <a:prstGeom prst="rect">
            <a:avLst/>
          </a:prstGeom>
          <a:solidFill>
            <a:srgbClr val="0000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365800" y="3738600"/>
            <a:ext cx="577800" cy="1452600"/>
          </a:xfrm>
          <a:prstGeom prst="rect">
            <a:avLst/>
          </a:prstGeom>
          <a:solidFill>
            <a:srgbClr val="bfce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H="1">
            <a:off x="1725120" y="3371760"/>
            <a:ext cx="1800" cy="180180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684440" y="1360440"/>
            <a:ext cx="0" cy="3838680"/>
          </a:xfrm>
          <a:prstGeom prst="line">
            <a:avLst/>
          </a:prstGeom>
          <a:ln w="57240">
            <a:solidFill>
              <a:srgbClr val="ffcc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1663560" y="5190840"/>
            <a:ext cx="6397920" cy="3240"/>
          </a:xfrm>
          <a:prstGeom prst="line">
            <a:avLst/>
          </a:prstGeom>
          <a:ln w="5724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747800" y="5178600"/>
            <a:ext cx="2082960" cy="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H="1">
            <a:off x="6276600" y="2763720"/>
            <a:ext cx="608040" cy="8622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H="1" flipV="1">
            <a:off x="5420160" y="4672800"/>
            <a:ext cx="1054800" cy="252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4280" bIns="-442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271840" y="2486160"/>
            <a:ext cx="621360" cy="8521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583880" y="3243240"/>
            <a:ext cx="846360" cy="63036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66800" y="309600"/>
            <a:ext cx="7772400" cy="61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Nordpool Futures Market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4873680" y="1755720"/>
            <a:ext cx="3720960" cy="379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trade up to 3 years 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Referenced to spot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physical deliveries-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settlement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Allows traders to fix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prices in advance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0960" y="1279440"/>
            <a:ext cx="122400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Season I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770120" y="1279440"/>
            <a:ext cx="122400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Season II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21120" y="1279440"/>
            <a:ext cx="122400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Season III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85840" y="5591160"/>
            <a:ext cx="266364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Week Contract Cash Settled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309680" y="4395960"/>
            <a:ext cx="21304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 Weekly Contracts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940200" y="2908440"/>
            <a:ext cx="120636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4-6 Block</a:t>
            </a:r>
            <a:br>
              <a:rPr sz="1300"/>
            </a:br>
            <a:r>
              <a:rPr b="0" lang="en-US" sz="1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Contracts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42880" y="1550880"/>
            <a:ext cx="1158840" cy="363600"/>
          </a:xfrm>
          <a:prstGeom prst="rect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768320" y="1550880"/>
            <a:ext cx="1159200" cy="363600"/>
          </a:xfrm>
          <a:prstGeom prst="rect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002040" y="1550880"/>
            <a:ext cx="1158840" cy="363600"/>
          </a:xfrm>
          <a:prstGeom prst="rect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61960" y="2838600"/>
            <a:ext cx="55260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160640" y="2838600"/>
            <a:ext cx="55224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758960" y="2838600"/>
            <a:ext cx="55260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368440" y="2838600"/>
            <a:ext cx="55260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967120" y="2838600"/>
            <a:ext cx="55224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573360" y="2838600"/>
            <a:ext cx="552600" cy="363240"/>
          </a:xfrm>
          <a:prstGeom prst="rect">
            <a:avLst/>
          </a:prstGeom>
          <a:solidFill>
            <a:srgbClr val="00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1040" y="4335480"/>
            <a:ext cx="198360" cy="363600"/>
          </a:xfrm>
          <a:prstGeom prst="rect">
            <a:avLst/>
          </a:prstGeom>
          <a:solidFill>
            <a:srgbClr val="ff66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25480" y="4335480"/>
            <a:ext cx="198360" cy="363600"/>
          </a:xfrm>
          <a:prstGeom prst="rect">
            <a:avLst/>
          </a:prstGeom>
          <a:solidFill>
            <a:srgbClr val="ff66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079640" y="4335480"/>
            <a:ext cx="198360" cy="363600"/>
          </a:xfrm>
          <a:prstGeom prst="rect">
            <a:avLst/>
          </a:prstGeom>
          <a:solidFill>
            <a:srgbClr val="ff66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333440" y="4335480"/>
            <a:ext cx="198360" cy="363600"/>
          </a:xfrm>
          <a:prstGeom prst="rect">
            <a:avLst/>
          </a:prstGeom>
          <a:solidFill>
            <a:srgbClr val="ff66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5400000">
            <a:off x="200520" y="5123520"/>
            <a:ext cx="862200" cy="139680"/>
          </a:xfrm>
          <a:prstGeom prst="rightArrow">
            <a:avLst>
              <a:gd name="adj1" fmla="val 50000"/>
              <a:gd name="adj2" fmla="val 154317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5400000">
            <a:off x="200520" y="3626640"/>
            <a:ext cx="861840" cy="139680"/>
          </a:xfrm>
          <a:prstGeom prst="rightArrow">
            <a:avLst>
              <a:gd name="adj1" fmla="val 50000"/>
              <a:gd name="adj2" fmla="val 154253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5400000">
            <a:off x="200520" y="2320200"/>
            <a:ext cx="861840" cy="139680"/>
          </a:xfrm>
          <a:prstGeom prst="rightArrow">
            <a:avLst>
              <a:gd name="adj1" fmla="val 50000"/>
              <a:gd name="adj2" fmla="val 154253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1086000">
            <a:off x="1701360" y="2313000"/>
            <a:ext cx="2463840" cy="141120"/>
          </a:xfrm>
          <a:prstGeom prst="rightArrow">
            <a:avLst>
              <a:gd name="adj1" fmla="val 50000"/>
              <a:gd name="adj2" fmla="val 436480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42880" y="4735440"/>
            <a:ext cx="10224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42880" y="3246480"/>
            <a:ext cx="355284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2880" y="1959120"/>
            <a:ext cx="36082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1569960" y="4101840"/>
            <a:ext cx="180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rot="3431400">
            <a:off x="599760" y="3720960"/>
            <a:ext cx="1165320" cy="108000"/>
          </a:xfrm>
          <a:prstGeom prst="rightArrow">
            <a:avLst>
              <a:gd name="adj1" fmla="val 50000"/>
              <a:gd name="adj2" fmla="val 269750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542880" y="4101840"/>
            <a:ext cx="180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1141560" y="261432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1739880" y="261432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2349360" y="2614320"/>
            <a:ext cx="180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V="1">
            <a:off x="2948040" y="261432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3556080" y="261432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741320" y="1317240"/>
            <a:ext cx="180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2975040" y="131724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1298520" y="4101840"/>
            <a:ext cx="180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1044720" y="410184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800280" y="4101840"/>
            <a:ext cx="1440" cy="631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"/>
          <p:cNvSpPr/>
          <p:nvPr/>
        </p:nvSpPr>
        <p:spPr>
          <a:xfrm>
            <a:off x="6040440" y="1236600"/>
            <a:ext cx="2722680" cy="506520"/>
          </a:xfrm>
          <a:prstGeom prst="rect">
            <a:avLst/>
          </a:prstGeom>
          <a:solidFill>
            <a:srgbClr val="3366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321000" y="1238400"/>
            <a:ext cx="2722680" cy="506160"/>
          </a:xfrm>
          <a:prstGeom prst="rect">
            <a:avLst/>
          </a:prstGeom>
          <a:solidFill>
            <a:srgbClr val="339966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0120" y="1238400"/>
            <a:ext cx="2722680" cy="506160"/>
          </a:xfrm>
          <a:prstGeom prst="rect">
            <a:avLst/>
          </a:prstGeom>
          <a:solidFill>
            <a:srgbClr val="ff99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9360" y="49680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Differences Between the Pool and Nordpool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1066680" y="1360440"/>
            <a:ext cx="179244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Feature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824280" y="1360440"/>
            <a:ext cx="179244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Nordpool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232680" y="1360440"/>
            <a:ext cx="237168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E&amp;W Pool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90400" y="2030400"/>
            <a:ext cx="2765880" cy="32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commitment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Form of contracts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Day-ahead trades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on-the-day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imbalances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capacity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Congestion management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95040" y="2030400"/>
            <a:ext cx="2370240" cy="34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Decentralised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physical/financial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 marginal price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Norway: market prices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Sweden: counter-trade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528240" y="2041560"/>
            <a:ext cx="1515600" cy="32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Centralised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only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non-firm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several prices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administered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counter-trade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41880" y="1746360"/>
            <a:ext cx="2722680" cy="399240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321000" y="1746360"/>
            <a:ext cx="2722680" cy="399240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00120" y="1746360"/>
            <a:ext cx="2722680" cy="399240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73200" y="3618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Decentralised Scheduling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 just for hydro systems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 unit commitment risks to generators, but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flexible arrangements accommodate many different cost structures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avoids need to use scheduling rules "backwards"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generators can manage risks in other ways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determination becomes much more transparent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Promotes innovation and efficiency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85800" y="355320"/>
            <a:ext cx="7772400" cy="647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Capacity Values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4786200" y="2552400"/>
            <a:ext cx="3942000" cy="2359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37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VOLL substitutes for traders’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 valuations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LOLP calculation substitutes for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traders’ expectations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SMP calculated at single level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demand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4956120" y="1338120"/>
            <a:ext cx="5021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40000" lnSpcReduction="19999"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E&amp;W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DAP = (1-LOLP) SMP + LOLP x VOLL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11360" y="4336920"/>
            <a:ext cx="6449760" cy="6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685800" y="5462640"/>
            <a:ext cx="8026560" cy="92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Better capacity values = efficient operations, maintenance and construction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341360" y="1268280"/>
            <a:ext cx="382428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Nordpool: DAP = </a:t>
            </a: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prob(I) x RP(Di)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732040" y="4424400"/>
            <a:ext cx="96696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Available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55720" y="2219400"/>
            <a:ext cx="42552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30080" y="2741760"/>
            <a:ext cx="63216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MVC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46280" y="3443400"/>
            <a:ext cx="6030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SMC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821040" y="3087720"/>
            <a:ext cx="63180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624120" y="4491000"/>
            <a:ext cx="63180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22840" y="4070520"/>
            <a:ext cx="6318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52560"/>
                <a:tab algn="l" pos="190512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243080" y="2322360"/>
            <a:ext cx="0" cy="214020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H="1">
            <a:off x="1235160" y="4460760"/>
            <a:ext cx="2657520" cy="180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1227960" y="3430800"/>
            <a:ext cx="1850760" cy="55548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H="1">
            <a:off x="1235160" y="3610080"/>
            <a:ext cx="1187280" cy="0"/>
          </a:xfrm>
          <a:prstGeom prst="line">
            <a:avLst/>
          </a:prstGeom>
          <a:ln w="284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1234800" y="2894040"/>
            <a:ext cx="1895400" cy="0"/>
          </a:xfrm>
          <a:prstGeom prst="line">
            <a:avLst/>
          </a:prstGeom>
          <a:ln w="284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872720" y="2417760"/>
            <a:ext cx="1994400" cy="801720"/>
          </a:xfrm>
          <a:prstGeom prst="line">
            <a:avLst/>
          </a:prstGeom>
          <a:ln w="284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337040" y="3168360"/>
            <a:ext cx="2529360" cy="1037160"/>
          </a:xfrm>
          <a:prstGeom prst="line">
            <a:avLst/>
          </a:prstGeom>
          <a:ln w="284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V="1">
            <a:off x="3110040" y="2293920"/>
            <a:ext cx="1440" cy="1106640"/>
          </a:xfrm>
          <a:prstGeom prst="line">
            <a:avLst/>
          </a:prstGeom>
          <a:ln w="2844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3099600" y="3355920"/>
            <a:ext cx="1800" cy="1106640"/>
          </a:xfrm>
          <a:prstGeom prst="line">
            <a:avLst/>
          </a:prstGeom>
          <a:ln w="28440">
            <a:solidFill>
              <a:srgbClr val="33996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24920" y="402840"/>
            <a:ext cx="8828280" cy="747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Demand Participation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637920" y="1531800"/>
            <a:ext cx="8305560" cy="4788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 day-ahead commitments: imbalances settled at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 price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Suppliers at risk from imbalance prices develop innovative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structures for consumers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Imbalance prices rise to clear market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provides incentives for voluntary load reduction (N.B: </a:t>
            </a:r>
            <a:r>
              <a:rPr b="1" lang="en-US" sz="15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direct 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control not    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required)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normally sufficient to clear market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Involuntary load reductions </a:t>
            </a:r>
            <a:r>
              <a:rPr b="1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may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still be necessary (but are unlikely)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information deficiencies and profile consumers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imputed price of VOLL would give current security levels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6041880" y="1238400"/>
            <a:ext cx="2884680" cy="506160"/>
          </a:xfrm>
          <a:prstGeom prst="rect">
            <a:avLst/>
          </a:prstGeom>
          <a:solidFill>
            <a:srgbClr val="3366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321000" y="1238400"/>
            <a:ext cx="2722680" cy="506160"/>
          </a:xfrm>
          <a:prstGeom prst="rect">
            <a:avLst/>
          </a:prstGeom>
          <a:solidFill>
            <a:srgbClr val="339966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89080" y="1238400"/>
            <a:ext cx="3033720" cy="506160"/>
          </a:xfrm>
          <a:prstGeom prst="rect">
            <a:avLst/>
          </a:prstGeom>
          <a:solidFill>
            <a:srgbClr val="ff99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9360" y="49680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Nordic vs OFFER’s Proposed TA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684360" y="1347840"/>
            <a:ext cx="179208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Feature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22760" y="1360440"/>
            <a:ext cx="179208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Nordpool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294600" y="1335240"/>
            <a:ext cx="237168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 TA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34880" y="2030400"/>
            <a:ext cx="2765880" cy="32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commitment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Form of contracts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Day-ahead trades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on-the-day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imbalances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capacity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Congestion management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529800" y="2030400"/>
            <a:ext cx="2370240" cy="34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decentralised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physical/financial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single, marginal price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Norway: market prices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Sweden: counter-trade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260040" y="2030400"/>
            <a:ext cx="2610360" cy="32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decentralised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physical/financial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???????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market, but correct level?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???????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041880" y="1746360"/>
            <a:ext cx="2895840" cy="408924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321000" y="1746360"/>
            <a:ext cx="2722680" cy="408924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89080" y="1746360"/>
            <a:ext cx="3033720" cy="408924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73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Assessment of Proposed TA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Move toward more market-driven arrangements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 will not be realised without addressing market power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Transitional arrangements required to deal with continuing market power: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contracting restrictions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behavioural constraints to maintain transparency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685800" y="468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Conclusions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255600" y="1550880"/>
            <a:ext cx="86882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 TA share many beneficial features with Nordic arrangements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full demand-side participation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flexible, efficient contracting and scheduling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76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still need specifying</a:t>
            </a:r>
            <a:endParaRPr b="1" lang="en-US" sz="1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nature of balancing market and prices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locational factors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76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Changing the rules does not change the structure</a:t>
            </a:r>
            <a:endParaRPr b="1" lang="en-US" sz="1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76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Supplementary restrictions/arrangements may be required</a:t>
            </a:r>
            <a:endParaRPr b="1" lang="en-US" sz="1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98400" y="349200"/>
            <a:ext cx="7772400" cy="820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86920" y="1626840"/>
            <a:ext cx="6735960" cy="30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structure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Nordic trading arrangements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design differences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Assessment of  significance to Review of Trading Arrangements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844560" y="2184480"/>
            <a:ext cx="7107120" cy="314784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20800" y="2300400"/>
            <a:ext cx="2066760" cy="28432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Production (TWh)</a:t>
            </a:r>
            <a:br>
              <a:rPr sz="1500"/>
            </a:b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Consumption (TWh)</a:t>
            </a:r>
            <a:br>
              <a:rPr sz="1500"/>
            </a:b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Capacity (GW)</a:t>
            </a:r>
            <a:br>
              <a:rPr sz="1500"/>
            </a:b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Production</a:t>
            </a: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breakdowns (%)</a:t>
            </a: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• hydro</a:t>
            </a: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• nuclear</a:t>
            </a: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• coal, gas, oil</a:t>
            </a:r>
            <a:br>
              <a:rPr sz="1500"/>
            </a:b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 and other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915240" y="2184480"/>
            <a:ext cx="1036440" cy="31384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878440" y="2184480"/>
            <a:ext cx="1036800" cy="31384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42000" y="2184480"/>
            <a:ext cx="1036440" cy="31384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05200" y="2184480"/>
            <a:ext cx="1036800" cy="31384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768760" y="2184480"/>
            <a:ext cx="1036440" cy="31384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44560" y="1735200"/>
            <a:ext cx="7108920" cy="44928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21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Structure: Production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718360" y="1817640"/>
            <a:ext cx="869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Norway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28000" y="1817640"/>
            <a:ext cx="910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Country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79360" y="1817640"/>
            <a:ext cx="9007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Sweden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30920" y="1817640"/>
            <a:ext cx="857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Finland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188760" y="2301840"/>
            <a:ext cx="498600" cy="26085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75920" y="1817640"/>
            <a:ext cx="9961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Denmark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91640" y="1817640"/>
            <a:ext cx="6357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Total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53920" y="3595680"/>
            <a:ext cx="7107480" cy="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04120" y="2301840"/>
            <a:ext cx="498600" cy="26085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28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99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173000" y="2301840"/>
            <a:ext cx="498600" cy="26085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356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358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88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23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213880" y="2301840"/>
            <a:ext cx="392760" cy="26085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66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70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49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097880" y="2301840"/>
            <a:ext cx="498600" cy="26085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135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142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47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7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6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Structure: Generator Concentration</a:t>
            </a:r>
            <a:endParaRPr b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4576680" y="1447920"/>
          <a:ext cx="4567320" cy="46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6680" y="1447920"/>
                    <a:ext cx="456732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" name=""/>
          <p:cNvGraphicFramePr/>
          <p:nvPr/>
        </p:nvGraphicFramePr>
        <p:xfrm>
          <a:off x="385920" y="1447920"/>
          <a:ext cx="4566960" cy="4647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5920" y="1447920"/>
                    <a:ext cx="456696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>
            <a:off x="1363680" y="1752480"/>
            <a:ext cx="259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sng">
                <a:solidFill>
                  <a:srgbClr val="00ffff"/>
                </a:solidFill>
                <a:effectLst/>
                <a:uFillTx/>
                <a:latin typeface="Arial"/>
              </a:rPr>
              <a:t>Norway &amp; Sweden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572800" y="1752480"/>
            <a:ext cx="24433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sng">
                <a:solidFill>
                  <a:srgbClr val="00ffff"/>
                </a:solidFill>
                <a:effectLst/>
                <a:uFillTx/>
                <a:latin typeface="Arial"/>
              </a:rPr>
              <a:t>England &amp; Wales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78560" y="2666880"/>
            <a:ext cx="58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850520" y="2743200"/>
            <a:ext cx="109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National Power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74000" y="4648320"/>
            <a:ext cx="78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Powergen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78360" y="2895480"/>
            <a:ext cx="644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Eastern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793840" y="2743200"/>
            <a:ext cx="85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 Hydro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359880" y="2819520"/>
            <a:ext cx="1024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 (56) others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12160" y="464832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Vattenfall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378800" y="4648320"/>
            <a:ext cx="69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Statkraft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167920" y="2577960"/>
            <a:ext cx="115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Hafslund Energi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360" y="3193920"/>
            <a:ext cx="827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Stockholm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Energi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1960" y="3000240"/>
            <a:ext cx="119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Gullspangs Kraft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74520" y="2882880"/>
            <a:ext cx="80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Sira-Kvina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116000" y="2743200"/>
            <a:ext cx="123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Bergenshalvøens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0960" y="378288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Sydkraft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425320" y="5551560"/>
            <a:ext cx="4347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Percentage of price setting generation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893880" y="1287360"/>
            <a:ext cx="7016760" cy="44928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93880" y="1736640"/>
            <a:ext cx="7013520" cy="3148200"/>
          </a:xfrm>
          <a:prstGeom prst="rect">
            <a:avLst/>
          </a:prstGeom>
          <a:solidFill>
            <a:srgbClr val="3366ff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93880" y="1744560"/>
            <a:ext cx="7016760" cy="449280"/>
          </a:xfrm>
          <a:prstGeom prst="rect">
            <a:avLst/>
          </a:prstGeom>
          <a:solidFill>
            <a:srgbClr val="339966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10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Structure: Contracts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859200" y="1370160"/>
            <a:ext cx="19270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England and Wales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388920" y="1370160"/>
            <a:ext cx="10270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Nordpool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80000" y="1736640"/>
            <a:ext cx="1036440" cy="3138480"/>
          </a:xfrm>
          <a:prstGeom prst="rect">
            <a:avLst/>
          </a:prstGeom>
          <a:noFill/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44000" y="2421000"/>
            <a:ext cx="263664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“Vesting” contracts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Over-the-counter contracts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Exchange-traded contracts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Unhedged positions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Total annual volume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032720" y="2421000"/>
            <a:ext cx="49860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097960" y="2421000"/>
            <a:ext cx="49860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126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126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28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280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132960" y="2421000"/>
            <a:ext cx="49860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65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100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225200" y="2421000"/>
            <a:ext cx="49860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234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54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72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361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16440" y="1736640"/>
            <a:ext cx="1036800" cy="3138480"/>
          </a:xfrm>
          <a:prstGeom prst="rect">
            <a:avLst/>
          </a:prstGeom>
          <a:noFill/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853240" y="1736640"/>
            <a:ext cx="1036440" cy="3138480"/>
          </a:xfrm>
          <a:prstGeom prst="rect">
            <a:avLst/>
          </a:prstGeom>
          <a:noFill/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89680" y="1736640"/>
            <a:ext cx="1028880" cy="3138480"/>
          </a:xfrm>
          <a:prstGeom prst="rect">
            <a:avLst/>
          </a:prstGeom>
          <a:noFill/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62680" y="1833480"/>
            <a:ext cx="3502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%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042880" y="1833480"/>
            <a:ext cx="5932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TWh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224760" y="1833480"/>
            <a:ext cx="3502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%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122600" y="1833480"/>
            <a:ext cx="5932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TWh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93880" y="5165640"/>
            <a:ext cx="7013520" cy="1231920"/>
          </a:xfrm>
          <a:prstGeom prst="rect">
            <a:avLst/>
          </a:prstGeom>
          <a:solidFill>
            <a:srgbClr val="3366ff"/>
          </a:soli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42920" y="5253120"/>
            <a:ext cx="2033280" cy="112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No. of OTC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Transactions/day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Average size of OTC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transaction (MWh)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007760" y="5253120"/>
            <a:ext cx="720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40-75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3.6-10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95000" y="5253120"/>
            <a:ext cx="498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125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1440" y="5230800"/>
            <a:ext cx="0" cy="110016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05280" y="5230800"/>
            <a:ext cx="0" cy="110016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869080" y="5230800"/>
            <a:ext cx="0" cy="110016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96160" y="5230800"/>
            <a:ext cx="0" cy="110016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320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Nordpool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393920" y="1301760"/>
            <a:ext cx="6540480" cy="4851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Norwegian and Swedish spot and futures market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Finland in process of joining and Danish plan to join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Jointly owned by Norwegian and Swedish Gridcos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Statnett SF and Svenska Kraftnat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Finngrid may become part-owner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Conventional market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 traded as a commodity; but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supports physical operation by Gridcos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Nordic Trading Arrangements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1684440" cy="3237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244680" y="1981080"/>
            <a:ext cx="5400720" cy="341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Brokered over-the-counter (OTC) 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Nordpool futures 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Nordpool organises day-ahead auction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Gridcos organize balancing markets to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with imbalances on the 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49640" y="2073240"/>
            <a:ext cx="915840" cy="223920"/>
          </a:xfrm>
          <a:prstGeom prst="rightArrow">
            <a:avLst>
              <a:gd name="adj1" fmla="val 50000"/>
              <a:gd name="adj2" fmla="val 102251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49640" y="3529080"/>
            <a:ext cx="915840" cy="223920"/>
          </a:xfrm>
          <a:prstGeom prst="rightArrow">
            <a:avLst>
              <a:gd name="adj1" fmla="val 50000"/>
              <a:gd name="adj2" fmla="val 102251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49640" y="4586400"/>
            <a:ext cx="915840" cy="223560"/>
          </a:xfrm>
          <a:prstGeom prst="rightArrow">
            <a:avLst>
              <a:gd name="adj1" fmla="val 50000"/>
              <a:gd name="adj2" fmla="val 102415"/>
            </a:avLst>
          </a:prstGeom>
          <a:gradFill rotWithShape="0">
            <a:gsLst>
              <a:gs pos="0">
                <a:srgbClr val="bfbfff"/>
              </a:gs>
              <a:gs pos="100000">
                <a:srgbClr val="0000ff"/>
              </a:gs>
            </a:gsLst>
            <a:lin ang="10800000"/>
          </a:gra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1474920" y="2017800"/>
            <a:ext cx="2101680" cy="354780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97040" y="312840"/>
            <a:ext cx="7772400" cy="536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Day-ahead Spot Market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270080" y="5692680"/>
            <a:ext cx="2865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474920" y="1717560"/>
            <a:ext cx="0" cy="3838680"/>
          </a:xfrm>
          <a:prstGeom prst="line">
            <a:avLst/>
          </a:prstGeom>
          <a:ln w="57240">
            <a:solidFill>
              <a:srgbClr val="ffcc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1454040" y="5547960"/>
            <a:ext cx="6678720" cy="3240"/>
          </a:xfrm>
          <a:prstGeom prst="line">
            <a:avLst/>
          </a:prstGeom>
          <a:ln w="5724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12720" y="2008080"/>
            <a:ext cx="2082960" cy="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3568320" y="2014560"/>
            <a:ext cx="3240" cy="3530520"/>
          </a:xfrm>
          <a:prstGeom prst="line">
            <a:avLst/>
          </a:prstGeom>
          <a:ln w="2844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576600" y="4940280"/>
            <a:ext cx="4302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481040" y="3828960"/>
            <a:ext cx="38052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576600" y="2708280"/>
            <a:ext cx="4302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60880" y="4194000"/>
            <a:ext cx="64476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435560" y="4194000"/>
            <a:ext cx="42048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124680" y="4932360"/>
            <a:ext cx="44928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684760" y="4559400"/>
            <a:ext cx="44928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005360" y="4559400"/>
            <a:ext cx="44928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424400" y="3448080"/>
            <a:ext cx="65232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265720" y="3448080"/>
            <a:ext cx="42876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013280" y="3065400"/>
            <a:ext cx="4284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94480" y="3065400"/>
            <a:ext cx="4284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108840" y="2708280"/>
            <a:ext cx="430200" cy="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4014720" y="4566960"/>
            <a:ext cx="1800" cy="39348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6126120" y="4557600"/>
            <a:ext cx="1800" cy="39384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4443480" y="4184640"/>
            <a:ext cx="1440" cy="39384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4846680" y="3809880"/>
            <a:ext cx="1440" cy="39384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5684760" y="4193640"/>
            <a:ext cx="1800" cy="3747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5056200" y="3435480"/>
            <a:ext cx="3240" cy="76824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4016520" y="2698920"/>
            <a:ext cx="1440" cy="3873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6111720" y="2698920"/>
            <a:ext cx="1800" cy="3873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5692680" y="3060720"/>
            <a:ext cx="1800" cy="3873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4435560" y="3060720"/>
            <a:ext cx="1440" cy="3873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5272200" y="3438000"/>
            <a:ext cx="1440" cy="374760"/>
          </a:xfrm>
          <a:prstGeom prst="line">
            <a:avLst/>
          </a:prstGeom>
          <a:ln w="381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43400" y="1384200"/>
            <a:ext cx="6465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071680" y="2330280"/>
            <a:ext cx="11228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Spot Price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352200" y="2705040"/>
            <a:ext cx="1641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Offers to supply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716160" y="5692680"/>
            <a:ext cx="9532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Quantity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15800" y="5057640"/>
            <a:ext cx="1217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Bids to buy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5116680" y="2603520"/>
            <a:ext cx="444240" cy="1096920"/>
          </a:xfrm>
          <a:prstGeom prst="line">
            <a:avLst/>
          </a:prstGeom>
          <a:ln w="28440">
            <a:solidFill>
              <a:srgbClr val="ff33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942920" y="2819520"/>
            <a:ext cx="1133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Bilateral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Schedules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56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Dealing with Constraints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3063600" y="1658880"/>
            <a:ext cx="6080040" cy="3797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Statnett divides market into zones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constraints: P</a:t>
            </a:r>
            <a:r>
              <a:rPr b="1" lang="en-GB" sz="15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A</a:t>
            </a: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P</a:t>
            </a:r>
            <a:r>
              <a:rPr b="1" lang="en-GB" sz="15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B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7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constraints on AB flows P</a:t>
            </a:r>
            <a:r>
              <a:rPr b="1" lang="en-GB" sz="15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B</a:t>
            </a: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&gt;P</a:t>
            </a:r>
            <a:r>
              <a:rPr b="1" lang="en-GB" sz="15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A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20000"/>
              </a:lnSpc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Bottleneck fee = P</a:t>
            </a:r>
            <a:r>
              <a:rPr b="1" lang="en-GB" sz="18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B</a:t>
            </a: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P</a:t>
            </a:r>
            <a:r>
              <a:rPr b="1" lang="en-GB" sz="1800" strike="noStrike" u="none" baseline="-8000">
                <a:solidFill>
                  <a:srgbClr val="ffffff"/>
                </a:solidFill>
                <a:effectLst/>
                <a:uFillTx/>
                <a:latin typeface="Arial"/>
              </a:rPr>
              <a:t>A</a:t>
            </a: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rations flows to available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Bottleneck fee also levied on bilateral trades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37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Sweden is always one zone and constraints within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Sweden dealt with by countertrades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8" name=""/>
          <p:cNvGrpSpPr/>
          <p:nvPr/>
        </p:nvGrpSpPr>
        <p:grpSpPr>
          <a:xfrm>
            <a:off x="836640" y="1768320"/>
            <a:ext cx="1582560" cy="1163880"/>
            <a:chOff x="836640" y="1768320"/>
            <a:chExt cx="1582560" cy="1163880"/>
          </a:xfrm>
        </p:grpSpPr>
        <p:sp>
          <p:nvSpPr>
            <p:cNvPr id="149" name=""/>
            <p:cNvSpPr/>
            <p:nvPr/>
          </p:nvSpPr>
          <p:spPr>
            <a:xfrm>
              <a:off x="836640" y="1768320"/>
              <a:ext cx="1582560" cy="1163880"/>
            </a:xfrm>
            <a:prstGeom prst="ellipse">
              <a:avLst/>
            </a:prstGeom>
            <a:solidFill>
              <a:srgbClr val="ff9900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1103040" y="2151720"/>
              <a:ext cx="1047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Zone A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" name=""/>
          <p:cNvSpPr/>
          <p:nvPr/>
        </p:nvSpPr>
        <p:spPr>
          <a:xfrm>
            <a:off x="1171440" y="2462040"/>
            <a:ext cx="914400" cy="9144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30080" y="1930320"/>
            <a:ext cx="2041560" cy="95256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" name=""/>
          <p:cNvGrpSpPr/>
          <p:nvPr/>
        </p:nvGrpSpPr>
        <p:grpSpPr>
          <a:xfrm>
            <a:off x="836640" y="4148280"/>
            <a:ext cx="1582560" cy="1163520"/>
            <a:chOff x="836640" y="4148280"/>
            <a:chExt cx="1582560" cy="1163520"/>
          </a:xfrm>
        </p:grpSpPr>
        <p:sp>
          <p:nvSpPr>
            <p:cNvPr id="154" name=""/>
            <p:cNvSpPr/>
            <p:nvPr/>
          </p:nvSpPr>
          <p:spPr>
            <a:xfrm>
              <a:off x="836640" y="4148280"/>
              <a:ext cx="1582560" cy="1163520"/>
            </a:xfrm>
            <a:prstGeom prst="ellipse">
              <a:avLst/>
            </a:prstGeom>
            <a:solidFill>
              <a:srgbClr val="ff9900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1103040" y="4531320"/>
              <a:ext cx="1047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Zone B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" name=""/>
          <p:cNvSpPr/>
          <p:nvPr/>
        </p:nvSpPr>
        <p:spPr>
          <a:xfrm>
            <a:off x="1212840" y="3006720"/>
            <a:ext cx="828720" cy="1100160"/>
          </a:xfrm>
          <a:prstGeom prst="downArrow">
            <a:avLst>
              <a:gd name="adj1" fmla="val 50000"/>
              <a:gd name="adj2" fmla="val 33189"/>
            </a:avLst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1998-03-16T08:06:23Z</dcterms:created>
  <dc:creator> </dc:creator>
  <dc:description/>
  <dc:language>en-US</dc:language>
  <cp:lastModifiedBy>Philip Davies</cp:lastModifiedBy>
  <cp:lastPrinted>1998-05-13T05:36:55Z</cp:lastPrinted>
  <dcterms:modified xsi:type="dcterms:W3CDTF">1999-02-08T20:53:29Z</dcterms:modified>
  <cp:revision>51</cp:revision>
  <dc:subject/>
  <dc:title>Introduction to Enron</dc:title>
</cp:coreProperties>
</file>