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wmf" ContentType="image/x-wmf"/>
  <Override PartName="/ppt/media/image4.wmf" ContentType="image/x-wmf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664325" cy="98313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58536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F6A2D25-6DB8-4B83-B0FA-FDA22630278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58536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329390C-914F-4779-9503-A479502ABA7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533520"/>
          </a:xfrm>
          <a:prstGeom prst="rect">
            <a:avLst/>
          </a:prstGeom>
          <a:solidFill>
            <a:srgbClr val="ccccff"/>
          </a:solidFill>
          <a:ln w="0">
            <a:noFill/>
          </a:ln>
          <a:effectLst>
            <a:outerShdw dist="107932" dir="18900000" blurRad="0" rotWithShape="0">
              <a:srgbClr val="80808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5714640" y="640080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609480" y="6248520"/>
            <a:ext cx="8001000" cy="304560"/>
          </a:xfrm>
          <a:prstGeom prst="roundRect">
            <a:avLst>
              <a:gd name="adj" fmla="val 16667"/>
            </a:avLst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ecece"/>
                </a:solidFill>
                <a:effectLst/>
                <a:uFillTx/>
                <a:latin typeface="Times New Roman"/>
              </a:rPr>
              <a:t>European Financial Operations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logo(1)" descr=""/>
          <p:cNvPicPr/>
          <p:nvPr/>
        </p:nvPicPr>
        <p:blipFill>
          <a:blip r:embed="rId2"/>
          <a:stretch/>
        </p:blipFill>
        <p:spPr>
          <a:xfrm>
            <a:off x="8686800" y="6248520"/>
            <a:ext cx="304920" cy="299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PlaceHolder 5"/>
          <p:cNvSpPr>
            <a:spLocks noGrp="1"/>
          </p:cNvSpPr>
          <p:nvPr>
            <p:ph type="sldNum" idx="3"/>
          </p:nvPr>
        </p:nvSpPr>
        <p:spPr>
          <a:xfrm>
            <a:off x="35049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400" strike="noStrike" u="none">
                <a:solidFill>
                  <a:srgbClr val="ffff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6B3E21F-817D-4A69-9C9F-EDDD31E7710D}" type="slidenum"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2.png"/><Relationship Id="rId7" Type="http://schemas.openxmlformats.org/officeDocument/2006/relationships/image" Target="../media/image2.png"/><Relationship Id="rId8" Type="http://schemas.openxmlformats.org/officeDocument/2006/relationships/image" Target="../media/image2.png"/><Relationship Id="rId9" Type="http://schemas.openxmlformats.org/officeDocument/2006/relationships/image" Target="../media/image2.png"/><Relationship Id="rId10" Type="http://schemas.openxmlformats.org/officeDocument/2006/relationships/image" Target="../media/image2.png"/><Relationship Id="rId11" Type="http://schemas.openxmlformats.org/officeDocument/2006/relationships/image" Target="../media/image2.png"/><Relationship Id="rId12" Type="http://schemas.openxmlformats.org/officeDocument/2006/relationships/image" Target="../media/image2.png"/><Relationship Id="rId13" Type="http://schemas.openxmlformats.org/officeDocument/2006/relationships/image" Target="../media/image2.png"/><Relationship Id="rId14" Type="http://schemas.openxmlformats.org/officeDocument/2006/relationships/image" Target="../media/image2.png"/><Relationship Id="rId15" Type="http://schemas.openxmlformats.org/officeDocument/2006/relationships/image" Target="../media/image2.png"/><Relationship Id="rId16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762120" y="685440"/>
            <a:ext cx="7772400" cy="1143000"/>
          </a:xfrm>
          <a:prstGeom prst="rect">
            <a:avLst/>
          </a:prstGeom>
          <a:solidFill>
            <a:srgbClr val="ccccff"/>
          </a:solidFill>
          <a:ln w="0">
            <a:noFill/>
          </a:ln>
          <a:effectLst>
            <a:outerShdw dist="107932" dir="18900000" blurRad="0" rotWithShape="0">
              <a:srgbClr val="80808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SOAP 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(Support Operation Approval &amp; Plan)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838080" y="2286000"/>
            <a:ext cx="7772400" cy="2819520"/>
          </a:xfrm>
          <a:prstGeom prst="rect">
            <a:avLst/>
          </a:prstGeom>
          <a:solidFill>
            <a:srgbClr val="cc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 approval process similar in style to the DASH to ensure that new projects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2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Have a support plan in place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2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Agreed upon by all back office functions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2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Inherent support risks in projects are communicated to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457200"/>
          </a:xfrm>
          <a:prstGeom prst="rect">
            <a:avLst/>
          </a:prstGeom>
          <a:solidFill>
            <a:srgbClr val="ccccff"/>
          </a:solidFill>
          <a:ln w="0">
            <a:noFill/>
          </a:ln>
          <a:effectLst>
            <a:outerShdw dist="107932" dir="18900000" blurRad="0" rotWithShape="0">
              <a:srgbClr val="80808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Info Does It Contain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09480" y="6248520"/>
            <a:ext cx="8001000" cy="304560"/>
          </a:xfrm>
          <a:prstGeom prst="roundRect">
            <a:avLst>
              <a:gd name="adj" fmla="val 16667"/>
            </a:avLst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cecece"/>
                </a:solidFill>
                <a:effectLst/>
                <a:uFillTx/>
                <a:latin typeface="Times New Roman"/>
              </a:rPr>
              <a:t>European Financial Operations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" name="logo(1)" descr=""/>
          <p:cNvPicPr/>
          <p:nvPr/>
        </p:nvPicPr>
        <p:blipFill>
          <a:blip r:embed="rId1"/>
          <a:stretch/>
        </p:blipFill>
        <p:spPr>
          <a:xfrm>
            <a:off x="8686800" y="6248520"/>
            <a:ext cx="304920" cy="29988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6" name=""/>
          <p:cNvGrpSpPr/>
          <p:nvPr/>
        </p:nvGrpSpPr>
        <p:grpSpPr>
          <a:xfrm>
            <a:off x="609480" y="1371600"/>
            <a:ext cx="8305920" cy="380880"/>
            <a:chOff x="609480" y="1371600"/>
            <a:chExt cx="8305920" cy="380880"/>
          </a:xfrm>
        </p:grpSpPr>
        <p:grpSp>
          <p:nvGrpSpPr>
            <p:cNvPr id="17" name=""/>
            <p:cNvGrpSpPr/>
            <p:nvPr/>
          </p:nvGrpSpPr>
          <p:grpSpPr>
            <a:xfrm>
              <a:off x="609480" y="1371600"/>
              <a:ext cx="2361960" cy="380880"/>
              <a:chOff x="609480" y="1371600"/>
              <a:chExt cx="2361960" cy="380880"/>
            </a:xfrm>
          </p:grpSpPr>
          <p:pic>
            <p:nvPicPr>
              <p:cNvPr id="18" name="" descr=""/>
              <p:cNvPicPr/>
              <p:nvPr/>
            </p:nvPicPr>
            <p:blipFill>
              <a:blip r:embed="rId2"/>
              <a:srcRect l="3855" t="3970" r="32691" b="0"/>
              <a:stretch/>
            </p:blipFill>
            <p:spPr>
              <a:xfrm>
                <a:off x="609480" y="1371600"/>
                <a:ext cx="2361960" cy="380880"/>
              </a:xfrm>
              <a:prstGeom prst="rect">
                <a:avLst/>
              </a:prstGeom>
              <a:noFill/>
              <a:ln w="0">
                <a:noFill/>
              </a:ln>
              <a:effectLst>
                <a:outerShdw dist="89604" dir="2700000" blurRad="0" rotWithShape="0">
                  <a:srgbClr val="808080"/>
                </a:outerShdw>
              </a:effectLst>
            </p:spPr>
          </p:pic>
          <p:sp>
            <p:nvSpPr>
              <p:cNvPr id="19" name=""/>
              <p:cNvSpPr/>
              <p:nvPr/>
            </p:nvSpPr>
            <p:spPr>
              <a:xfrm>
                <a:off x="733320" y="1409760"/>
                <a:ext cx="2072160" cy="336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spcBef>
                    <a:spcPts val="100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1023480" y="1409760"/>
                <a:ext cx="1657440" cy="337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spcBef>
                    <a:spcPts val="100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GB" sz="1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Project details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pic>
            <p:nvPicPr>
              <p:cNvPr id="21" name="" descr=""/>
              <p:cNvPicPr/>
              <p:nvPr/>
            </p:nvPicPr>
            <p:blipFill>
              <a:blip r:embed="rId3"/>
              <a:srcRect l="66704" t="0" r="0" b="0"/>
              <a:stretch/>
            </p:blipFill>
            <p:spPr>
              <a:xfrm>
                <a:off x="691920" y="1447560"/>
                <a:ext cx="414720" cy="2286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sp>
          <p:nvSpPr>
            <p:cNvPr id="22" name=""/>
            <p:cNvSpPr/>
            <p:nvPr/>
          </p:nvSpPr>
          <p:spPr>
            <a:xfrm>
              <a:off x="3200400" y="1371600"/>
              <a:ext cx="5715000" cy="258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90000"/>
                </a:lnSpc>
                <a:spcBef>
                  <a:spcPts val="3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Type of project, key contacts, other approval processes (CACS/DASH)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" name=""/>
          <p:cNvGrpSpPr/>
          <p:nvPr/>
        </p:nvGrpSpPr>
        <p:grpSpPr>
          <a:xfrm>
            <a:off x="609480" y="1905120"/>
            <a:ext cx="8305920" cy="380880"/>
            <a:chOff x="609480" y="1905120"/>
            <a:chExt cx="8305920" cy="380880"/>
          </a:xfrm>
        </p:grpSpPr>
        <p:grpSp>
          <p:nvGrpSpPr>
            <p:cNvPr id="24" name=""/>
            <p:cNvGrpSpPr/>
            <p:nvPr/>
          </p:nvGrpSpPr>
          <p:grpSpPr>
            <a:xfrm>
              <a:off x="609480" y="1905120"/>
              <a:ext cx="2362320" cy="380880"/>
              <a:chOff x="609480" y="1905120"/>
              <a:chExt cx="2362320" cy="380880"/>
            </a:xfrm>
          </p:grpSpPr>
          <p:sp>
            <p:nvSpPr>
              <p:cNvPr id="25" name=""/>
              <p:cNvSpPr/>
              <p:nvPr/>
            </p:nvSpPr>
            <p:spPr>
              <a:xfrm>
                <a:off x="723960" y="1943280"/>
                <a:ext cx="1905120" cy="336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spcBef>
                    <a:spcPts val="100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26" name=""/>
              <p:cNvGrpSpPr/>
              <p:nvPr/>
            </p:nvGrpSpPr>
            <p:grpSpPr>
              <a:xfrm>
                <a:off x="609480" y="1905120"/>
                <a:ext cx="2362320" cy="380880"/>
                <a:chOff x="609480" y="1905120"/>
                <a:chExt cx="2362320" cy="380880"/>
              </a:xfrm>
            </p:grpSpPr>
            <p:pic>
              <p:nvPicPr>
                <p:cNvPr id="27" name="" descr=""/>
                <p:cNvPicPr/>
                <p:nvPr/>
              </p:nvPicPr>
              <p:blipFill>
                <a:blip r:embed="rId4"/>
                <a:srcRect l="3855" t="3970" r="32691" b="0"/>
                <a:stretch/>
              </p:blipFill>
              <p:spPr>
                <a:xfrm>
                  <a:off x="609480" y="1905120"/>
                  <a:ext cx="2362320" cy="380880"/>
                </a:xfrm>
                <a:prstGeom prst="rect">
                  <a:avLst/>
                </a:prstGeom>
                <a:noFill/>
                <a:ln w="0">
                  <a:noFill/>
                </a:ln>
                <a:effectLst>
                  <a:outerShdw dist="89604" dir="2700000" blurRad="0" rotWithShape="0">
                    <a:srgbClr val="808080"/>
                  </a:outerShdw>
                </a:effectLst>
              </p:spPr>
            </p:pic>
            <p:sp>
              <p:nvSpPr>
                <p:cNvPr id="28" name=""/>
                <p:cNvSpPr/>
                <p:nvPr/>
              </p:nvSpPr>
              <p:spPr>
                <a:xfrm>
                  <a:off x="990720" y="1943280"/>
                  <a:ext cx="1904760" cy="337680"/>
                </a:xfrm>
                <a:prstGeom prst="rect">
                  <a:avLst/>
                </a:prstGeom>
                <a:noFill/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spAutoFit/>
                </a:bodyPr>
                <a:p>
                  <a:pPr>
                    <a:spcBef>
                      <a:spcPts val="1001"/>
                    </a:spcBef>
                    <a:tabLst>
                      <a:tab algn="l" pos="0"/>
                      <a:tab algn="l" pos="914400"/>
                      <a:tab algn="l" pos="1828800"/>
                      <a:tab algn="l" pos="2743200"/>
                      <a:tab algn="l" pos="3657600"/>
                      <a:tab algn="l" pos="4572000"/>
                      <a:tab algn="l" pos="5486400"/>
                      <a:tab algn="l" pos="6400800"/>
                      <a:tab algn="l" pos="7315200"/>
                      <a:tab algn="l" pos="8229600"/>
                      <a:tab algn="l" pos="9144000"/>
                      <a:tab algn="l" pos="10058400"/>
                    </a:tabLst>
                  </a:pPr>
                  <a:r>
                    <a:rPr b="1" lang="en-GB" sz="16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rPr>
                    <a:t>Project description</a:t>
                  </a:r>
                  <a:endParaRPr b="0" lang="en-US" sz="1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pic>
            <p:nvPicPr>
              <p:cNvPr id="29" name="" descr=""/>
              <p:cNvPicPr/>
              <p:nvPr/>
            </p:nvPicPr>
            <p:blipFill>
              <a:blip r:embed="rId5"/>
              <a:srcRect l="66704" t="0" r="0" b="0"/>
              <a:stretch/>
            </p:blipFill>
            <p:spPr>
              <a:xfrm>
                <a:off x="685800" y="1981080"/>
                <a:ext cx="380880" cy="2286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sp>
          <p:nvSpPr>
            <p:cNvPr id="30" name=""/>
            <p:cNvSpPr/>
            <p:nvPr/>
          </p:nvSpPr>
          <p:spPr>
            <a:xfrm>
              <a:off x="3200400" y="1967040"/>
              <a:ext cx="5715000" cy="258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90000"/>
                </a:lnSpc>
                <a:spcBef>
                  <a:spcPts val="3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 brief Description of the project, including some volume information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1" name=""/>
          <p:cNvGrpSpPr/>
          <p:nvPr/>
        </p:nvGrpSpPr>
        <p:grpSpPr>
          <a:xfrm>
            <a:off x="609480" y="2514600"/>
            <a:ext cx="8305920" cy="619560"/>
            <a:chOff x="609480" y="2514600"/>
            <a:chExt cx="8305920" cy="619560"/>
          </a:xfrm>
        </p:grpSpPr>
        <p:grpSp>
          <p:nvGrpSpPr>
            <p:cNvPr id="32" name=""/>
            <p:cNvGrpSpPr/>
            <p:nvPr/>
          </p:nvGrpSpPr>
          <p:grpSpPr>
            <a:xfrm>
              <a:off x="609480" y="2514600"/>
              <a:ext cx="2362320" cy="619560"/>
              <a:chOff x="609480" y="2514600"/>
              <a:chExt cx="2362320" cy="619560"/>
            </a:xfrm>
          </p:grpSpPr>
          <p:pic>
            <p:nvPicPr>
              <p:cNvPr id="33" name="" descr=""/>
              <p:cNvPicPr/>
              <p:nvPr/>
            </p:nvPicPr>
            <p:blipFill>
              <a:blip r:embed="rId6"/>
              <a:srcRect l="3855" t="3970" r="32691" b="0"/>
              <a:stretch/>
            </p:blipFill>
            <p:spPr>
              <a:xfrm>
                <a:off x="609480" y="2514600"/>
                <a:ext cx="2362320" cy="609480"/>
              </a:xfrm>
              <a:prstGeom prst="rect">
                <a:avLst/>
              </a:prstGeom>
              <a:noFill/>
              <a:ln w="0">
                <a:noFill/>
              </a:ln>
              <a:effectLst>
                <a:outerShdw dist="89604" dir="2700000" blurRad="0" rotWithShape="0">
                  <a:srgbClr val="808080"/>
                </a:outerShdw>
              </a:effectLst>
            </p:spPr>
          </p:pic>
          <p:sp>
            <p:nvSpPr>
              <p:cNvPr id="34" name=""/>
              <p:cNvSpPr/>
              <p:nvPr/>
            </p:nvSpPr>
            <p:spPr>
              <a:xfrm>
                <a:off x="990720" y="2552760"/>
                <a:ext cx="1904760" cy="5814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spcBef>
                    <a:spcPts val="100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GB" sz="1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Key points for management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pic>
            <p:nvPicPr>
              <p:cNvPr id="35" name="" descr=""/>
              <p:cNvPicPr/>
              <p:nvPr/>
            </p:nvPicPr>
            <p:blipFill>
              <a:blip r:embed="rId7"/>
              <a:srcRect l="66704" t="0" r="0" b="0"/>
              <a:stretch/>
            </p:blipFill>
            <p:spPr>
              <a:xfrm>
                <a:off x="685800" y="2590920"/>
                <a:ext cx="380880" cy="2286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sp>
          <p:nvSpPr>
            <p:cNvPr id="36" name=""/>
            <p:cNvSpPr/>
            <p:nvPr/>
          </p:nvSpPr>
          <p:spPr>
            <a:xfrm>
              <a:off x="3200400" y="2695680"/>
              <a:ext cx="5715000" cy="258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90000"/>
                </a:lnSpc>
                <a:spcBef>
                  <a:spcPts val="3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Vital facts management must be aware of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7" name=""/>
          <p:cNvGrpSpPr/>
          <p:nvPr/>
        </p:nvGrpSpPr>
        <p:grpSpPr>
          <a:xfrm>
            <a:off x="609480" y="3276720"/>
            <a:ext cx="8305920" cy="380880"/>
            <a:chOff x="609480" y="3276720"/>
            <a:chExt cx="8305920" cy="380880"/>
          </a:xfrm>
        </p:grpSpPr>
        <p:grpSp>
          <p:nvGrpSpPr>
            <p:cNvPr id="38" name=""/>
            <p:cNvGrpSpPr/>
            <p:nvPr/>
          </p:nvGrpSpPr>
          <p:grpSpPr>
            <a:xfrm>
              <a:off x="609480" y="3276720"/>
              <a:ext cx="2362320" cy="380880"/>
              <a:chOff x="609480" y="3276720"/>
              <a:chExt cx="2362320" cy="380880"/>
            </a:xfrm>
          </p:grpSpPr>
          <p:pic>
            <p:nvPicPr>
              <p:cNvPr id="39" name="" descr=""/>
              <p:cNvPicPr/>
              <p:nvPr/>
            </p:nvPicPr>
            <p:blipFill>
              <a:blip r:embed="rId8"/>
              <a:srcRect l="3855" t="3970" r="32691" b="0"/>
              <a:stretch/>
            </p:blipFill>
            <p:spPr>
              <a:xfrm>
                <a:off x="609480" y="3276720"/>
                <a:ext cx="2362320" cy="380880"/>
              </a:xfrm>
              <a:prstGeom prst="rect">
                <a:avLst/>
              </a:prstGeom>
              <a:noFill/>
              <a:ln w="0">
                <a:noFill/>
              </a:ln>
              <a:effectLst>
                <a:outerShdw dist="89604" dir="2700000" blurRad="0" rotWithShape="0">
                  <a:srgbClr val="808080"/>
                </a:outerShdw>
              </a:effectLst>
            </p:spPr>
          </p:pic>
          <p:sp>
            <p:nvSpPr>
              <p:cNvPr id="40" name=""/>
              <p:cNvSpPr/>
              <p:nvPr/>
            </p:nvSpPr>
            <p:spPr>
              <a:xfrm>
                <a:off x="990720" y="3314880"/>
                <a:ext cx="1904760" cy="3376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spcBef>
                    <a:spcPts val="100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GB" sz="1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Budget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pic>
            <p:nvPicPr>
              <p:cNvPr id="41" name="" descr=""/>
              <p:cNvPicPr/>
              <p:nvPr/>
            </p:nvPicPr>
            <p:blipFill>
              <a:blip r:embed="rId9"/>
              <a:srcRect l="66704" t="0" r="0" b="0"/>
              <a:stretch/>
            </p:blipFill>
            <p:spPr>
              <a:xfrm>
                <a:off x="685800" y="3353040"/>
                <a:ext cx="380880" cy="2286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sp>
          <p:nvSpPr>
            <p:cNvPr id="42" name=""/>
            <p:cNvSpPr/>
            <p:nvPr/>
          </p:nvSpPr>
          <p:spPr>
            <a:xfrm>
              <a:off x="3200400" y="3338640"/>
              <a:ext cx="5715000" cy="258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90000"/>
                </a:lnSpc>
                <a:spcBef>
                  <a:spcPts val="3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Budget of support operations for the project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200400" y="5605200"/>
            <a:ext cx="6019920" cy="53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Planned operating structure for each support function and the requirements needed to achieve that structure</a:t>
            </a:r>
            <a:endParaRPr b="1" lang="en-US" sz="12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</p:txBody>
      </p:sp>
      <p:grpSp>
        <p:nvGrpSpPr>
          <p:cNvPr id="44" name=""/>
          <p:cNvGrpSpPr/>
          <p:nvPr/>
        </p:nvGrpSpPr>
        <p:grpSpPr>
          <a:xfrm>
            <a:off x="609480" y="3952800"/>
            <a:ext cx="7966080" cy="619560"/>
            <a:chOff x="609480" y="3952800"/>
            <a:chExt cx="7966080" cy="619560"/>
          </a:xfrm>
        </p:grpSpPr>
        <p:grpSp>
          <p:nvGrpSpPr>
            <p:cNvPr id="45" name=""/>
            <p:cNvGrpSpPr/>
            <p:nvPr/>
          </p:nvGrpSpPr>
          <p:grpSpPr>
            <a:xfrm>
              <a:off x="609480" y="3952800"/>
              <a:ext cx="2362320" cy="619560"/>
              <a:chOff x="609480" y="3952800"/>
              <a:chExt cx="2362320" cy="619560"/>
            </a:xfrm>
          </p:grpSpPr>
          <p:pic>
            <p:nvPicPr>
              <p:cNvPr id="46" name="" descr=""/>
              <p:cNvPicPr/>
              <p:nvPr/>
            </p:nvPicPr>
            <p:blipFill>
              <a:blip r:embed="rId10"/>
              <a:srcRect l="3855" t="3970" r="32691" b="0"/>
              <a:stretch/>
            </p:blipFill>
            <p:spPr>
              <a:xfrm>
                <a:off x="609480" y="3952800"/>
                <a:ext cx="2362320" cy="609480"/>
              </a:xfrm>
              <a:prstGeom prst="rect">
                <a:avLst/>
              </a:prstGeom>
              <a:noFill/>
              <a:ln w="0">
                <a:noFill/>
              </a:ln>
              <a:effectLst>
                <a:outerShdw dist="89604" dir="2700000" blurRad="0" rotWithShape="0">
                  <a:srgbClr val="808080"/>
                </a:outerShdw>
              </a:effectLst>
            </p:spPr>
          </p:pic>
          <p:sp>
            <p:nvSpPr>
              <p:cNvPr id="47" name=""/>
              <p:cNvSpPr/>
              <p:nvPr/>
            </p:nvSpPr>
            <p:spPr>
              <a:xfrm>
                <a:off x="990720" y="3990960"/>
                <a:ext cx="1904760" cy="5814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spcBef>
                    <a:spcPts val="100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GB" sz="1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Commercial requirements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pic>
            <p:nvPicPr>
              <p:cNvPr id="48" name="" descr=""/>
              <p:cNvPicPr/>
              <p:nvPr/>
            </p:nvPicPr>
            <p:blipFill>
              <a:blip r:embed="rId11"/>
              <a:srcRect l="66704" t="0" r="0" b="0"/>
              <a:stretch/>
            </p:blipFill>
            <p:spPr>
              <a:xfrm>
                <a:off x="685800" y="4029120"/>
                <a:ext cx="380880" cy="2286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sp>
          <p:nvSpPr>
            <p:cNvPr id="49" name=""/>
            <p:cNvSpPr/>
            <p:nvPr/>
          </p:nvSpPr>
          <p:spPr>
            <a:xfrm>
              <a:off x="3200400" y="4033800"/>
              <a:ext cx="537516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3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Commercial strategy issues which impact the support structure 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0" name=""/>
          <p:cNvGrpSpPr/>
          <p:nvPr/>
        </p:nvGrpSpPr>
        <p:grpSpPr>
          <a:xfrm>
            <a:off x="609480" y="4724280"/>
            <a:ext cx="6706440" cy="619560"/>
            <a:chOff x="609480" y="4724280"/>
            <a:chExt cx="6706440" cy="619560"/>
          </a:xfrm>
        </p:grpSpPr>
        <p:grpSp>
          <p:nvGrpSpPr>
            <p:cNvPr id="51" name=""/>
            <p:cNvGrpSpPr/>
            <p:nvPr/>
          </p:nvGrpSpPr>
          <p:grpSpPr>
            <a:xfrm>
              <a:off x="609480" y="4724280"/>
              <a:ext cx="2388960" cy="619560"/>
              <a:chOff x="609480" y="4724280"/>
              <a:chExt cx="2388960" cy="619560"/>
            </a:xfrm>
          </p:grpSpPr>
          <p:pic>
            <p:nvPicPr>
              <p:cNvPr id="52" name="" descr=""/>
              <p:cNvPicPr/>
              <p:nvPr/>
            </p:nvPicPr>
            <p:blipFill>
              <a:blip r:embed="rId12"/>
              <a:srcRect l="3855" t="3970" r="32691" b="0"/>
              <a:stretch/>
            </p:blipFill>
            <p:spPr>
              <a:xfrm>
                <a:off x="609480" y="4724280"/>
                <a:ext cx="2388960" cy="609480"/>
              </a:xfrm>
              <a:prstGeom prst="rect">
                <a:avLst/>
              </a:prstGeom>
              <a:noFill/>
              <a:ln w="0">
                <a:noFill/>
              </a:ln>
              <a:effectLst>
                <a:outerShdw dist="89604" dir="2700000" blurRad="0" rotWithShape="0">
                  <a:srgbClr val="808080"/>
                </a:outerShdw>
              </a:effectLst>
            </p:spPr>
          </p:pic>
          <p:sp>
            <p:nvSpPr>
              <p:cNvPr id="53" name=""/>
              <p:cNvSpPr/>
              <p:nvPr/>
            </p:nvSpPr>
            <p:spPr>
              <a:xfrm>
                <a:off x="995040" y="4762440"/>
                <a:ext cx="1927440" cy="5814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spcBef>
                    <a:spcPts val="1001"/>
                  </a:spcBef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GB" sz="1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Key risks post operational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pic>
            <p:nvPicPr>
              <p:cNvPr id="54" name="" descr=""/>
              <p:cNvPicPr/>
              <p:nvPr/>
            </p:nvPicPr>
            <p:blipFill>
              <a:blip r:embed="rId13"/>
              <a:srcRect l="66704" t="0" r="0" b="0"/>
              <a:stretch/>
            </p:blipFill>
            <p:spPr>
              <a:xfrm>
                <a:off x="707760" y="4800600"/>
                <a:ext cx="385920" cy="22860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sp>
          <p:nvSpPr>
            <p:cNvPr id="55" name=""/>
            <p:cNvSpPr/>
            <p:nvPr/>
          </p:nvSpPr>
          <p:spPr>
            <a:xfrm>
              <a:off x="3206160" y="4952880"/>
              <a:ext cx="410976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3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Ongoing r</a:t>
              </a: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isks inherent in the project once operational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6" name=""/>
          <p:cNvGrpSpPr/>
          <p:nvPr/>
        </p:nvGrpSpPr>
        <p:grpSpPr>
          <a:xfrm>
            <a:off x="609480" y="5562720"/>
            <a:ext cx="2362320" cy="619560"/>
            <a:chOff x="609480" y="5562720"/>
            <a:chExt cx="2362320" cy="619560"/>
          </a:xfrm>
        </p:grpSpPr>
        <p:pic>
          <p:nvPicPr>
            <p:cNvPr id="57" name="" descr=""/>
            <p:cNvPicPr/>
            <p:nvPr/>
          </p:nvPicPr>
          <p:blipFill>
            <a:blip r:embed="rId14"/>
            <a:srcRect l="3855" t="3970" r="32691" b="0"/>
            <a:stretch/>
          </p:blipFill>
          <p:spPr>
            <a:xfrm>
              <a:off x="609480" y="5562720"/>
              <a:ext cx="2362320" cy="609480"/>
            </a:xfrm>
            <a:prstGeom prst="rect">
              <a:avLst/>
            </a:prstGeom>
            <a:noFill/>
            <a:ln w="0">
              <a:noFill/>
            </a:ln>
            <a:effectLst>
              <a:outerShdw dist="89604" dir="2700000" blurRad="0" rotWithShape="0">
                <a:srgbClr val="808080"/>
              </a:outerShdw>
            </a:effectLst>
          </p:spPr>
        </p:pic>
        <p:sp>
          <p:nvSpPr>
            <p:cNvPr id="58" name=""/>
            <p:cNvSpPr/>
            <p:nvPr/>
          </p:nvSpPr>
          <p:spPr>
            <a:xfrm>
              <a:off x="990720" y="5600880"/>
              <a:ext cx="1904760" cy="581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Integration / set-up Requirements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pic>
          <p:nvPicPr>
            <p:cNvPr id="59" name="" descr=""/>
            <p:cNvPicPr/>
            <p:nvPr/>
          </p:nvPicPr>
          <p:blipFill>
            <a:blip r:embed="rId15"/>
            <a:srcRect l="66704" t="0" r="0" b="0"/>
            <a:stretch/>
          </p:blipFill>
          <p:spPr>
            <a:xfrm>
              <a:off x="685800" y="5638680"/>
              <a:ext cx="380880" cy="22860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B8C8A4E-0E67-4398-9377-CB734AB145F2}" type="slidenum">
              <a:t>2</a:t>
            </a:fld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457200"/>
          </a:xfrm>
          <a:prstGeom prst="rect">
            <a:avLst/>
          </a:prstGeom>
          <a:solidFill>
            <a:srgbClr val="ccccff"/>
          </a:solidFill>
          <a:ln w="0">
            <a:noFill/>
          </a:ln>
          <a:effectLst>
            <a:outerShdw dist="107932" dir="18900000" blurRad="0" rotWithShape="0">
              <a:srgbClr val="80808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 PROJECTS NEED A SOAP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985680" y="1188360"/>
            <a:ext cx="682812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PROJECT THAT WILL REQUIRE BACK OFFICE SUPPORT OF ANY KIND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DEAL THAT FITS  INTO AN EXISTING BACK OFFICE STRUCTURE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2" name="" descr=""/>
          <p:cNvPicPr/>
          <p:nvPr/>
        </p:nvPicPr>
        <p:blipFill>
          <a:blip r:embed="rId1"/>
          <a:stretch/>
        </p:blipFill>
        <p:spPr>
          <a:xfrm>
            <a:off x="8001000" y="1143000"/>
            <a:ext cx="361800" cy="304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" name="" descr=""/>
          <p:cNvPicPr/>
          <p:nvPr/>
        </p:nvPicPr>
        <p:blipFill>
          <a:blip r:embed="rId2"/>
          <a:stretch/>
        </p:blipFill>
        <p:spPr>
          <a:xfrm>
            <a:off x="8001000" y="1828800"/>
            <a:ext cx="291960" cy="360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4" name=""/>
          <p:cNvSpPr/>
          <p:nvPr/>
        </p:nvSpPr>
        <p:spPr>
          <a:xfrm>
            <a:off x="1059840" y="2585880"/>
            <a:ext cx="5601960" cy="29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EXAMPLES OF PROJECTS  REQUIRING A SOAP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Acquisitions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New office set 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New business in existing office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Existing business transfering to new office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Land site purchase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Financing/ Refinancing structure (Bond issue/ Leasing)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Pan European contracts involving a new European country for 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590920" y="4419720"/>
            <a:ext cx="4114800" cy="144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17D5441-9E15-4783-A6A6-EE86C685CCC5}" type="slidenum">
              <a:t>3</a:t>
            </a:fld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/>
          </p:nvPr>
        </p:nvSpPr>
        <p:spPr>
          <a:xfrm>
            <a:off x="533160" y="914400"/>
            <a:ext cx="8381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19999"/>
          </a:bodyPr>
          <a:p>
            <a:pPr lvl="1" marL="743040" indent="-285840">
              <a:lnSpc>
                <a:spcPct val="105000"/>
              </a:lnSpc>
              <a:spcBef>
                <a:spcPts val="349"/>
              </a:spcBef>
              <a:spcAft>
                <a:spcPts val="3501"/>
              </a:spcAft>
              <a:buClr>
                <a:srgbClr val="000000"/>
              </a:buClr>
              <a:buSzPct val="6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ORIGINATOR IS RESPONSIBLE FOR INFORMING EUROPEAN FINANCIAL OPERATIONS (ANTHONY KEY, STEPHANE HUE OR JOANNE SAUNDERS) OF NEW PROJECTS REQUIRING A SOAP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349"/>
              </a:spcBef>
              <a:spcAft>
                <a:spcPts val="3501"/>
              </a:spcAft>
              <a:buClr>
                <a:srgbClr val="000000"/>
              </a:buClr>
              <a:buSzPct val="6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ANTHONY OR STEPHANE WILL ALLOCATE A SUPPORT COORDINATOR WHO WILL MANAGE THE SOAP PROCESS FOR THE ORIGINATOR, INCLUDING: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05000"/>
              </a:lnSpc>
              <a:spcBef>
                <a:spcPts val="300"/>
              </a:spcBef>
              <a:spcAft>
                <a:spcPts val="2999"/>
              </a:spcAft>
              <a:buClr>
                <a:srgbClr val="000000"/>
              </a:buClr>
              <a:buSzPct val="60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LIASING WITH ALL SUPPORT FUNCTIONS TO ESTABLISH THE OPTIMAL SUPPORT STRUCTURE FOR THE PROJECT AND ANY ONGOING RISKS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05000"/>
              </a:lnSpc>
              <a:spcBef>
                <a:spcPts val="300"/>
              </a:spcBef>
              <a:spcAft>
                <a:spcPts val="2999"/>
              </a:spcAft>
              <a:buClr>
                <a:srgbClr val="000000"/>
              </a:buClr>
              <a:buSzPct val="60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PREPARATION OF THE BUDGET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05000"/>
              </a:lnSpc>
              <a:spcBef>
                <a:spcPts val="300"/>
              </a:spcBef>
              <a:spcAft>
                <a:spcPts val="2999"/>
              </a:spcAft>
              <a:buClr>
                <a:srgbClr val="000000"/>
              </a:buClr>
              <a:buSzPct val="60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COMPLETION OF THE SOAP DOCUMENT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05000"/>
              </a:lnSpc>
              <a:spcBef>
                <a:spcPts val="300"/>
              </a:spcBef>
              <a:spcAft>
                <a:spcPts val="2999"/>
              </a:spcAft>
              <a:buClr>
                <a:srgbClr val="000000"/>
              </a:buClr>
              <a:buSzPct val="60000"/>
              <a:buFont typeface="Wingdings" charset="2"/>
              <a:buChar char="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OBTAINING THE REQUIRED AUTHORISATIONS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349"/>
              </a:spcBef>
              <a:spcAft>
                <a:spcPts val="3501"/>
              </a:spcAft>
              <a:buClr>
                <a:srgbClr val="000000"/>
              </a:buClr>
              <a:buSzPct val="6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SOAP DOCUMENTS ARE MAINTAINED WITHIN LIVELINK FOR ONGOING MANAGEMENT REVIEW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22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400" strike="noStrike" u="none">
              <a:solidFill>
                <a:srgbClr val="3333cc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457200"/>
          </a:xfrm>
          <a:prstGeom prst="rect">
            <a:avLst/>
          </a:prstGeom>
          <a:solidFill>
            <a:srgbClr val="ccccff"/>
          </a:solidFill>
          <a:ln w="0">
            <a:noFill/>
          </a:ln>
          <a:effectLst>
            <a:outerShdw dist="107932" dir="18900000" blurRad="0" rotWithShape="0">
              <a:srgbClr val="80808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WHAT’S THE PROCESS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B1EB1CF-A8B4-4FC6-BE94-678897C4E142}" type="slidenum">
              <a:t>4</a:t>
            </a:fld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762120" y="685440"/>
            <a:ext cx="7772400" cy="1143000"/>
          </a:xfrm>
          <a:prstGeom prst="rect">
            <a:avLst/>
          </a:prstGeom>
          <a:solidFill>
            <a:srgbClr val="ccccff"/>
          </a:solidFill>
          <a:ln w="0">
            <a:noFill/>
          </a:ln>
          <a:effectLst>
            <a:outerShdw dist="107932" dir="18900000" blurRad="0" rotWithShape="0">
              <a:srgbClr val="808080"/>
            </a:outerShdw>
          </a:effectLst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SOAP </a:t>
            </a:r>
            <a:br>
              <a:rPr sz="3200"/>
            </a:b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(Support Operation Approval &amp; Plan)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838080" y="2286000"/>
            <a:ext cx="7772400" cy="2819520"/>
          </a:xfrm>
          <a:prstGeom prst="rect">
            <a:avLst/>
          </a:prstGeom>
          <a:solidFill>
            <a:srgbClr val="ccccff"/>
          </a:solidFill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MORE INFORMATION CONTACT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ANTHONY KEY - 34416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STEPHANE HUE - 36841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JOANNE SAUNDERS - 34822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2000-05-12T05:58:51Z</dcterms:created>
  <dc:creator>AKey</dc:creator>
  <dc:description/>
  <dc:language>en-US</dc:language>
  <cp:lastModifiedBy>AKey</cp:lastModifiedBy>
  <cp:lastPrinted>2000-06-22T09:31:19Z</cp:lastPrinted>
  <dcterms:modified xsi:type="dcterms:W3CDTF">2000-07-19T15:33:00Z</dcterms:modified>
  <cp:revision>19</cp:revision>
  <dc:subject/>
  <dc:title>European Financial Operations Remote Offices</dc:title>
</cp:coreProperties>
</file>