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1C88AE-FB4E-4724-AAAB-E86EE1A2C83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ldImg"/>
          </p:nvPr>
        </p:nvSpPr>
        <p:spPr>
          <a:xfrm>
            <a:off x="1144440" y="684360"/>
            <a:ext cx="4573800" cy="3430440"/>
          </a:xfrm>
          <a:prstGeom prst="rect">
            <a:avLst/>
          </a:prstGeom>
          <a:ln w="0">
            <a:noFill/>
          </a:ln>
        </p:spPr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912960" y="4343400"/>
            <a:ext cx="5032080" cy="411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800" rIns="91800" tIns="45720" bIns="45720" anchor="t">
            <a:noAutofit/>
          </a:bodyPr>
          <a:p>
            <a:pPr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allowance allocation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on historical emissions less emissions reductions bid in the financial incentive mechanism (below)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incentive mechanism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Govt allocated £30 MM p.a. for emissions reductions projects for 5 years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fungible with other UK climate change policies (CCL, NA)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possibly fungible with other European ETS schemes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gateway mechanism to reconcile absolute vs. per-unit approach in CCL NA (Negotiated Agreements)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project-based emissions reductions to meet targets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6DE7F6-DF88-47B1-AD8C-49AB33A7651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2E6257-9C50-42FE-8A04-423CADF2556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0066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0066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Helvetic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Helvetic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Helvetic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5DD7DB3E-1B65-4293-9AD5-90431832CC8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Approaches: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Climate Change Program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Climate Change Program published November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contains a range of policies to help UK meet its targets, including: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 Trading Scheme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Change Levy Scheme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Obligations Scheme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CHANGE LEVY: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Change Levy –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 on energy use collected at the point of consumption by suppliers of fuel or electricity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flat rate levy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0.43p/KWh on electricity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0.15p/KWh (equivalent) of coal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0.15p/KWh (equivalent) of gas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CCL exemptions: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from “good quality” (as defined by Govt) CHP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from renewables (not large scale hydro and some waste)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consumers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CHANGE LEVY: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Agreements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Energy-intensive users sign Negotiated Agreements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reduction on CCL bill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absolute vs. relative (or per-unit) targets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efficiency (or consumption reduction) vs. emission reduction targets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Target Combos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energy-absolute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few Negotiated Agreements are based on “absolute-energy-use” targets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energy-per unit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majority Negotiated Agreements are based on “energy-per-unit-of-output” targets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carbon-absolute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carbon-per unit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CHANGE LEVY: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Levy Exemption Certificates (LECs)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LECs issued to evidence the generation of energy from a qualifying renewable source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LECs transferred directly from the generator to supplier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LECs cannot be separated from the electricity to which they relate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(unlike ROCs) and cannot be traded separately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RENEWABLES POLICY in UK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0">
              <a:lnSpc>
                <a:spcPct val="90000"/>
              </a:lnSpc>
              <a:spcBef>
                <a:spcPts val="1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Govt target of electricity from renewable sources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5% by end of 2003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 by 2010 (or 50 TWh)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Renewables Obligation scheme due in the U.K.  in April ‘02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Market-based mechanism to incentivize the use of renewable energy and stimulate further development of renewable sources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Obligation on electricity suppliers – Suppliers can meet obligation in 3 ways: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power from eligible renewable sources, and redeem ROCs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eligible renewables – except for large-scale hydro (&gt;10MW) &amp; waste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ROCs independently of the power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 buy-out price to OFGEM rather than supplying renewable electricity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RENEWABLES POLICY in UK (cont’d)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ROCs issued to compliant renewable energy generators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ROCs may be separated from the physical electricity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renewable energy generator may sell the physical electricity to one party (Party A) and the ROCs to a second party (Party B)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to the party who places the highest value to the particular commodity, thereby maximizing the value of the renewable energy project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may bank ROCs (up to 50%) for use in next compliance period(s) or borrow against later supplies (up to 5% of a supplier’s obligation)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1219320" y="2773440"/>
            <a:ext cx="6629400" cy="734040"/>
            <a:chOff x="1219320" y="2773440"/>
            <a:chExt cx="6629400" cy="734040"/>
          </a:xfrm>
        </p:grpSpPr>
        <p:sp>
          <p:nvSpPr>
            <p:cNvPr id="47" name=""/>
            <p:cNvSpPr/>
            <p:nvPr/>
          </p:nvSpPr>
          <p:spPr>
            <a:xfrm>
              <a:off x="1219320" y="2819520"/>
              <a:ext cx="144792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401160" y="2819520"/>
              <a:ext cx="144756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886560" y="2819520"/>
              <a:ext cx="144756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890160" y="2932200"/>
              <a:ext cx="1437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Renewable producer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860160" y="2925720"/>
              <a:ext cx="6422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Party B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710000" y="2895840"/>
              <a:ext cx="650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Party 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334120" y="3200400"/>
              <a:ext cx="10670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2667240" y="3200400"/>
              <a:ext cx="121932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flipH="1">
              <a:off x="5334120" y="2971800"/>
              <a:ext cx="106704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667240" y="2971800"/>
              <a:ext cx="12193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200760" y="3154320"/>
              <a:ext cx="457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e-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200760" y="2773440"/>
              <a:ext cx="457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£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639040" y="3230640"/>
              <a:ext cx="609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ROCs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791320" y="2773440"/>
              <a:ext cx="457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£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RENEWABLES POLICY in UK: 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Buy-Out Option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suppliers can pay a fee (‘buy-out’ fee) and opt out of their renewable obligation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ROCs price &gt; buy-out price, then supplier pays penalty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suggested buy-out price of £30/MWh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Receipts from buy-out to be re-distributed to suppliers that have complied (in proportion with the ROCs purchased)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higher the level of non-compliance, the higher the payments to compliant suppliers, and therefore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lower the cost of compliance for individual electricity suppliers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Climate Change Program: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 Timetable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released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May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Framework document published 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 Aug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Pre-reg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ist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 &amp; auction preparation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–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Registration &amp; auction to allocate funds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2002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Emission Trading Scheme starts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 2002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compliance period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–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ec2002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 in the Scheme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Holders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and indirect 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GHG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emitters with targets set in two ways: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via the financial incentive program (“direct entry participants”)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Clr>
                <a:srgbClr val="ff0066"/>
              </a:buClr>
              <a:buFont typeface="Helvetica"/>
              <a:buChar char="o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absolute targets and incentive monies will be auctioned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via Negotiated Agreements  (“agreement participants”)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on-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arget 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or indirect 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GHG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emitters that do not have GHG target, 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non-emitters that wish to trade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e.g.</a:t>
            </a: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 energy services company that would take responsibility for emissions of client companies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(could pool more companies’ emissions together)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Entry Participants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Baselines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calculated on basis of historical emissions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annual emissions 3 years up to and including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used as reference point for future emissions reductions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Incentive Program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by UK Government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through a single auction in January 200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£30 MM per year for financial incentive program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 bidding a single quantity of emission reduction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divided in 5 equal absolute targets over 2002 to 2006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 will receive incentive payments in 5 equal tranches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upon achievement of </a:t>
            </a: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annual target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Entry Participants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 Allocation on a “Cap and Trade” Basis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the </a:t>
            </a:r>
            <a:r>
              <a:rPr b="1" lang="en-GB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beginning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each compliance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entry participants receive allowances equal to their emissions cap for the next compliance period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Verification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the end of each compliance period, allowances must equal the actual (verified) emissions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not, then compliance action taken against the participants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Participants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enter the Trading Scheme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Energy-intensive companies that have signed Climate Change Levy Negotiated Agreements to receive 80% discount from Climate Change Levy have the option to trade in order to meet emissions targets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 baselines and targets as in Negotiated Agreements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Timetable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 signed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– Mar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Change Levy begins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April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Framework of Rules for Trading Scheme 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1st compliance year begins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– Dec 2002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Clr>
                <a:srgbClr val="ff0066"/>
              </a:buClr>
              <a:buFont typeface="Helvetic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 can choose to bring this period forward by 3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reconciliation period 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 Jan 2003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Participants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 Allocation on a “Baseline and Credit” Basis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the </a:t>
            </a:r>
            <a:r>
              <a:rPr b="1" lang="en-GB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end</a:t>
            </a: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each compliance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allowances allocated only if Agreement participants have over-achieved their relative or absolute target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 of allowances = amount of target over-achievement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Verification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under-achieved the relative or absolute target, then agreement participants will need to buy the req’d amount of allowances before the end of each reconciliation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Banking &amp; Borrowing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381024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1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helps firms meet emission targets &amp; offers incentive for early action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unlimited banking will be allowed until end of 2007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restrictions proposed from 2008 onwards (Kyoto commitment period)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absolute allowances may carry over into Kyoto compliance period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800240" y="2133720"/>
            <a:ext cx="380988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Borrowing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borrowing allowed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[Govt does not want to enable companies to postpone emissions reductions until some future date]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761760"/>
            <a:ext cx="7772400" cy="1143000"/>
          </a:xfrm>
          <a:prstGeom prst="rect">
            <a:avLst/>
          </a:prstGeom>
          <a:noFill/>
          <a:ln w="3240">
            <a:solidFill>
              <a:srgbClr val="0000ff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Trading: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Emissions Allowances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3240">
            <a:solidFill>
              <a:srgbClr val="3366ff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possible without physical allowances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unit-sector participant will receive allowances at end of compliance period, but can trade in forwards and derivatives, and deliver allowances after they have been allocated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a50021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by Agreement Participants subject to 2 restrictions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“Gateway” mechanism for transfers out of relative sector into the absolute sector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Gateway will count the total cumulative sales into and out of relative sector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when net flow into relative sector will relative sector participants be allowed to transfer allowances out to the absolute sector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[more gateway info necessary]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0066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Project-based credits not redeemable towards compliance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 sector participants not allowed to use project-based credits for compliance purposes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ff0066"/>
              </a:buClr>
              <a:buFont typeface="Helvetica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Companies are free to buy and sell such credits, but cannot redeem them against their targets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2001-08-15T13:23:00Z</dcterms:created>
  <dc:creator>Diana Profir</dc:creator>
  <dc:description/>
  <dc:language>en-US</dc:language>
  <cp:lastModifiedBy>ljacobso</cp:lastModifiedBy>
  <dcterms:modified xsi:type="dcterms:W3CDTF">2001-08-15T16:06:57Z</dcterms:modified>
  <cp:revision>3</cp:revision>
  <dc:subject/>
  <dc:title>PowerPoint Presentation</dc:title>
</cp:coreProperties>
</file>