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1.xml.rels" ContentType="application/vnd.openxmlformats-package.relationships+xml"/>
  <Override PartName="/ppt/slideLayouts/slideLayout1.xml" ContentType="application/vnd.openxmlformats-officedocument.presentationml.slideLayout+xml"/>
  <Override PartName="/ppt/slides/_rels/slide1.xml.rels" ContentType="application/vnd.openxmlformats-package.relationships+xml"/>
  <Override PartName="/ppt/slides/slide1.xml" ContentType="application/vnd.openxmlformats-officedocument.presentationml.slide+xml"/>
  <Override PartName="/ppt/_rels/presentation.xml.rels" ContentType="application/vnd.openxmlformats-package.relationships+xml"/>
  <Override PartName="/ppt/media/image1.wmf" ContentType="image/x-wmf"/>
  <Override PartName="/ppt/media/image2.png" ContentType="image/png"/>
  <Override PartName="/ppt/embeddings/oleObject1.bin" ContentType="application/vnd.openxmlformats-officedocument.oleObject"/>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Lst>
  <p:sldSz cx="9144000"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661435E8-ACCC-48DA-98EA-A41676230ABB}" type="slidenum">
              <a:t>&lt;#&gt;</a:t>
            </a:fld>
          </a:p>
        </p:txBody>
      </p:sp>
      <p:sp>
        <p:nvSpPr>
          <p:cNvPr id="4" name="PlaceHolder 3"/>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DF335488-BBFB-42E2-83B0-B0737C6F8717}"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Lst>
</p:sldMaster>
</file>

<file path=ppt/slides/_rels/slide1.xml.rels><?xml version="1.0" encoding="UTF-8"?>
<Relationships xmlns="http://schemas.openxmlformats.org/package/2006/relationships"><Relationship Id="rId1" Type="http://schemas.openxmlformats.org/officeDocument/2006/relationships/image" Target="../media/image1.wmf"/><Relationship Id="rId2" Type="http://schemas.openxmlformats.org/officeDocument/2006/relationships/oleObject" Target="../embeddings/oleObject1.bin"/><Relationship Id="rId3" Type="http://schemas.openxmlformats.org/officeDocument/2006/relationships/image" Target="../media/image2.png"/><Relationship Id="rId4"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 name=""/>
          <p:cNvSpPr/>
          <p:nvPr/>
        </p:nvSpPr>
        <p:spPr>
          <a:xfrm>
            <a:off x="914400" y="1143000"/>
            <a:ext cx="7696080" cy="457200"/>
          </a:xfrm>
          <a:prstGeom prst="rect">
            <a:avLst/>
          </a:prstGeom>
          <a:noFill/>
          <a:ln w="0">
            <a:noFill/>
          </a:ln>
        </p:spPr>
        <p:style>
          <a:lnRef idx="0"/>
          <a:fillRef idx="0"/>
          <a:effectRef idx="0"/>
          <a:fontRef idx="minor"/>
        </p:style>
        <p:txBody>
          <a:bodyPr lIns="90000" rIns="90000" tIns="46800" bIns="46800" anchor="t">
            <a:spAutoFit/>
          </a:bodyPr>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6" name=""/>
          <p:cNvSpPr/>
          <p:nvPr/>
        </p:nvSpPr>
        <p:spPr>
          <a:xfrm>
            <a:off x="380880" y="1438200"/>
            <a:ext cx="8534520" cy="4572000"/>
          </a:xfrm>
          <a:prstGeom prst="rect">
            <a:avLst/>
          </a:prstGeom>
          <a:solidFill>
            <a:srgbClr val="ffffff"/>
          </a:solidFill>
          <a:ln w="12600">
            <a:solidFill>
              <a:srgbClr val="3333cc"/>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sng">
                <a:solidFill>
                  <a:srgbClr val="000000"/>
                </a:solidFill>
                <a:effectLst/>
                <a:uFillTx/>
                <a:latin typeface="Book Antiqua"/>
              </a:rPr>
              <a:t>Project Objective (East &amp; West)</a:t>
            </a:r>
            <a:r>
              <a:rPr b="1" lang="en-US" sz="1300" strike="noStrike" u="none">
                <a:solidFill>
                  <a:srgbClr val="000000"/>
                </a:solidFill>
                <a:effectLst/>
                <a:uFillTx/>
                <a:latin typeface="Book Antiqua"/>
              </a:rPr>
              <a:t>:</a:t>
            </a:r>
            <a:endParaRPr b="0" lang="en-US" sz="13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Book Antiqua"/>
              </a:rPr>
              <a:t> </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Our review was designed to identify and test key policies, procedures, and controls related to 1) critical business processes (capture, documentation, confirmation, settlements, reporting and accounting), 2) adequate identification of key risks (i.e. ancillary services, transmission, FTR), 3) adequate information to support changes in portfolio valuations (i.e., curve adjustments), 4) adequate interface controls and validation checks within EnPower, and 5) proper calculation and reporting of portfolio results.</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sng">
                <a:solidFill>
                  <a:srgbClr val="000000"/>
                </a:solidFill>
                <a:effectLst/>
                <a:uFillTx/>
                <a:latin typeface="Book Antiqua"/>
              </a:rPr>
              <a:t>Scope Exception</a:t>
            </a:r>
            <a:r>
              <a:rPr b="1" lang="en-US" sz="1300" strike="noStrike" u="none">
                <a:solidFill>
                  <a:srgbClr val="000000"/>
                </a:solidFill>
                <a:effectLst/>
                <a:uFillTx/>
                <a:latin typeface="Book Antiqua"/>
              </a:rPr>
              <a:t>:</a:t>
            </a:r>
            <a:endParaRPr b="0" lang="en-US" sz="13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1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We did not visit the Portland office, nor did we perform a deal test of West desk transactions due to the concurrent Doorstep review of the Portland office.  However, we did interview key personnel on the West Power desk regarding the current state of the prior year ISO issues.</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	</a:t>
            </a:r>
            <a:r>
              <a:rPr b="1" lang="en-US" sz="1300" strike="noStrike" u="none">
                <a:solidFill>
                  <a:srgbClr val="000000"/>
                </a:solidFill>
                <a:effectLst/>
                <a:uFillTx/>
                <a:latin typeface="Book Antiqua"/>
              </a:rPr>
              <a:t>AA Team Members:</a:t>
            </a:r>
            <a:r>
              <a:rPr b="1" lang="en-US" sz="1300" strike="noStrike" u="none">
                <a:solidFill>
                  <a:srgbClr val="000000"/>
                </a:solidFill>
                <a:effectLst/>
                <a:uFillTx/>
                <a:latin typeface="Book Antiqua"/>
              </a:rPr>
              <a:t>	</a:t>
            </a:r>
            <a:r>
              <a:rPr b="1" lang="en-US" sz="1300" strike="noStrike" u="none">
                <a:solidFill>
                  <a:srgbClr val="000000"/>
                </a:solidFill>
                <a:effectLst/>
                <a:uFillTx/>
                <a:latin typeface="Book Antiqua"/>
              </a:rPr>
              <a:t>	</a:t>
            </a:r>
            <a:r>
              <a:rPr b="1" lang="en-US" sz="1300" strike="noStrike" u="none">
                <a:solidFill>
                  <a:srgbClr val="000000"/>
                </a:solidFill>
                <a:effectLst/>
                <a:uFillTx/>
                <a:latin typeface="Book Antiqua"/>
              </a:rPr>
              <a:t>	</a:t>
            </a:r>
            <a:r>
              <a:rPr b="1" lang="en-US" sz="1300" strike="noStrike" u="none">
                <a:solidFill>
                  <a:srgbClr val="000000"/>
                </a:solidFill>
                <a:effectLst/>
                <a:uFillTx/>
                <a:latin typeface="Book Antiqua"/>
              </a:rPr>
              <a:t>Enron Team Members:</a:t>
            </a:r>
            <a:endParaRPr b="0" lang="en-US" sz="13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Tom Bauer</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Stacey White</a:t>
            </a:r>
            <a:endParaRPr b="0" lang="en-US" sz="13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Jennifer Stevenson</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Dan Houston</a:t>
            </a:r>
            <a:endParaRPr b="0" lang="en-US" sz="13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Jennifer Muse</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Leslie Reeves</a:t>
            </a:r>
            <a:endParaRPr b="0" lang="en-US" sz="13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Linda Norman</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Corry Bentley</a:t>
            </a:r>
            <a:endParaRPr b="0" lang="en-US" sz="13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Tatiana Waxler</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Theresa Allen</a:t>
            </a:r>
            <a:endParaRPr b="0" lang="en-US" sz="13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Jennifer Staton</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Kim Theriot</a:t>
            </a:r>
            <a:endParaRPr b="0" lang="en-US" sz="13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Murray O’Neil</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endParaRPr b="0" lang="en-US" sz="1400" strike="noStrike" u="none">
              <a:solidFill>
                <a:srgbClr val="000000"/>
              </a:solidFill>
              <a:effectLst/>
              <a:uFillTx/>
              <a:latin typeface="Times New Roman"/>
            </a:endParaRPr>
          </a:p>
        </p:txBody>
      </p:sp>
      <p:sp>
        <p:nvSpPr>
          <p:cNvPr id="7"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Power Trading</a:t>
            </a:r>
            <a:endParaRPr b="0" lang="en-US" sz="4000" strike="noStrike" u="none">
              <a:solidFill>
                <a:srgbClr val="000000"/>
              </a:solidFill>
              <a:effectLst/>
              <a:uFillTx/>
              <a:latin typeface="Times New Roman"/>
            </a:endParaRPr>
          </a:p>
        </p:txBody>
      </p:sp>
      <p:sp>
        <p:nvSpPr>
          <p:cNvPr id="8" name=""/>
          <p:cNvSpPr/>
          <p:nvPr/>
        </p:nvSpPr>
        <p:spPr>
          <a:xfrm>
            <a:off x="15840" y="1066680"/>
            <a:ext cx="912816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pic>
        <p:nvPicPr>
          <p:cNvPr id="9" name="" descr=""/>
          <p:cNvPicPr/>
          <p:nvPr/>
        </p:nvPicPr>
        <p:blipFill>
          <a:blip r:embed="rId1"/>
          <a:stretch/>
        </p:blipFill>
        <p:spPr>
          <a:xfrm>
            <a:off x="6815160" y="6257880"/>
            <a:ext cx="2060640" cy="588960"/>
          </a:xfrm>
          <a:prstGeom prst="rect">
            <a:avLst/>
          </a:prstGeom>
          <a:noFill/>
          <a:ln w="0">
            <a:noFill/>
          </a:ln>
        </p:spPr>
      </p:pic>
      <p:sp>
        <p:nvSpPr>
          <p:cNvPr id="10" name=""/>
          <p:cNvSpPr/>
          <p:nvPr/>
        </p:nvSpPr>
        <p:spPr>
          <a:xfrm>
            <a:off x="2600280" y="6548400"/>
            <a:ext cx="402264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aphicFrame>
        <p:nvGraphicFramePr>
          <p:cNvPr id="11" name=""/>
          <p:cNvGraphicFramePr/>
          <p:nvPr/>
        </p:nvGraphicFramePr>
        <p:xfrm>
          <a:off x="0" y="6113520"/>
          <a:ext cx="2695680" cy="743040"/>
        </p:xfrm>
        <a:graphic>
          <a:graphicData uri="http://schemas.openxmlformats.org/presentationml/2006/ole">
            <p:oleObj r:id="rId2" spid="">
              <p:embed/>
              <p:pic>
                <p:nvPicPr>
                  <p:cNvPr id="12" name="" descr=""/>
                  <p:cNvPicPr/>
                  <p:nvPr/>
                </p:nvPicPr>
                <p:blipFill>
                  <a:blip r:embed="rId3"/>
                  <a:stretch/>
                </p:blipFill>
                <p:spPr>
                  <a:xfrm>
                    <a:off x="0" y="6113520"/>
                    <a:ext cx="2695680" cy="74304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0</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2000-11-09T14:44:15Z</dcterms:created>
  <dc:creator>Arthur Andersen</dc:creator>
  <dc:description/>
  <dc:language>en-US</dc:language>
  <cp:lastModifiedBy>Arthur Andersen</cp:lastModifiedBy>
  <dcterms:modified xsi:type="dcterms:W3CDTF">2000-11-09T14:44:32Z</dcterms:modified>
  <cp:revision>1</cp:revision>
  <dc:subject/>
  <dc:title>No Slide Title</dc:title>
</cp:coreProperties>
</file>