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6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7.png" ContentType="image/png"/>
  <Override PartName="/ppt/media/image8.wmf" ContentType="image/x-wmf"/>
  <Override PartName="/ppt/media/image9.wmf" ContentType="image/x-wmf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976EB93-FB5A-4804-B9A5-972F687D6CF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52CFE80-D397-4C82-AFFB-48F76F742E6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98CD57-3982-44C2-9FB3-D565F8891D5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B5E595E-1D0B-4ACA-B312-BBF4DD548D2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799"/>
              </a:spcBef>
              <a:buClr>
                <a:srgbClr val="ffcc66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799"/>
              </a:spcBef>
              <a:buClr>
                <a:srgbClr val="ffcc66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799"/>
              </a:spcBef>
              <a:buClr>
                <a:srgbClr val="ffcc66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799"/>
              </a:spcBef>
              <a:buClr>
                <a:srgbClr val="ffcc66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08EBE6C-ADE1-4684-ABE7-625BFD977A5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logo3" descr=""/>
          <p:cNvPicPr/>
          <p:nvPr/>
        </p:nvPicPr>
        <p:blipFill>
          <a:blip r:embed="rId2"/>
          <a:stretch/>
        </p:blipFill>
        <p:spPr>
          <a:xfrm>
            <a:off x="685800" y="369720"/>
            <a:ext cx="2666880" cy="143064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Vision/Objectives</a:t>
            </a:r>
            <a:endParaRPr b="1" lang="en-US" sz="4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Vision:</a:t>
            </a: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  To become the premier Angel investment group in the US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Objectives: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To provide significant deal flow of investment opportunities in the Greater Houston Area</a:t>
            </a:r>
            <a:endParaRPr b="0" lang="en-US" sz="28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To provide significant networking opportunities</a:t>
            </a:r>
            <a:endParaRPr b="0" lang="en-US" sz="28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Committees</a:t>
            </a:r>
            <a:endParaRPr b="1" lang="en-US" sz="4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0" name=""/>
          <p:cNvGraphicFramePr/>
          <p:nvPr/>
        </p:nvGraphicFramePr>
        <p:xfrm>
          <a:off x="184320" y="3282840"/>
          <a:ext cx="8543880" cy="1710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4320" y="3282840"/>
                    <a:ext cx="8543880" cy="1710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Membership</a:t>
            </a:r>
            <a:endParaRPr b="1" lang="en-US" sz="4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Cost is $1,000 per year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Budget Recap: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4" name=""/>
          <p:cNvGraphicFramePr/>
          <p:nvPr/>
        </p:nvGraphicFramePr>
        <p:xfrm>
          <a:off x="533520" y="4495680"/>
          <a:ext cx="8229600" cy="1982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4495680"/>
                    <a:ext cx="8229600" cy="198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Membership</a:t>
            </a:r>
            <a:endParaRPr b="1" lang="en-US" sz="4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8077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Meeting Schedule: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10/17, 11/14, 12/12, 1/16, 2/20, 3/20, 4/17, 5/15, 6/19</a:t>
            </a:r>
            <a:endParaRPr b="0" lang="en-US" sz="28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Contact: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More information:  Michelle Weisblatt (713) 533-9986, email:  mweisblatt@yahoo.com</a:t>
            </a:r>
            <a:endParaRPr b="0" lang="en-US" sz="28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Registration:  Kathy Nethercutt (713) 658-1750, email:  knethercutt@houstontech.org</a:t>
            </a:r>
            <a:endParaRPr b="0" lang="en-US" sz="28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Strategies</a:t>
            </a:r>
            <a:endParaRPr b="1" lang="en-US" sz="4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Create an organization that: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Makes it easy for Members to participate and invest through the development and execution of an efficient investment process</a:t>
            </a:r>
            <a:endParaRPr b="0" lang="en-US" sz="28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Leverages a wide variety of backgrounds and expertise of HAN Members</a:t>
            </a:r>
            <a:endParaRPr b="0" lang="en-US" sz="28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Leverages and cooperates with multiple deal-flow sources (HTC, VC’s, etc.)</a:t>
            </a:r>
            <a:endParaRPr b="0" lang="en-US" sz="28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Benefits</a:t>
            </a:r>
            <a:endParaRPr b="1" lang="en-US" sz="4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Greater exposure and access to high quality deals, which will support portfolio diversification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Creates a funding opportunity for Houston Area companies by expanding the capital pool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Attraction/retention of quality companies to Houston Area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‘Whole greater than the sum of the parts’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Key Considerations</a:t>
            </a:r>
            <a:endParaRPr b="1" lang="en-US" sz="4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All members have equal access to deals and are treated as equals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HAN is a vehicle to provide its Members with information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Deal Flow Recap</a:t>
            </a:r>
            <a:endParaRPr b="1" lang="en-US" sz="4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Process Committee:</a:t>
            </a:r>
            <a:endParaRPr b="0" lang="en-US" sz="28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ffcc66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Kirby Atwell</a:t>
            </a:r>
            <a:endParaRPr b="0" lang="en-US" sz="2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ffcc66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Benjamin Brochstein</a:t>
            </a:r>
            <a:endParaRPr b="0" lang="en-US" sz="2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ffcc66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Ross Crawford</a:t>
            </a:r>
            <a:endParaRPr b="0" lang="en-US" sz="2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ffcc66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Scott Cutler</a:t>
            </a:r>
            <a:endParaRPr b="0" lang="en-US" sz="2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ffcc66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Jeremy Dilbeck</a:t>
            </a:r>
            <a:endParaRPr b="0" lang="en-US" sz="2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572000" y="213372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ffcc66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John O’Dell</a:t>
            </a:r>
            <a:endParaRPr b="0" lang="en-US" sz="2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ffcc66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David Peterman (Counsel)</a:t>
            </a:r>
            <a:endParaRPr b="0" lang="en-US" sz="2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ffcc66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Charles Powell (Counsel)</a:t>
            </a:r>
            <a:endParaRPr b="0" lang="en-US" sz="2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ffcc66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Joseph Trahan</a:t>
            </a:r>
            <a:endParaRPr b="0" lang="en-US" sz="2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ffcc66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Michelle Weisblatt</a:t>
            </a:r>
            <a:endParaRPr b="0" lang="en-US" sz="2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"/>
          <p:cNvGrpSpPr/>
          <p:nvPr/>
        </p:nvGrpSpPr>
        <p:grpSpPr>
          <a:xfrm>
            <a:off x="1981080" y="0"/>
            <a:ext cx="5486400" cy="6858000"/>
            <a:chOff x="1981080" y="0"/>
            <a:chExt cx="5486400" cy="6858000"/>
          </a:xfrm>
        </p:grpSpPr>
        <p:sp>
          <p:nvSpPr>
            <p:cNvPr id="26" name=""/>
            <p:cNvSpPr/>
            <p:nvPr/>
          </p:nvSpPr>
          <p:spPr>
            <a:xfrm>
              <a:off x="1981080" y="0"/>
              <a:ext cx="5486400" cy="685800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272040" y="82440"/>
              <a:ext cx="31021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Venture Process -- Launch Structure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2057400" y="414360"/>
              <a:ext cx="1060560" cy="577800"/>
            </a:xfrm>
            <a:custGeom>
              <a:avLst/>
              <a:gdLst/>
              <a:ahLst/>
              <a:rect l="l" t="t" r="r" b="b"/>
              <a:pathLst>
                <a:path w="1333" h="445">
                  <a:moveTo>
                    <a:pt x="0" y="222"/>
                  </a:moveTo>
                  <a:lnTo>
                    <a:pt x="3" y="203"/>
                  </a:lnTo>
                  <a:lnTo>
                    <a:pt x="12" y="182"/>
                  </a:lnTo>
                  <a:lnTo>
                    <a:pt x="25" y="162"/>
                  </a:lnTo>
                  <a:lnTo>
                    <a:pt x="46" y="142"/>
                  </a:lnTo>
                  <a:lnTo>
                    <a:pt x="70" y="124"/>
                  </a:lnTo>
                  <a:lnTo>
                    <a:pt x="101" y="105"/>
                  </a:lnTo>
                  <a:lnTo>
                    <a:pt x="135" y="89"/>
                  </a:lnTo>
                  <a:lnTo>
                    <a:pt x="175" y="72"/>
                  </a:lnTo>
                  <a:lnTo>
                    <a:pt x="218" y="59"/>
                  </a:lnTo>
                  <a:lnTo>
                    <a:pt x="265" y="46"/>
                  </a:lnTo>
                  <a:lnTo>
                    <a:pt x="315" y="34"/>
                  </a:lnTo>
                  <a:lnTo>
                    <a:pt x="370" y="23"/>
                  </a:lnTo>
                  <a:lnTo>
                    <a:pt x="427" y="16"/>
                  </a:lnTo>
                  <a:lnTo>
                    <a:pt x="484" y="9"/>
                  </a:lnTo>
                  <a:lnTo>
                    <a:pt x="545" y="4"/>
                  </a:lnTo>
                  <a:lnTo>
                    <a:pt x="606" y="1"/>
                  </a:lnTo>
                  <a:lnTo>
                    <a:pt x="666" y="0"/>
                  </a:lnTo>
                  <a:lnTo>
                    <a:pt x="729" y="1"/>
                  </a:lnTo>
                  <a:lnTo>
                    <a:pt x="789" y="4"/>
                  </a:lnTo>
                  <a:lnTo>
                    <a:pt x="849" y="9"/>
                  </a:lnTo>
                  <a:lnTo>
                    <a:pt x="908" y="16"/>
                  </a:lnTo>
                  <a:lnTo>
                    <a:pt x="964" y="23"/>
                  </a:lnTo>
                  <a:lnTo>
                    <a:pt x="1017" y="34"/>
                  </a:lnTo>
                  <a:lnTo>
                    <a:pt x="1068" y="46"/>
                  </a:lnTo>
                  <a:lnTo>
                    <a:pt x="1115" y="59"/>
                  </a:lnTo>
                  <a:lnTo>
                    <a:pt x="1160" y="72"/>
                  </a:lnTo>
                  <a:lnTo>
                    <a:pt x="1198" y="89"/>
                  </a:lnTo>
                  <a:lnTo>
                    <a:pt x="1234" y="105"/>
                  </a:lnTo>
                  <a:lnTo>
                    <a:pt x="1263" y="124"/>
                  </a:lnTo>
                  <a:lnTo>
                    <a:pt x="1288" y="142"/>
                  </a:lnTo>
                  <a:lnTo>
                    <a:pt x="1308" y="162"/>
                  </a:lnTo>
                  <a:lnTo>
                    <a:pt x="1323" y="182"/>
                  </a:lnTo>
                  <a:lnTo>
                    <a:pt x="1330" y="203"/>
                  </a:lnTo>
                  <a:lnTo>
                    <a:pt x="1333" y="222"/>
                  </a:lnTo>
                  <a:lnTo>
                    <a:pt x="1330" y="243"/>
                  </a:lnTo>
                  <a:lnTo>
                    <a:pt x="1323" y="264"/>
                  </a:lnTo>
                  <a:lnTo>
                    <a:pt x="1308" y="283"/>
                  </a:lnTo>
                  <a:lnTo>
                    <a:pt x="1288" y="304"/>
                  </a:lnTo>
                  <a:lnTo>
                    <a:pt x="1263" y="322"/>
                  </a:lnTo>
                  <a:lnTo>
                    <a:pt x="1234" y="340"/>
                  </a:lnTo>
                  <a:lnTo>
                    <a:pt x="1198" y="357"/>
                  </a:lnTo>
                  <a:lnTo>
                    <a:pt x="1160" y="372"/>
                  </a:lnTo>
                  <a:lnTo>
                    <a:pt x="1115" y="387"/>
                  </a:lnTo>
                  <a:lnTo>
                    <a:pt x="1068" y="400"/>
                  </a:lnTo>
                  <a:lnTo>
                    <a:pt x="1017" y="412"/>
                  </a:lnTo>
                  <a:lnTo>
                    <a:pt x="964" y="423"/>
                  </a:lnTo>
                  <a:lnTo>
                    <a:pt x="908" y="430"/>
                  </a:lnTo>
                  <a:lnTo>
                    <a:pt x="849" y="438"/>
                  </a:lnTo>
                  <a:lnTo>
                    <a:pt x="789" y="442"/>
                  </a:lnTo>
                  <a:lnTo>
                    <a:pt x="729" y="445"/>
                  </a:lnTo>
                  <a:lnTo>
                    <a:pt x="666" y="445"/>
                  </a:lnTo>
                  <a:lnTo>
                    <a:pt x="606" y="445"/>
                  </a:lnTo>
                  <a:lnTo>
                    <a:pt x="545" y="442"/>
                  </a:lnTo>
                  <a:lnTo>
                    <a:pt x="484" y="438"/>
                  </a:lnTo>
                  <a:lnTo>
                    <a:pt x="427" y="430"/>
                  </a:lnTo>
                  <a:lnTo>
                    <a:pt x="370" y="423"/>
                  </a:lnTo>
                  <a:lnTo>
                    <a:pt x="315" y="412"/>
                  </a:lnTo>
                  <a:lnTo>
                    <a:pt x="265" y="400"/>
                  </a:lnTo>
                  <a:lnTo>
                    <a:pt x="218" y="387"/>
                  </a:lnTo>
                  <a:lnTo>
                    <a:pt x="175" y="372"/>
                  </a:lnTo>
                  <a:lnTo>
                    <a:pt x="135" y="357"/>
                  </a:lnTo>
                  <a:lnTo>
                    <a:pt x="101" y="340"/>
                  </a:lnTo>
                  <a:lnTo>
                    <a:pt x="70" y="322"/>
                  </a:lnTo>
                  <a:lnTo>
                    <a:pt x="46" y="304"/>
                  </a:lnTo>
                  <a:lnTo>
                    <a:pt x="25" y="283"/>
                  </a:lnTo>
                  <a:lnTo>
                    <a:pt x="12" y="264"/>
                  </a:lnTo>
                  <a:lnTo>
                    <a:pt x="3" y="243"/>
                  </a:lnTo>
                  <a:lnTo>
                    <a:pt x="0" y="222"/>
                  </a:lnTo>
                  <a:close/>
                </a:path>
              </a:pathLst>
            </a:custGeom>
            <a:solidFill>
              <a:srgbClr val="ffcc66"/>
            </a:solidFill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2404440" y="579600"/>
              <a:ext cx="39240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003399"/>
                  </a:solidFill>
                  <a:effectLst/>
                  <a:uFillTx/>
                  <a:latin typeface="Arial Narrow"/>
                </a:rPr>
                <a:t>HTC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3281400" y="330120"/>
              <a:ext cx="1413000" cy="662040"/>
            </a:xfrm>
            <a:custGeom>
              <a:avLst/>
              <a:gdLst/>
              <a:ahLst/>
              <a:rect l="l" t="t" r="r" b="b"/>
              <a:pathLst>
                <a:path w="1777" h="444">
                  <a:moveTo>
                    <a:pt x="0" y="221"/>
                  </a:moveTo>
                  <a:lnTo>
                    <a:pt x="3" y="204"/>
                  </a:lnTo>
                  <a:lnTo>
                    <a:pt x="12" y="186"/>
                  </a:lnTo>
                  <a:lnTo>
                    <a:pt x="27" y="169"/>
                  </a:lnTo>
                  <a:lnTo>
                    <a:pt x="46" y="152"/>
                  </a:lnTo>
                  <a:lnTo>
                    <a:pt x="71" y="135"/>
                  </a:lnTo>
                  <a:lnTo>
                    <a:pt x="102" y="119"/>
                  </a:lnTo>
                  <a:lnTo>
                    <a:pt x="138" y="103"/>
                  </a:lnTo>
                  <a:lnTo>
                    <a:pt x="179" y="88"/>
                  </a:lnTo>
                  <a:lnTo>
                    <a:pt x="224" y="74"/>
                  </a:lnTo>
                  <a:lnTo>
                    <a:pt x="274" y="61"/>
                  </a:lnTo>
                  <a:lnTo>
                    <a:pt x="327" y="49"/>
                  </a:lnTo>
                  <a:lnTo>
                    <a:pt x="384" y="39"/>
                  </a:lnTo>
                  <a:lnTo>
                    <a:pt x="444" y="30"/>
                  </a:lnTo>
                  <a:lnTo>
                    <a:pt x="508" y="21"/>
                  </a:lnTo>
                  <a:lnTo>
                    <a:pt x="575" y="14"/>
                  </a:lnTo>
                  <a:lnTo>
                    <a:pt x="641" y="8"/>
                  </a:lnTo>
                  <a:lnTo>
                    <a:pt x="711" y="3"/>
                  </a:lnTo>
                  <a:lnTo>
                    <a:pt x="782" y="0"/>
                  </a:lnTo>
                  <a:lnTo>
                    <a:pt x="853" y="0"/>
                  </a:lnTo>
                  <a:lnTo>
                    <a:pt x="924" y="0"/>
                  </a:lnTo>
                  <a:lnTo>
                    <a:pt x="997" y="0"/>
                  </a:lnTo>
                  <a:lnTo>
                    <a:pt x="1066" y="3"/>
                  </a:lnTo>
                  <a:lnTo>
                    <a:pt x="1136" y="8"/>
                  </a:lnTo>
                  <a:lnTo>
                    <a:pt x="1204" y="14"/>
                  </a:lnTo>
                  <a:lnTo>
                    <a:pt x="1271" y="21"/>
                  </a:lnTo>
                  <a:lnTo>
                    <a:pt x="1333" y="30"/>
                  </a:lnTo>
                  <a:lnTo>
                    <a:pt x="1394" y="39"/>
                  </a:lnTo>
                  <a:lnTo>
                    <a:pt x="1451" y="49"/>
                  </a:lnTo>
                  <a:lnTo>
                    <a:pt x="1505" y="61"/>
                  </a:lnTo>
                  <a:lnTo>
                    <a:pt x="1554" y="74"/>
                  </a:lnTo>
                  <a:lnTo>
                    <a:pt x="1600" y="88"/>
                  </a:lnTo>
                  <a:lnTo>
                    <a:pt x="1640" y="103"/>
                  </a:lnTo>
                  <a:lnTo>
                    <a:pt x="1677" y="119"/>
                  </a:lnTo>
                  <a:lnTo>
                    <a:pt x="1706" y="135"/>
                  </a:lnTo>
                  <a:lnTo>
                    <a:pt x="1731" y="152"/>
                  </a:lnTo>
                  <a:lnTo>
                    <a:pt x="1752" y="169"/>
                  </a:lnTo>
                  <a:lnTo>
                    <a:pt x="1767" y="186"/>
                  </a:lnTo>
                  <a:lnTo>
                    <a:pt x="1774" y="204"/>
                  </a:lnTo>
                  <a:lnTo>
                    <a:pt x="1777" y="221"/>
                  </a:lnTo>
                  <a:lnTo>
                    <a:pt x="1774" y="239"/>
                  </a:lnTo>
                  <a:lnTo>
                    <a:pt x="1767" y="257"/>
                  </a:lnTo>
                  <a:lnTo>
                    <a:pt x="1752" y="275"/>
                  </a:lnTo>
                  <a:lnTo>
                    <a:pt x="1731" y="293"/>
                  </a:lnTo>
                  <a:lnTo>
                    <a:pt x="1706" y="309"/>
                  </a:lnTo>
                  <a:lnTo>
                    <a:pt x="1677" y="325"/>
                  </a:lnTo>
                  <a:lnTo>
                    <a:pt x="1640" y="342"/>
                  </a:lnTo>
                  <a:lnTo>
                    <a:pt x="1600" y="356"/>
                  </a:lnTo>
                  <a:lnTo>
                    <a:pt x="1554" y="370"/>
                  </a:lnTo>
                  <a:lnTo>
                    <a:pt x="1505" y="383"/>
                  </a:lnTo>
                  <a:lnTo>
                    <a:pt x="1451" y="395"/>
                  </a:lnTo>
                  <a:lnTo>
                    <a:pt x="1394" y="405"/>
                  </a:lnTo>
                  <a:lnTo>
                    <a:pt x="1333" y="414"/>
                  </a:lnTo>
                  <a:lnTo>
                    <a:pt x="1271" y="423"/>
                  </a:lnTo>
                  <a:lnTo>
                    <a:pt x="1204" y="431"/>
                  </a:lnTo>
                  <a:lnTo>
                    <a:pt x="1136" y="435"/>
                  </a:lnTo>
                  <a:lnTo>
                    <a:pt x="1066" y="440"/>
                  </a:lnTo>
                  <a:lnTo>
                    <a:pt x="997" y="443"/>
                  </a:lnTo>
                  <a:lnTo>
                    <a:pt x="924" y="444"/>
                  </a:lnTo>
                  <a:lnTo>
                    <a:pt x="853" y="444"/>
                  </a:lnTo>
                  <a:lnTo>
                    <a:pt x="782" y="443"/>
                  </a:lnTo>
                  <a:lnTo>
                    <a:pt x="711" y="440"/>
                  </a:lnTo>
                  <a:lnTo>
                    <a:pt x="641" y="435"/>
                  </a:lnTo>
                  <a:lnTo>
                    <a:pt x="575" y="431"/>
                  </a:lnTo>
                  <a:lnTo>
                    <a:pt x="508" y="423"/>
                  </a:lnTo>
                  <a:lnTo>
                    <a:pt x="444" y="414"/>
                  </a:lnTo>
                  <a:lnTo>
                    <a:pt x="384" y="405"/>
                  </a:lnTo>
                  <a:lnTo>
                    <a:pt x="327" y="395"/>
                  </a:lnTo>
                  <a:lnTo>
                    <a:pt x="274" y="383"/>
                  </a:lnTo>
                  <a:lnTo>
                    <a:pt x="224" y="370"/>
                  </a:lnTo>
                  <a:lnTo>
                    <a:pt x="179" y="356"/>
                  </a:lnTo>
                  <a:lnTo>
                    <a:pt x="138" y="342"/>
                  </a:lnTo>
                  <a:lnTo>
                    <a:pt x="102" y="325"/>
                  </a:lnTo>
                  <a:lnTo>
                    <a:pt x="71" y="309"/>
                  </a:lnTo>
                  <a:lnTo>
                    <a:pt x="46" y="293"/>
                  </a:lnTo>
                  <a:lnTo>
                    <a:pt x="27" y="275"/>
                  </a:lnTo>
                  <a:lnTo>
                    <a:pt x="12" y="257"/>
                  </a:lnTo>
                  <a:lnTo>
                    <a:pt x="3" y="239"/>
                  </a:lnTo>
                  <a:lnTo>
                    <a:pt x="0" y="221"/>
                  </a:lnTo>
                  <a:close/>
                </a:path>
              </a:pathLst>
            </a:custGeom>
            <a:solidFill>
              <a:srgbClr val="ffcc66"/>
            </a:solidFill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3310920" y="533520"/>
              <a:ext cx="130284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003399"/>
                  </a:solidFill>
                  <a:effectLst/>
                  <a:uFillTx/>
                  <a:latin typeface="Arial Narrow"/>
                </a:rPr>
                <a:t>HAN Members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886280" y="330120"/>
              <a:ext cx="1238400" cy="662040"/>
            </a:xfrm>
            <a:custGeom>
              <a:avLst/>
              <a:gdLst/>
              <a:ahLst/>
              <a:rect l="l" t="t" r="r" b="b"/>
              <a:pathLst>
                <a:path w="1556" h="445">
                  <a:moveTo>
                    <a:pt x="0" y="222"/>
                  </a:moveTo>
                  <a:lnTo>
                    <a:pt x="3" y="203"/>
                  </a:lnTo>
                  <a:lnTo>
                    <a:pt x="12" y="184"/>
                  </a:lnTo>
                  <a:lnTo>
                    <a:pt x="27" y="166"/>
                  </a:lnTo>
                  <a:lnTo>
                    <a:pt x="48" y="147"/>
                  </a:lnTo>
                  <a:lnTo>
                    <a:pt x="74" y="129"/>
                  </a:lnTo>
                  <a:lnTo>
                    <a:pt x="106" y="111"/>
                  </a:lnTo>
                  <a:lnTo>
                    <a:pt x="141" y="95"/>
                  </a:lnTo>
                  <a:lnTo>
                    <a:pt x="183" y="80"/>
                  </a:lnTo>
                  <a:lnTo>
                    <a:pt x="229" y="65"/>
                  </a:lnTo>
                  <a:lnTo>
                    <a:pt x="279" y="52"/>
                  </a:lnTo>
                  <a:lnTo>
                    <a:pt x="332" y="41"/>
                  </a:lnTo>
                  <a:lnTo>
                    <a:pt x="390" y="31"/>
                  </a:lnTo>
                  <a:lnTo>
                    <a:pt x="449" y="21"/>
                  </a:lnTo>
                  <a:lnTo>
                    <a:pt x="513" y="13"/>
                  </a:lnTo>
                  <a:lnTo>
                    <a:pt x="577" y="9"/>
                  </a:lnTo>
                  <a:lnTo>
                    <a:pt x="643" y="4"/>
                  </a:lnTo>
                  <a:lnTo>
                    <a:pt x="711" y="1"/>
                  </a:lnTo>
                  <a:lnTo>
                    <a:pt x="778" y="0"/>
                  </a:lnTo>
                  <a:lnTo>
                    <a:pt x="846" y="1"/>
                  </a:lnTo>
                  <a:lnTo>
                    <a:pt x="914" y="4"/>
                  </a:lnTo>
                  <a:lnTo>
                    <a:pt x="979" y="9"/>
                  </a:lnTo>
                  <a:lnTo>
                    <a:pt x="1045" y="13"/>
                  </a:lnTo>
                  <a:lnTo>
                    <a:pt x="1107" y="21"/>
                  </a:lnTo>
                  <a:lnTo>
                    <a:pt x="1167" y="31"/>
                  </a:lnTo>
                  <a:lnTo>
                    <a:pt x="1225" y="41"/>
                  </a:lnTo>
                  <a:lnTo>
                    <a:pt x="1279" y="52"/>
                  </a:lnTo>
                  <a:lnTo>
                    <a:pt x="1329" y="65"/>
                  </a:lnTo>
                  <a:lnTo>
                    <a:pt x="1375" y="80"/>
                  </a:lnTo>
                  <a:lnTo>
                    <a:pt x="1415" y="95"/>
                  </a:lnTo>
                  <a:lnTo>
                    <a:pt x="1452" y="111"/>
                  </a:lnTo>
                  <a:lnTo>
                    <a:pt x="1483" y="129"/>
                  </a:lnTo>
                  <a:lnTo>
                    <a:pt x="1510" y="147"/>
                  </a:lnTo>
                  <a:lnTo>
                    <a:pt x="1529" y="166"/>
                  </a:lnTo>
                  <a:lnTo>
                    <a:pt x="1544" y="184"/>
                  </a:lnTo>
                  <a:lnTo>
                    <a:pt x="1553" y="203"/>
                  </a:lnTo>
                  <a:lnTo>
                    <a:pt x="1556" y="222"/>
                  </a:lnTo>
                  <a:lnTo>
                    <a:pt x="1553" y="242"/>
                  </a:lnTo>
                  <a:lnTo>
                    <a:pt x="1544" y="261"/>
                  </a:lnTo>
                  <a:lnTo>
                    <a:pt x="1529" y="280"/>
                  </a:lnTo>
                  <a:lnTo>
                    <a:pt x="1510" y="300"/>
                  </a:lnTo>
                  <a:lnTo>
                    <a:pt x="1483" y="317"/>
                  </a:lnTo>
                  <a:lnTo>
                    <a:pt x="1452" y="334"/>
                  </a:lnTo>
                  <a:lnTo>
                    <a:pt x="1415" y="350"/>
                  </a:lnTo>
                  <a:lnTo>
                    <a:pt x="1375" y="366"/>
                  </a:lnTo>
                  <a:lnTo>
                    <a:pt x="1329" y="380"/>
                  </a:lnTo>
                  <a:lnTo>
                    <a:pt x="1279" y="393"/>
                  </a:lnTo>
                  <a:lnTo>
                    <a:pt x="1225" y="405"/>
                  </a:lnTo>
                  <a:lnTo>
                    <a:pt x="1167" y="415"/>
                  </a:lnTo>
                  <a:lnTo>
                    <a:pt x="1107" y="424"/>
                  </a:lnTo>
                  <a:lnTo>
                    <a:pt x="1045" y="432"/>
                  </a:lnTo>
                  <a:lnTo>
                    <a:pt x="979" y="438"/>
                  </a:lnTo>
                  <a:lnTo>
                    <a:pt x="914" y="442"/>
                  </a:lnTo>
                  <a:lnTo>
                    <a:pt x="846" y="445"/>
                  </a:lnTo>
                  <a:lnTo>
                    <a:pt x="778" y="445"/>
                  </a:lnTo>
                  <a:lnTo>
                    <a:pt x="711" y="445"/>
                  </a:lnTo>
                  <a:lnTo>
                    <a:pt x="643" y="442"/>
                  </a:lnTo>
                  <a:lnTo>
                    <a:pt x="577" y="438"/>
                  </a:lnTo>
                  <a:lnTo>
                    <a:pt x="513" y="432"/>
                  </a:lnTo>
                  <a:lnTo>
                    <a:pt x="449" y="424"/>
                  </a:lnTo>
                  <a:lnTo>
                    <a:pt x="390" y="415"/>
                  </a:lnTo>
                  <a:lnTo>
                    <a:pt x="332" y="405"/>
                  </a:lnTo>
                  <a:lnTo>
                    <a:pt x="279" y="393"/>
                  </a:lnTo>
                  <a:lnTo>
                    <a:pt x="229" y="380"/>
                  </a:lnTo>
                  <a:lnTo>
                    <a:pt x="183" y="366"/>
                  </a:lnTo>
                  <a:lnTo>
                    <a:pt x="141" y="350"/>
                  </a:lnTo>
                  <a:lnTo>
                    <a:pt x="106" y="334"/>
                  </a:lnTo>
                  <a:lnTo>
                    <a:pt x="74" y="317"/>
                  </a:lnTo>
                  <a:lnTo>
                    <a:pt x="48" y="300"/>
                  </a:lnTo>
                  <a:lnTo>
                    <a:pt x="27" y="280"/>
                  </a:lnTo>
                  <a:lnTo>
                    <a:pt x="12" y="261"/>
                  </a:lnTo>
                  <a:lnTo>
                    <a:pt x="3" y="242"/>
                  </a:lnTo>
                  <a:lnTo>
                    <a:pt x="0" y="222"/>
                  </a:lnTo>
                  <a:close/>
                </a:path>
              </a:pathLst>
            </a:custGeom>
            <a:solidFill>
              <a:srgbClr val="ffcc66"/>
            </a:solidFill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5027040" y="414360"/>
              <a:ext cx="974520" cy="457560"/>
            </a:xfrm>
            <a:prstGeom prst="rect">
              <a:avLst/>
            </a:prstGeom>
            <a:solidFill>
              <a:srgbClr val="ffcc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003399"/>
                  </a:solidFill>
                  <a:effectLst/>
                  <a:uFillTx/>
                  <a:latin typeface="Arial Narrow"/>
                </a:rPr>
                <a:t>     VC's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003399"/>
                  </a:solidFill>
                  <a:effectLst/>
                  <a:uFillTx/>
                  <a:latin typeface="Arial Narrow"/>
                </a:rPr>
                <a:t>Incubators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6262560" y="414360"/>
              <a:ext cx="1060560" cy="577800"/>
            </a:xfrm>
            <a:custGeom>
              <a:avLst/>
              <a:gdLst/>
              <a:ahLst/>
              <a:rect l="l" t="t" r="r" b="b"/>
              <a:pathLst>
                <a:path w="1333" h="445">
                  <a:moveTo>
                    <a:pt x="0" y="222"/>
                  </a:moveTo>
                  <a:lnTo>
                    <a:pt x="3" y="203"/>
                  </a:lnTo>
                  <a:lnTo>
                    <a:pt x="12" y="182"/>
                  </a:lnTo>
                  <a:lnTo>
                    <a:pt x="26" y="162"/>
                  </a:lnTo>
                  <a:lnTo>
                    <a:pt x="46" y="142"/>
                  </a:lnTo>
                  <a:lnTo>
                    <a:pt x="71" y="124"/>
                  </a:lnTo>
                  <a:lnTo>
                    <a:pt x="100" y="105"/>
                  </a:lnTo>
                  <a:lnTo>
                    <a:pt x="134" y="89"/>
                  </a:lnTo>
                  <a:lnTo>
                    <a:pt x="174" y="72"/>
                  </a:lnTo>
                  <a:lnTo>
                    <a:pt x="217" y="59"/>
                  </a:lnTo>
                  <a:lnTo>
                    <a:pt x="265" y="46"/>
                  </a:lnTo>
                  <a:lnTo>
                    <a:pt x="317" y="34"/>
                  </a:lnTo>
                  <a:lnTo>
                    <a:pt x="370" y="23"/>
                  </a:lnTo>
                  <a:lnTo>
                    <a:pt x="426" y="16"/>
                  </a:lnTo>
                  <a:lnTo>
                    <a:pt x="484" y="9"/>
                  </a:lnTo>
                  <a:lnTo>
                    <a:pt x="545" y="4"/>
                  </a:lnTo>
                  <a:lnTo>
                    <a:pt x="605" y="1"/>
                  </a:lnTo>
                  <a:lnTo>
                    <a:pt x="666" y="0"/>
                  </a:lnTo>
                  <a:lnTo>
                    <a:pt x="728" y="1"/>
                  </a:lnTo>
                  <a:lnTo>
                    <a:pt x="789" y="4"/>
                  </a:lnTo>
                  <a:lnTo>
                    <a:pt x="850" y="9"/>
                  </a:lnTo>
                  <a:lnTo>
                    <a:pt x="908" y="16"/>
                  </a:lnTo>
                  <a:lnTo>
                    <a:pt x="964" y="23"/>
                  </a:lnTo>
                  <a:lnTo>
                    <a:pt x="1017" y="34"/>
                  </a:lnTo>
                  <a:lnTo>
                    <a:pt x="1069" y="46"/>
                  </a:lnTo>
                  <a:lnTo>
                    <a:pt x="1116" y="59"/>
                  </a:lnTo>
                  <a:lnTo>
                    <a:pt x="1159" y="72"/>
                  </a:lnTo>
                  <a:lnTo>
                    <a:pt x="1199" y="89"/>
                  </a:lnTo>
                  <a:lnTo>
                    <a:pt x="1233" y="105"/>
                  </a:lnTo>
                  <a:lnTo>
                    <a:pt x="1263" y="124"/>
                  </a:lnTo>
                  <a:lnTo>
                    <a:pt x="1288" y="142"/>
                  </a:lnTo>
                  <a:lnTo>
                    <a:pt x="1307" y="162"/>
                  </a:lnTo>
                  <a:lnTo>
                    <a:pt x="1322" y="182"/>
                  </a:lnTo>
                  <a:lnTo>
                    <a:pt x="1331" y="203"/>
                  </a:lnTo>
                  <a:lnTo>
                    <a:pt x="1333" y="222"/>
                  </a:lnTo>
                  <a:lnTo>
                    <a:pt x="1331" y="243"/>
                  </a:lnTo>
                  <a:lnTo>
                    <a:pt x="1322" y="264"/>
                  </a:lnTo>
                  <a:lnTo>
                    <a:pt x="1307" y="283"/>
                  </a:lnTo>
                  <a:lnTo>
                    <a:pt x="1288" y="304"/>
                  </a:lnTo>
                  <a:lnTo>
                    <a:pt x="1263" y="322"/>
                  </a:lnTo>
                  <a:lnTo>
                    <a:pt x="1233" y="340"/>
                  </a:lnTo>
                  <a:lnTo>
                    <a:pt x="1199" y="357"/>
                  </a:lnTo>
                  <a:lnTo>
                    <a:pt x="1159" y="372"/>
                  </a:lnTo>
                  <a:lnTo>
                    <a:pt x="1116" y="387"/>
                  </a:lnTo>
                  <a:lnTo>
                    <a:pt x="1069" y="400"/>
                  </a:lnTo>
                  <a:lnTo>
                    <a:pt x="1017" y="412"/>
                  </a:lnTo>
                  <a:lnTo>
                    <a:pt x="964" y="423"/>
                  </a:lnTo>
                  <a:lnTo>
                    <a:pt x="908" y="430"/>
                  </a:lnTo>
                  <a:lnTo>
                    <a:pt x="850" y="438"/>
                  </a:lnTo>
                  <a:lnTo>
                    <a:pt x="789" y="442"/>
                  </a:lnTo>
                  <a:lnTo>
                    <a:pt x="728" y="445"/>
                  </a:lnTo>
                  <a:lnTo>
                    <a:pt x="666" y="445"/>
                  </a:lnTo>
                  <a:lnTo>
                    <a:pt x="605" y="445"/>
                  </a:lnTo>
                  <a:lnTo>
                    <a:pt x="545" y="442"/>
                  </a:lnTo>
                  <a:lnTo>
                    <a:pt x="484" y="438"/>
                  </a:lnTo>
                  <a:lnTo>
                    <a:pt x="426" y="430"/>
                  </a:lnTo>
                  <a:lnTo>
                    <a:pt x="370" y="423"/>
                  </a:lnTo>
                  <a:lnTo>
                    <a:pt x="317" y="412"/>
                  </a:lnTo>
                  <a:lnTo>
                    <a:pt x="265" y="400"/>
                  </a:lnTo>
                  <a:lnTo>
                    <a:pt x="217" y="387"/>
                  </a:lnTo>
                  <a:lnTo>
                    <a:pt x="174" y="372"/>
                  </a:lnTo>
                  <a:lnTo>
                    <a:pt x="134" y="357"/>
                  </a:lnTo>
                  <a:lnTo>
                    <a:pt x="100" y="340"/>
                  </a:lnTo>
                  <a:lnTo>
                    <a:pt x="71" y="322"/>
                  </a:lnTo>
                  <a:lnTo>
                    <a:pt x="46" y="304"/>
                  </a:lnTo>
                  <a:lnTo>
                    <a:pt x="26" y="283"/>
                  </a:lnTo>
                  <a:lnTo>
                    <a:pt x="12" y="264"/>
                  </a:lnTo>
                  <a:lnTo>
                    <a:pt x="3" y="243"/>
                  </a:lnTo>
                  <a:lnTo>
                    <a:pt x="0" y="222"/>
                  </a:lnTo>
                  <a:close/>
                </a:path>
              </a:pathLst>
            </a:custGeom>
            <a:solidFill>
              <a:srgbClr val="ffcc66"/>
            </a:solidFill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6418440" y="579600"/>
              <a:ext cx="81576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003399"/>
                  </a:solidFill>
                  <a:effectLst/>
                  <a:uFillTx/>
                  <a:latin typeface="Arial Narrow"/>
                </a:rPr>
                <a:t>Ventures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3816360" y="2316240"/>
              <a:ext cx="1874880" cy="414360"/>
            </a:xfrm>
            <a:custGeom>
              <a:avLst/>
              <a:gdLst/>
              <a:ahLst/>
              <a:rect l="l" t="t" r="r" b="b"/>
              <a:pathLst>
                <a:path w="3027" h="778">
                  <a:moveTo>
                    <a:pt x="0" y="389"/>
                  </a:moveTo>
                  <a:lnTo>
                    <a:pt x="3" y="365"/>
                  </a:lnTo>
                  <a:lnTo>
                    <a:pt x="12" y="342"/>
                  </a:lnTo>
                  <a:lnTo>
                    <a:pt x="26" y="318"/>
                  </a:lnTo>
                  <a:lnTo>
                    <a:pt x="46" y="294"/>
                  </a:lnTo>
                  <a:lnTo>
                    <a:pt x="71" y="270"/>
                  </a:lnTo>
                  <a:lnTo>
                    <a:pt x="102" y="248"/>
                  </a:lnTo>
                  <a:lnTo>
                    <a:pt x="139" y="226"/>
                  </a:lnTo>
                  <a:lnTo>
                    <a:pt x="180" y="205"/>
                  </a:lnTo>
                  <a:lnTo>
                    <a:pt x="226" y="184"/>
                  </a:lnTo>
                  <a:lnTo>
                    <a:pt x="278" y="163"/>
                  </a:lnTo>
                  <a:lnTo>
                    <a:pt x="334" y="144"/>
                  </a:lnTo>
                  <a:lnTo>
                    <a:pt x="395" y="126"/>
                  </a:lnTo>
                  <a:lnTo>
                    <a:pt x="460" y="110"/>
                  </a:lnTo>
                  <a:lnTo>
                    <a:pt x="528" y="94"/>
                  </a:lnTo>
                  <a:lnTo>
                    <a:pt x="601" y="77"/>
                  </a:lnTo>
                  <a:lnTo>
                    <a:pt x="678" y="64"/>
                  </a:lnTo>
                  <a:lnTo>
                    <a:pt x="756" y="52"/>
                  </a:lnTo>
                  <a:lnTo>
                    <a:pt x="839" y="40"/>
                  </a:lnTo>
                  <a:lnTo>
                    <a:pt x="924" y="30"/>
                  </a:lnTo>
                  <a:lnTo>
                    <a:pt x="1011" y="21"/>
                  </a:lnTo>
                  <a:lnTo>
                    <a:pt x="1100" y="14"/>
                  </a:lnTo>
                  <a:lnTo>
                    <a:pt x="1190" y="9"/>
                  </a:lnTo>
                  <a:lnTo>
                    <a:pt x="1282" y="5"/>
                  </a:lnTo>
                  <a:lnTo>
                    <a:pt x="1374" y="2"/>
                  </a:lnTo>
                  <a:lnTo>
                    <a:pt x="1467" y="0"/>
                  </a:lnTo>
                  <a:lnTo>
                    <a:pt x="1561" y="0"/>
                  </a:lnTo>
                  <a:lnTo>
                    <a:pt x="1654" y="2"/>
                  </a:lnTo>
                  <a:lnTo>
                    <a:pt x="1746" y="5"/>
                  </a:lnTo>
                  <a:lnTo>
                    <a:pt x="1838" y="9"/>
                  </a:lnTo>
                  <a:lnTo>
                    <a:pt x="1928" y="14"/>
                  </a:lnTo>
                  <a:lnTo>
                    <a:pt x="2017" y="21"/>
                  </a:lnTo>
                  <a:lnTo>
                    <a:pt x="2104" y="30"/>
                  </a:lnTo>
                  <a:lnTo>
                    <a:pt x="2189" y="40"/>
                  </a:lnTo>
                  <a:lnTo>
                    <a:pt x="2270" y="52"/>
                  </a:lnTo>
                  <a:lnTo>
                    <a:pt x="2350" y="64"/>
                  </a:lnTo>
                  <a:lnTo>
                    <a:pt x="2426" y="77"/>
                  </a:lnTo>
                  <a:lnTo>
                    <a:pt x="2498" y="94"/>
                  </a:lnTo>
                  <a:lnTo>
                    <a:pt x="2568" y="110"/>
                  </a:lnTo>
                  <a:lnTo>
                    <a:pt x="2633" y="126"/>
                  </a:lnTo>
                  <a:lnTo>
                    <a:pt x="2692" y="144"/>
                  </a:lnTo>
                  <a:lnTo>
                    <a:pt x="2748" y="163"/>
                  </a:lnTo>
                  <a:lnTo>
                    <a:pt x="2800" y="184"/>
                  </a:lnTo>
                  <a:lnTo>
                    <a:pt x="2848" y="205"/>
                  </a:lnTo>
                  <a:lnTo>
                    <a:pt x="2889" y="226"/>
                  </a:lnTo>
                  <a:lnTo>
                    <a:pt x="2925" y="248"/>
                  </a:lnTo>
                  <a:lnTo>
                    <a:pt x="2956" y="270"/>
                  </a:lnTo>
                  <a:lnTo>
                    <a:pt x="2981" y="294"/>
                  </a:lnTo>
                  <a:lnTo>
                    <a:pt x="3002" y="318"/>
                  </a:lnTo>
                  <a:lnTo>
                    <a:pt x="3017" y="342"/>
                  </a:lnTo>
                  <a:lnTo>
                    <a:pt x="3024" y="365"/>
                  </a:lnTo>
                  <a:lnTo>
                    <a:pt x="3027" y="389"/>
                  </a:lnTo>
                  <a:lnTo>
                    <a:pt x="3024" y="413"/>
                  </a:lnTo>
                  <a:lnTo>
                    <a:pt x="3017" y="437"/>
                  </a:lnTo>
                  <a:lnTo>
                    <a:pt x="3002" y="460"/>
                  </a:lnTo>
                  <a:lnTo>
                    <a:pt x="2981" y="484"/>
                  </a:lnTo>
                  <a:lnTo>
                    <a:pt x="2956" y="508"/>
                  </a:lnTo>
                  <a:lnTo>
                    <a:pt x="2925" y="530"/>
                  </a:lnTo>
                  <a:lnTo>
                    <a:pt x="2889" y="552"/>
                  </a:lnTo>
                  <a:lnTo>
                    <a:pt x="2848" y="573"/>
                  </a:lnTo>
                  <a:lnTo>
                    <a:pt x="2800" y="594"/>
                  </a:lnTo>
                  <a:lnTo>
                    <a:pt x="2748" y="615"/>
                  </a:lnTo>
                  <a:lnTo>
                    <a:pt x="2692" y="634"/>
                  </a:lnTo>
                  <a:lnTo>
                    <a:pt x="2633" y="652"/>
                  </a:lnTo>
                  <a:lnTo>
                    <a:pt x="2568" y="668"/>
                  </a:lnTo>
                  <a:lnTo>
                    <a:pt x="2498" y="684"/>
                  </a:lnTo>
                  <a:lnTo>
                    <a:pt x="2426" y="699"/>
                  </a:lnTo>
                  <a:lnTo>
                    <a:pt x="2350" y="714"/>
                  </a:lnTo>
                  <a:lnTo>
                    <a:pt x="2270" y="726"/>
                  </a:lnTo>
                  <a:lnTo>
                    <a:pt x="2189" y="738"/>
                  </a:lnTo>
                  <a:lnTo>
                    <a:pt x="2104" y="748"/>
                  </a:lnTo>
                  <a:lnTo>
                    <a:pt x="2017" y="757"/>
                  </a:lnTo>
                  <a:lnTo>
                    <a:pt x="1928" y="763"/>
                  </a:lnTo>
                  <a:lnTo>
                    <a:pt x="1838" y="769"/>
                  </a:lnTo>
                  <a:lnTo>
                    <a:pt x="1746" y="773"/>
                  </a:lnTo>
                  <a:lnTo>
                    <a:pt x="1654" y="776"/>
                  </a:lnTo>
                  <a:lnTo>
                    <a:pt x="1561" y="778"/>
                  </a:lnTo>
                  <a:lnTo>
                    <a:pt x="1467" y="778"/>
                  </a:lnTo>
                  <a:lnTo>
                    <a:pt x="1374" y="776"/>
                  </a:lnTo>
                  <a:lnTo>
                    <a:pt x="1282" y="773"/>
                  </a:lnTo>
                  <a:lnTo>
                    <a:pt x="1190" y="769"/>
                  </a:lnTo>
                  <a:lnTo>
                    <a:pt x="1100" y="763"/>
                  </a:lnTo>
                  <a:lnTo>
                    <a:pt x="1011" y="757"/>
                  </a:lnTo>
                  <a:lnTo>
                    <a:pt x="924" y="748"/>
                  </a:lnTo>
                  <a:lnTo>
                    <a:pt x="839" y="738"/>
                  </a:lnTo>
                  <a:lnTo>
                    <a:pt x="756" y="726"/>
                  </a:lnTo>
                  <a:lnTo>
                    <a:pt x="678" y="714"/>
                  </a:lnTo>
                  <a:lnTo>
                    <a:pt x="601" y="699"/>
                  </a:lnTo>
                  <a:lnTo>
                    <a:pt x="528" y="684"/>
                  </a:lnTo>
                  <a:lnTo>
                    <a:pt x="460" y="668"/>
                  </a:lnTo>
                  <a:lnTo>
                    <a:pt x="395" y="652"/>
                  </a:lnTo>
                  <a:lnTo>
                    <a:pt x="334" y="634"/>
                  </a:lnTo>
                  <a:lnTo>
                    <a:pt x="278" y="615"/>
                  </a:lnTo>
                  <a:lnTo>
                    <a:pt x="226" y="594"/>
                  </a:lnTo>
                  <a:lnTo>
                    <a:pt x="180" y="573"/>
                  </a:lnTo>
                  <a:lnTo>
                    <a:pt x="139" y="552"/>
                  </a:lnTo>
                  <a:lnTo>
                    <a:pt x="102" y="530"/>
                  </a:lnTo>
                  <a:lnTo>
                    <a:pt x="71" y="508"/>
                  </a:lnTo>
                  <a:lnTo>
                    <a:pt x="46" y="484"/>
                  </a:lnTo>
                  <a:lnTo>
                    <a:pt x="26" y="460"/>
                  </a:lnTo>
                  <a:lnTo>
                    <a:pt x="12" y="437"/>
                  </a:lnTo>
                  <a:lnTo>
                    <a:pt x="3" y="413"/>
                  </a:lnTo>
                  <a:lnTo>
                    <a:pt x="0" y="389"/>
                  </a:lnTo>
                  <a:close/>
                </a:path>
              </a:pathLst>
            </a:custGeom>
            <a:solidFill>
              <a:srgbClr val="ffcc66"/>
            </a:solidFill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4357080" y="2398680"/>
              <a:ext cx="78408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003399"/>
                  </a:solidFill>
                  <a:effectLst/>
                  <a:uFillTx/>
                  <a:latin typeface="Arial Narrow"/>
                </a:rPr>
                <a:t>Web site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5923080" y="1986120"/>
              <a:ext cx="1288800" cy="213840"/>
            </a:xfrm>
            <a:prstGeom prst="rect">
              <a:avLst/>
            </a:prstGeom>
            <a:solidFill>
              <a:srgbClr val="ffcc66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99"/>
                  </a:solidFill>
                  <a:effectLst/>
                  <a:uFillTx/>
                  <a:latin typeface="Arial Narrow"/>
                </a:rPr>
                <a:t>Meets Criteria?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586320" y="1241280"/>
              <a:ext cx="2217600" cy="909720"/>
            </a:xfrm>
            <a:custGeom>
              <a:avLst/>
              <a:gdLst/>
              <a:ahLst/>
              <a:rect l="l" t="t" r="r" b="b"/>
              <a:pathLst>
                <a:path w="2165" h="667">
                  <a:moveTo>
                    <a:pt x="0" y="333"/>
                  </a:moveTo>
                  <a:lnTo>
                    <a:pt x="3" y="309"/>
                  </a:lnTo>
                  <a:lnTo>
                    <a:pt x="12" y="285"/>
                  </a:lnTo>
                  <a:lnTo>
                    <a:pt x="25" y="262"/>
                  </a:lnTo>
                  <a:lnTo>
                    <a:pt x="46" y="238"/>
                  </a:lnTo>
                  <a:lnTo>
                    <a:pt x="71" y="214"/>
                  </a:lnTo>
                  <a:lnTo>
                    <a:pt x="102" y="192"/>
                  </a:lnTo>
                  <a:lnTo>
                    <a:pt x="138" y="170"/>
                  </a:lnTo>
                  <a:lnTo>
                    <a:pt x="179" y="149"/>
                  </a:lnTo>
                  <a:lnTo>
                    <a:pt x="225" y="130"/>
                  </a:lnTo>
                  <a:lnTo>
                    <a:pt x="275" y="110"/>
                  </a:lnTo>
                  <a:lnTo>
                    <a:pt x="332" y="92"/>
                  </a:lnTo>
                  <a:lnTo>
                    <a:pt x="389" y="76"/>
                  </a:lnTo>
                  <a:lnTo>
                    <a:pt x="453" y="61"/>
                  </a:lnTo>
                  <a:lnTo>
                    <a:pt x="518" y="48"/>
                  </a:lnTo>
                  <a:lnTo>
                    <a:pt x="588" y="36"/>
                  </a:lnTo>
                  <a:lnTo>
                    <a:pt x="659" y="26"/>
                  </a:lnTo>
                  <a:lnTo>
                    <a:pt x="733" y="17"/>
                  </a:lnTo>
                  <a:lnTo>
                    <a:pt x="808" y="11"/>
                  </a:lnTo>
                  <a:lnTo>
                    <a:pt x="885" y="5"/>
                  </a:lnTo>
                  <a:lnTo>
                    <a:pt x="964" y="2"/>
                  </a:lnTo>
                  <a:lnTo>
                    <a:pt x="1042" y="0"/>
                  </a:lnTo>
                  <a:lnTo>
                    <a:pt x="1122" y="0"/>
                  </a:lnTo>
                  <a:lnTo>
                    <a:pt x="1201" y="2"/>
                  </a:lnTo>
                  <a:lnTo>
                    <a:pt x="1279" y="5"/>
                  </a:lnTo>
                  <a:lnTo>
                    <a:pt x="1356" y="11"/>
                  </a:lnTo>
                  <a:lnTo>
                    <a:pt x="1432" y="17"/>
                  </a:lnTo>
                  <a:lnTo>
                    <a:pt x="1506" y="26"/>
                  </a:lnTo>
                  <a:lnTo>
                    <a:pt x="1577" y="36"/>
                  </a:lnTo>
                  <a:lnTo>
                    <a:pt x="1647" y="48"/>
                  </a:lnTo>
                  <a:lnTo>
                    <a:pt x="1713" y="61"/>
                  </a:lnTo>
                  <a:lnTo>
                    <a:pt x="1776" y="76"/>
                  </a:lnTo>
                  <a:lnTo>
                    <a:pt x="1835" y="92"/>
                  </a:lnTo>
                  <a:lnTo>
                    <a:pt x="1890" y="110"/>
                  </a:lnTo>
                  <a:lnTo>
                    <a:pt x="1940" y="130"/>
                  </a:lnTo>
                  <a:lnTo>
                    <a:pt x="1986" y="149"/>
                  </a:lnTo>
                  <a:lnTo>
                    <a:pt x="2027" y="170"/>
                  </a:lnTo>
                  <a:lnTo>
                    <a:pt x="2063" y="192"/>
                  </a:lnTo>
                  <a:lnTo>
                    <a:pt x="2094" y="214"/>
                  </a:lnTo>
                  <a:lnTo>
                    <a:pt x="2119" y="238"/>
                  </a:lnTo>
                  <a:lnTo>
                    <a:pt x="2140" y="262"/>
                  </a:lnTo>
                  <a:lnTo>
                    <a:pt x="2155" y="285"/>
                  </a:lnTo>
                  <a:lnTo>
                    <a:pt x="2162" y="309"/>
                  </a:lnTo>
                  <a:lnTo>
                    <a:pt x="2165" y="333"/>
                  </a:lnTo>
                  <a:lnTo>
                    <a:pt x="2162" y="358"/>
                  </a:lnTo>
                  <a:lnTo>
                    <a:pt x="2155" y="382"/>
                  </a:lnTo>
                  <a:lnTo>
                    <a:pt x="2140" y="406"/>
                  </a:lnTo>
                  <a:lnTo>
                    <a:pt x="2119" y="429"/>
                  </a:lnTo>
                  <a:lnTo>
                    <a:pt x="2094" y="453"/>
                  </a:lnTo>
                  <a:lnTo>
                    <a:pt x="2063" y="475"/>
                  </a:lnTo>
                  <a:lnTo>
                    <a:pt x="2027" y="498"/>
                  </a:lnTo>
                  <a:lnTo>
                    <a:pt x="1986" y="518"/>
                  </a:lnTo>
                  <a:lnTo>
                    <a:pt x="1940" y="538"/>
                  </a:lnTo>
                  <a:lnTo>
                    <a:pt x="1890" y="557"/>
                  </a:lnTo>
                  <a:lnTo>
                    <a:pt x="1835" y="573"/>
                  </a:lnTo>
                  <a:lnTo>
                    <a:pt x="1776" y="590"/>
                  </a:lnTo>
                  <a:lnTo>
                    <a:pt x="1713" y="604"/>
                  </a:lnTo>
                  <a:lnTo>
                    <a:pt x="1647" y="619"/>
                  </a:lnTo>
                  <a:lnTo>
                    <a:pt x="1577" y="631"/>
                  </a:lnTo>
                  <a:lnTo>
                    <a:pt x="1506" y="642"/>
                  </a:lnTo>
                  <a:lnTo>
                    <a:pt x="1432" y="649"/>
                  </a:lnTo>
                  <a:lnTo>
                    <a:pt x="1356" y="656"/>
                  </a:lnTo>
                  <a:lnTo>
                    <a:pt x="1279" y="662"/>
                  </a:lnTo>
                  <a:lnTo>
                    <a:pt x="1201" y="665"/>
                  </a:lnTo>
                  <a:lnTo>
                    <a:pt x="1122" y="667"/>
                  </a:lnTo>
                  <a:lnTo>
                    <a:pt x="1042" y="667"/>
                  </a:lnTo>
                  <a:lnTo>
                    <a:pt x="964" y="665"/>
                  </a:lnTo>
                  <a:lnTo>
                    <a:pt x="885" y="662"/>
                  </a:lnTo>
                  <a:lnTo>
                    <a:pt x="808" y="656"/>
                  </a:lnTo>
                  <a:lnTo>
                    <a:pt x="733" y="649"/>
                  </a:lnTo>
                  <a:lnTo>
                    <a:pt x="659" y="642"/>
                  </a:lnTo>
                  <a:lnTo>
                    <a:pt x="588" y="631"/>
                  </a:lnTo>
                  <a:lnTo>
                    <a:pt x="518" y="619"/>
                  </a:lnTo>
                  <a:lnTo>
                    <a:pt x="453" y="604"/>
                  </a:lnTo>
                  <a:lnTo>
                    <a:pt x="389" y="590"/>
                  </a:lnTo>
                  <a:lnTo>
                    <a:pt x="332" y="573"/>
                  </a:lnTo>
                  <a:lnTo>
                    <a:pt x="275" y="557"/>
                  </a:lnTo>
                  <a:lnTo>
                    <a:pt x="225" y="538"/>
                  </a:lnTo>
                  <a:lnTo>
                    <a:pt x="179" y="518"/>
                  </a:lnTo>
                  <a:lnTo>
                    <a:pt x="138" y="498"/>
                  </a:lnTo>
                  <a:lnTo>
                    <a:pt x="102" y="475"/>
                  </a:lnTo>
                  <a:lnTo>
                    <a:pt x="71" y="453"/>
                  </a:lnTo>
                  <a:lnTo>
                    <a:pt x="46" y="429"/>
                  </a:lnTo>
                  <a:lnTo>
                    <a:pt x="25" y="406"/>
                  </a:lnTo>
                  <a:lnTo>
                    <a:pt x="12" y="382"/>
                  </a:lnTo>
                  <a:lnTo>
                    <a:pt x="3" y="358"/>
                  </a:lnTo>
                  <a:lnTo>
                    <a:pt x="0" y="333"/>
                  </a:lnTo>
                  <a:close/>
                </a:path>
              </a:pathLst>
            </a:custGeom>
            <a:solidFill>
              <a:srgbClr val="ffcc66"/>
            </a:solidFill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892680" y="1488960"/>
              <a:ext cx="1757160" cy="686160"/>
            </a:xfrm>
            <a:prstGeom prst="rect">
              <a:avLst/>
            </a:prstGeom>
            <a:solidFill>
              <a:srgbClr val="ffcc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003399"/>
                  </a:solidFill>
                  <a:effectLst/>
                  <a:uFillTx/>
                  <a:latin typeface="Arial Narrow"/>
                </a:rPr>
                <a:t>         Electronic Submission to HAN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510000" y="4302000"/>
              <a:ext cx="2476440" cy="662040"/>
            </a:xfrm>
            <a:custGeom>
              <a:avLst/>
              <a:gdLst/>
              <a:ahLst/>
              <a:rect l="l" t="t" r="r" b="b"/>
              <a:pathLst>
                <a:path w="3110" h="612">
                  <a:moveTo>
                    <a:pt x="0" y="306"/>
                  </a:moveTo>
                  <a:lnTo>
                    <a:pt x="3" y="287"/>
                  </a:lnTo>
                  <a:lnTo>
                    <a:pt x="12" y="268"/>
                  </a:lnTo>
                  <a:lnTo>
                    <a:pt x="27" y="250"/>
                  </a:lnTo>
                  <a:lnTo>
                    <a:pt x="48" y="230"/>
                  </a:lnTo>
                  <a:lnTo>
                    <a:pt x="74" y="213"/>
                  </a:lnTo>
                  <a:lnTo>
                    <a:pt x="105" y="195"/>
                  </a:lnTo>
                  <a:lnTo>
                    <a:pt x="142" y="178"/>
                  </a:lnTo>
                  <a:lnTo>
                    <a:pt x="185" y="161"/>
                  </a:lnTo>
                  <a:lnTo>
                    <a:pt x="234" y="144"/>
                  </a:lnTo>
                  <a:lnTo>
                    <a:pt x="286" y="129"/>
                  </a:lnTo>
                  <a:lnTo>
                    <a:pt x="344" y="113"/>
                  </a:lnTo>
                  <a:lnTo>
                    <a:pt x="406" y="100"/>
                  </a:lnTo>
                  <a:lnTo>
                    <a:pt x="473" y="86"/>
                  </a:lnTo>
                  <a:lnTo>
                    <a:pt x="544" y="73"/>
                  </a:lnTo>
                  <a:lnTo>
                    <a:pt x="619" y="61"/>
                  </a:lnTo>
                  <a:lnTo>
                    <a:pt x="696" y="51"/>
                  </a:lnTo>
                  <a:lnTo>
                    <a:pt x="778" y="40"/>
                  </a:lnTo>
                  <a:lnTo>
                    <a:pt x="862" y="32"/>
                  </a:lnTo>
                  <a:lnTo>
                    <a:pt x="950" y="24"/>
                  </a:lnTo>
                  <a:lnTo>
                    <a:pt x="1038" y="17"/>
                  </a:lnTo>
                  <a:lnTo>
                    <a:pt x="1130" y="11"/>
                  </a:lnTo>
                  <a:lnTo>
                    <a:pt x="1224" y="6"/>
                  </a:lnTo>
                  <a:lnTo>
                    <a:pt x="1317" y="3"/>
                  </a:lnTo>
                  <a:lnTo>
                    <a:pt x="1412" y="0"/>
                  </a:lnTo>
                  <a:lnTo>
                    <a:pt x="1508" y="0"/>
                  </a:lnTo>
                  <a:lnTo>
                    <a:pt x="1604" y="0"/>
                  </a:lnTo>
                  <a:lnTo>
                    <a:pt x="1699" y="0"/>
                  </a:lnTo>
                  <a:lnTo>
                    <a:pt x="1794" y="3"/>
                  </a:lnTo>
                  <a:lnTo>
                    <a:pt x="1889" y="6"/>
                  </a:lnTo>
                  <a:lnTo>
                    <a:pt x="1982" y="11"/>
                  </a:lnTo>
                  <a:lnTo>
                    <a:pt x="2072" y="17"/>
                  </a:lnTo>
                  <a:lnTo>
                    <a:pt x="2163" y="24"/>
                  </a:lnTo>
                  <a:lnTo>
                    <a:pt x="2248" y="32"/>
                  </a:lnTo>
                  <a:lnTo>
                    <a:pt x="2333" y="40"/>
                  </a:lnTo>
                  <a:lnTo>
                    <a:pt x="2414" y="51"/>
                  </a:lnTo>
                  <a:lnTo>
                    <a:pt x="2493" y="61"/>
                  </a:lnTo>
                  <a:lnTo>
                    <a:pt x="2568" y="73"/>
                  </a:lnTo>
                  <a:lnTo>
                    <a:pt x="2638" y="86"/>
                  </a:lnTo>
                  <a:lnTo>
                    <a:pt x="2705" y="100"/>
                  </a:lnTo>
                  <a:lnTo>
                    <a:pt x="2767" y="113"/>
                  </a:lnTo>
                  <a:lnTo>
                    <a:pt x="2825" y="129"/>
                  </a:lnTo>
                  <a:lnTo>
                    <a:pt x="2878" y="144"/>
                  </a:lnTo>
                  <a:lnTo>
                    <a:pt x="2925" y="161"/>
                  </a:lnTo>
                  <a:lnTo>
                    <a:pt x="2968" y="178"/>
                  </a:lnTo>
                  <a:lnTo>
                    <a:pt x="3005" y="195"/>
                  </a:lnTo>
                  <a:lnTo>
                    <a:pt x="3038" y="213"/>
                  </a:lnTo>
                  <a:lnTo>
                    <a:pt x="3064" y="230"/>
                  </a:lnTo>
                  <a:lnTo>
                    <a:pt x="3085" y="250"/>
                  </a:lnTo>
                  <a:lnTo>
                    <a:pt x="3099" y="268"/>
                  </a:lnTo>
                  <a:lnTo>
                    <a:pt x="3107" y="287"/>
                  </a:lnTo>
                  <a:lnTo>
                    <a:pt x="3110" y="306"/>
                  </a:lnTo>
                  <a:lnTo>
                    <a:pt x="3107" y="324"/>
                  </a:lnTo>
                  <a:lnTo>
                    <a:pt x="3099" y="343"/>
                  </a:lnTo>
                  <a:lnTo>
                    <a:pt x="3085" y="362"/>
                  </a:lnTo>
                  <a:lnTo>
                    <a:pt x="3064" y="380"/>
                  </a:lnTo>
                  <a:lnTo>
                    <a:pt x="3038" y="398"/>
                  </a:lnTo>
                  <a:lnTo>
                    <a:pt x="3005" y="416"/>
                  </a:lnTo>
                  <a:lnTo>
                    <a:pt x="2968" y="434"/>
                  </a:lnTo>
                  <a:lnTo>
                    <a:pt x="2925" y="450"/>
                  </a:lnTo>
                  <a:lnTo>
                    <a:pt x="2878" y="466"/>
                  </a:lnTo>
                  <a:lnTo>
                    <a:pt x="2825" y="483"/>
                  </a:lnTo>
                  <a:lnTo>
                    <a:pt x="2767" y="498"/>
                  </a:lnTo>
                  <a:lnTo>
                    <a:pt x="2705" y="512"/>
                  </a:lnTo>
                  <a:lnTo>
                    <a:pt x="2638" y="526"/>
                  </a:lnTo>
                  <a:lnTo>
                    <a:pt x="2568" y="538"/>
                  </a:lnTo>
                  <a:lnTo>
                    <a:pt x="2493" y="550"/>
                  </a:lnTo>
                  <a:lnTo>
                    <a:pt x="2414" y="561"/>
                  </a:lnTo>
                  <a:lnTo>
                    <a:pt x="2333" y="570"/>
                  </a:lnTo>
                  <a:lnTo>
                    <a:pt x="2248" y="579"/>
                  </a:lnTo>
                  <a:lnTo>
                    <a:pt x="2163" y="588"/>
                  </a:lnTo>
                  <a:lnTo>
                    <a:pt x="2072" y="594"/>
                  </a:lnTo>
                  <a:lnTo>
                    <a:pt x="1982" y="600"/>
                  </a:lnTo>
                  <a:lnTo>
                    <a:pt x="1889" y="604"/>
                  </a:lnTo>
                  <a:lnTo>
                    <a:pt x="1794" y="609"/>
                  </a:lnTo>
                  <a:lnTo>
                    <a:pt x="1699" y="610"/>
                  </a:lnTo>
                  <a:lnTo>
                    <a:pt x="1604" y="612"/>
                  </a:lnTo>
                  <a:lnTo>
                    <a:pt x="1508" y="612"/>
                  </a:lnTo>
                  <a:lnTo>
                    <a:pt x="1412" y="610"/>
                  </a:lnTo>
                  <a:lnTo>
                    <a:pt x="1317" y="609"/>
                  </a:lnTo>
                  <a:lnTo>
                    <a:pt x="1224" y="604"/>
                  </a:lnTo>
                  <a:lnTo>
                    <a:pt x="1130" y="600"/>
                  </a:lnTo>
                  <a:lnTo>
                    <a:pt x="1038" y="594"/>
                  </a:lnTo>
                  <a:lnTo>
                    <a:pt x="950" y="588"/>
                  </a:lnTo>
                  <a:lnTo>
                    <a:pt x="862" y="579"/>
                  </a:lnTo>
                  <a:lnTo>
                    <a:pt x="778" y="570"/>
                  </a:lnTo>
                  <a:lnTo>
                    <a:pt x="696" y="561"/>
                  </a:lnTo>
                  <a:lnTo>
                    <a:pt x="619" y="550"/>
                  </a:lnTo>
                  <a:lnTo>
                    <a:pt x="544" y="538"/>
                  </a:lnTo>
                  <a:lnTo>
                    <a:pt x="473" y="526"/>
                  </a:lnTo>
                  <a:lnTo>
                    <a:pt x="406" y="512"/>
                  </a:lnTo>
                  <a:lnTo>
                    <a:pt x="344" y="498"/>
                  </a:lnTo>
                  <a:lnTo>
                    <a:pt x="286" y="483"/>
                  </a:lnTo>
                  <a:lnTo>
                    <a:pt x="234" y="466"/>
                  </a:lnTo>
                  <a:lnTo>
                    <a:pt x="185" y="450"/>
                  </a:lnTo>
                  <a:lnTo>
                    <a:pt x="142" y="434"/>
                  </a:lnTo>
                  <a:lnTo>
                    <a:pt x="105" y="416"/>
                  </a:lnTo>
                  <a:lnTo>
                    <a:pt x="74" y="398"/>
                  </a:lnTo>
                  <a:lnTo>
                    <a:pt x="48" y="380"/>
                  </a:lnTo>
                  <a:lnTo>
                    <a:pt x="27" y="362"/>
                  </a:lnTo>
                  <a:lnTo>
                    <a:pt x="12" y="343"/>
                  </a:lnTo>
                  <a:lnTo>
                    <a:pt x="3" y="324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ffcc66"/>
            </a:solidFill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427200" y="4467240"/>
              <a:ext cx="261540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003399"/>
                  </a:solidFill>
                  <a:effectLst/>
                  <a:uFillTx/>
                  <a:latin typeface="Arial Narrow"/>
                </a:rPr>
                <a:t>General Presentation to HAN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4275720" y="4714920"/>
              <a:ext cx="83700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003399"/>
                  </a:solidFill>
                  <a:effectLst/>
                  <a:uFillTx/>
                  <a:latin typeface="Arial Narrow"/>
                </a:rPr>
                <a:t>Members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3357720" y="5294160"/>
              <a:ext cx="2751120" cy="576360"/>
            </a:xfrm>
            <a:custGeom>
              <a:avLst/>
              <a:gdLst/>
              <a:ahLst/>
              <a:rect l="l" t="t" r="r" b="b"/>
              <a:pathLst>
                <a:path w="2707" h="668">
                  <a:moveTo>
                    <a:pt x="0" y="334"/>
                  </a:moveTo>
                  <a:lnTo>
                    <a:pt x="3" y="312"/>
                  </a:lnTo>
                  <a:lnTo>
                    <a:pt x="12" y="290"/>
                  </a:lnTo>
                  <a:lnTo>
                    <a:pt x="27" y="269"/>
                  </a:lnTo>
                  <a:lnTo>
                    <a:pt x="46" y="247"/>
                  </a:lnTo>
                  <a:lnTo>
                    <a:pt x="73" y="226"/>
                  </a:lnTo>
                  <a:lnTo>
                    <a:pt x="104" y="205"/>
                  </a:lnTo>
                  <a:lnTo>
                    <a:pt x="139" y="186"/>
                  </a:lnTo>
                  <a:lnTo>
                    <a:pt x="182" y="166"/>
                  </a:lnTo>
                  <a:lnTo>
                    <a:pt x="228" y="149"/>
                  </a:lnTo>
                  <a:lnTo>
                    <a:pt x="280" y="131"/>
                  </a:lnTo>
                  <a:lnTo>
                    <a:pt x="336" y="113"/>
                  </a:lnTo>
                  <a:lnTo>
                    <a:pt x="397" y="97"/>
                  </a:lnTo>
                  <a:lnTo>
                    <a:pt x="462" y="82"/>
                  </a:lnTo>
                  <a:lnTo>
                    <a:pt x="530" y="68"/>
                  </a:lnTo>
                  <a:lnTo>
                    <a:pt x="601" y="55"/>
                  </a:lnTo>
                  <a:lnTo>
                    <a:pt x="677" y="45"/>
                  </a:lnTo>
                  <a:lnTo>
                    <a:pt x="755" y="34"/>
                  </a:lnTo>
                  <a:lnTo>
                    <a:pt x="835" y="25"/>
                  </a:lnTo>
                  <a:lnTo>
                    <a:pt x="918" y="18"/>
                  </a:lnTo>
                  <a:lnTo>
                    <a:pt x="1004" y="11"/>
                  </a:lnTo>
                  <a:lnTo>
                    <a:pt x="1090" y="6"/>
                  </a:lnTo>
                  <a:lnTo>
                    <a:pt x="1177" y="2"/>
                  </a:lnTo>
                  <a:lnTo>
                    <a:pt x="1265" y="0"/>
                  </a:lnTo>
                  <a:lnTo>
                    <a:pt x="1354" y="0"/>
                  </a:lnTo>
                  <a:lnTo>
                    <a:pt x="1442" y="0"/>
                  </a:lnTo>
                  <a:lnTo>
                    <a:pt x="1531" y="2"/>
                  </a:lnTo>
                  <a:lnTo>
                    <a:pt x="1619" y="6"/>
                  </a:lnTo>
                  <a:lnTo>
                    <a:pt x="1705" y="11"/>
                  </a:lnTo>
                  <a:lnTo>
                    <a:pt x="1789" y="18"/>
                  </a:lnTo>
                  <a:lnTo>
                    <a:pt x="1872" y="25"/>
                  </a:lnTo>
                  <a:lnTo>
                    <a:pt x="1953" y="34"/>
                  </a:lnTo>
                  <a:lnTo>
                    <a:pt x="2030" y="45"/>
                  </a:lnTo>
                  <a:lnTo>
                    <a:pt x="2106" y="55"/>
                  </a:lnTo>
                  <a:lnTo>
                    <a:pt x="2179" y="68"/>
                  </a:lnTo>
                  <a:lnTo>
                    <a:pt x="2247" y="82"/>
                  </a:lnTo>
                  <a:lnTo>
                    <a:pt x="2312" y="97"/>
                  </a:lnTo>
                  <a:lnTo>
                    <a:pt x="2373" y="113"/>
                  </a:lnTo>
                  <a:lnTo>
                    <a:pt x="2427" y="131"/>
                  </a:lnTo>
                  <a:lnTo>
                    <a:pt x="2479" y="149"/>
                  </a:lnTo>
                  <a:lnTo>
                    <a:pt x="2527" y="166"/>
                  </a:lnTo>
                  <a:lnTo>
                    <a:pt x="2568" y="186"/>
                  </a:lnTo>
                  <a:lnTo>
                    <a:pt x="2605" y="205"/>
                  </a:lnTo>
                  <a:lnTo>
                    <a:pt x="2636" y="226"/>
                  </a:lnTo>
                  <a:lnTo>
                    <a:pt x="2661" y="247"/>
                  </a:lnTo>
                  <a:lnTo>
                    <a:pt x="2682" y="269"/>
                  </a:lnTo>
                  <a:lnTo>
                    <a:pt x="2697" y="290"/>
                  </a:lnTo>
                  <a:lnTo>
                    <a:pt x="2704" y="312"/>
                  </a:lnTo>
                  <a:lnTo>
                    <a:pt x="2707" y="334"/>
                  </a:lnTo>
                  <a:lnTo>
                    <a:pt x="2704" y="355"/>
                  </a:lnTo>
                  <a:lnTo>
                    <a:pt x="2697" y="377"/>
                  </a:lnTo>
                  <a:lnTo>
                    <a:pt x="2682" y="398"/>
                  </a:lnTo>
                  <a:lnTo>
                    <a:pt x="2661" y="420"/>
                  </a:lnTo>
                  <a:lnTo>
                    <a:pt x="2636" y="441"/>
                  </a:lnTo>
                  <a:lnTo>
                    <a:pt x="2605" y="462"/>
                  </a:lnTo>
                  <a:lnTo>
                    <a:pt x="2568" y="481"/>
                  </a:lnTo>
                  <a:lnTo>
                    <a:pt x="2527" y="500"/>
                  </a:lnTo>
                  <a:lnTo>
                    <a:pt x="2479" y="520"/>
                  </a:lnTo>
                  <a:lnTo>
                    <a:pt x="2427" y="537"/>
                  </a:lnTo>
                  <a:lnTo>
                    <a:pt x="2373" y="554"/>
                  </a:lnTo>
                  <a:lnTo>
                    <a:pt x="2312" y="570"/>
                  </a:lnTo>
                  <a:lnTo>
                    <a:pt x="2247" y="585"/>
                  </a:lnTo>
                  <a:lnTo>
                    <a:pt x="2179" y="598"/>
                  </a:lnTo>
                  <a:lnTo>
                    <a:pt x="2106" y="612"/>
                  </a:lnTo>
                  <a:lnTo>
                    <a:pt x="2030" y="622"/>
                  </a:lnTo>
                  <a:lnTo>
                    <a:pt x="1953" y="632"/>
                  </a:lnTo>
                  <a:lnTo>
                    <a:pt x="1872" y="641"/>
                  </a:lnTo>
                  <a:lnTo>
                    <a:pt x="1789" y="650"/>
                  </a:lnTo>
                  <a:lnTo>
                    <a:pt x="1705" y="656"/>
                  </a:lnTo>
                  <a:lnTo>
                    <a:pt x="1619" y="661"/>
                  </a:lnTo>
                  <a:lnTo>
                    <a:pt x="1531" y="665"/>
                  </a:lnTo>
                  <a:lnTo>
                    <a:pt x="1442" y="667"/>
                  </a:lnTo>
                  <a:lnTo>
                    <a:pt x="1354" y="668"/>
                  </a:lnTo>
                  <a:lnTo>
                    <a:pt x="1265" y="667"/>
                  </a:lnTo>
                  <a:lnTo>
                    <a:pt x="1177" y="665"/>
                  </a:lnTo>
                  <a:lnTo>
                    <a:pt x="1090" y="661"/>
                  </a:lnTo>
                  <a:lnTo>
                    <a:pt x="1004" y="656"/>
                  </a:lnTo>
                  <a:lnTo>
                    <a:pt x="918" y="650"/>
                  </a:lnTo>
                  <a:lnTo>
                    <a:pt x="835" y="641"/>
                  </a:lnTo>
                  <a:lnTo>
                    <a:pt x="755" y="632"/>
                  </a:lnTo>
                  <a:lnTo>
                    <a:pt x="677" y="622"/>
                  </a:lnTo>
                  <a:lnTo>
                    <a:pt x="601" y="612"/>
                  </a:lnTo>
                  <a:lnTo>
                    <a:pt x="530" y="598"/>
                  </a:lnTo>
                  <a:lnTo>
                    <a:pt x="462" y="585"/>
                  </a:lnTo>
                  <a:lnTo>
                    <a:pt x="397" y="570"/>
                  </a:lnTo>
                  <a:lnTo>
                    <a:pt x="336" y="554"/>
                  </a:lnTo>
                  <a:lnTo>
                    <a:pt x="280" y="537"/>
                  </a:lnTo>
                  <a:lnTo>
                    <a:pt x="228" y="520"/>
                  </a:lnTo>
                  <a:lnTo>
                    <a:pt x="182" y="500"/>
                  </a:lnTo>
                  <a:lnTo>
                    <a:pt x="139" y="481"/>
                  </a:lnTo>
                  <a:lnTo>
                    <a:pt x="104" y="462"/>
                  </a:lnTo>
                  <a:lnTo>
                    <a:pt x="73" y="441"/>
                  </a:lnTo>
                  <a:lnTo>
                    <a:pt x="46" y="420"/>
                  </a:lnTo>
                  <a:lnTo>
                    <a:pt x="27" y="398"/>
                  </a:lnTo>
                  <a:lnTo>
                    <a:pt x="12" y="377"/>
                  </a:lnTo>
                  <a:lnTo>
                    <a:pt x="3" y="355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ffcc66"/>
            </a:solidFill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319560" y="5410080"/>
              <a:ext cx="291168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003399"/>
                  </a:solidFill>
                  <a:effectLst/>
                  <a:uFillTx/>
                  <a:latin typeface="Arial Narrow"/>
                </a:rPr>
                <a:t>Detailed Meeting with Interested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4157280" y="5626080"/>
              <a:ext cx="130284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003399"/>
                  </a:solidFill>
                  <a:effectLst/>
                  <a:uFillTx/>
                  <a:latin typeface="Arial Narrow"/>
                </a:rPr>
                <a:t>HAN Members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281400" y="6288120"/>
              <a:ext cx="2827440" cy="477720"/>
            </a:xfrm>
            <a:custGeom>
              <a:avLst/>
              <a:gdLst/>
              <a:ahLst/>
              <a:rect l="l" t="t" r="r" b="b"/>
              <a:pathLst>
                <a:path w="2083" h="557">
                  <a:moveTo>
                    <a:pt x="0" y="278"/>
                  </a:moveTo>
                  <a:lnTo>
                    <a:pt x="3" y="257"/>
                  </a:lnTo>
                  <a:lnTo>
                    <a:pt x="11" y="236"/>
                  </a:lnTo>
                  <a:lnTo>
                    <a:pt x="26" y="215"/>
                  </a:lnTo>
                  <a:lnTo>
                    <a:pt x="47" y="196"/>
                  </a:lnTo>
                  <a:lnTo>
                    <a:pt x="72" y="177"/>
                  </a:lnTo>
                  <a:lnTo>
                    <a:pt x="103" y="158"/>
                  </a:lnTo>
                  <a:lnTo>
                    <a:pt x="140" y="138"/>
                  </a:lnTo>
                  <a:lnTo>
                    <a:pt x="180" y="120"/>
                  </a:lnTo>
                  <a:lnTo>
                    <a:pt x="228" y="104"/>
                  </a:lnTo>
                  <a:lnTo>
                    <a:pt x="278" y="89"/>
                  </a:lnTo>
                  <a:lnTo>
                    <a:pt x="333" y="74"/>
                  </a:lnTo>
                  <a:lnTo>
                    <a:pt x="392" y="61"/>
                  </a:lnTo>
                  <a:lnTo>
                    <a:pt x="454" y="48"/>
                  </a:lnTo>
                  <a:lnTo>
                    <a:pt x="521" y="37"/>
                  </a:lnTo>
                  <a:lnTo>
                    <a:pt x="589" y="27"/>
                  </a:lnTo>
                  <a:lnTo>
                    <a:pt x="662" y="20"/>
                  </a:lnTo>
                  <a:lnTo>
                    <a:pt x="734" y="12"/>
                  </a:lnTo>
                  <a:lnTo>
                    <a:pt x="810" y="6"/>
                  </a:lnTo>
                  <a:lnTo>
                    <a:pt x="887" y="3"/>
                  </a:lnTo>
                  <a:lnTo>
                    <a:pt x="964" y="0"/>
                  </a:lnTo>
                  <a:lnTo>
                    <a:pt x="1041" y="0"/>
                  </a:lnTo>
                  <a:lnTo>
                    <a:pt x="1119" y="0"/>
                  </a:lnTo>
                  <a:lnTo>
                    <a:pt x="1196" y="3"/>
                  </a:lnTo>
                  <a:lnTo>
                    <a:pt x="1273" y="6"/>
                  </a:lnTo>
                  <a:lnTo>
                    <a:pt x="1349" y="12"/>
                  </a:lnTo>
                  <a:lnTo>
                    <a:pt x="1421" y="20"/>
                  </a:lnTo>
                  <a:lnTo>
                    <a:pt x="1494" y="27"/>
                  </a:lnTo>
                  <a:lnTo>
                    <a:pt x="1562" y="37"/>
                  </a:lnTo>
                  <a:lnTo>
                    <a:pt x="1629" y="48"/>
                  </a:lnTo>
                  <a:lnTo>
                    <a:pt x="1691" y="61"/>
                  </a:lnTo>
                  <a:lnTo>
                    <a:pt x="1750" y="74"/>
                  </a:lnTo>
                  <a:lnTo>
                    <a:pt x="1805" y="89"/>
                  </a:lnTo>
                  <a:lnTo>
                    <a:pt x="1855" y="104"/>
                  </a:lnTo>
                  <a:lnTo>
                    <a:pt x="1901" y="120"/>
                  </a:lnTo>
                  <a:lnTo>
                    <a:pt x="1943" y="138"/>
                  </a:lnTo>
                  <a:lnTo>
                    <a:pt x="1980" y="158"/>
                  </a:lnTo>
                  <a:lnTo>
                    <a:pt x="2011" y="177"/>
                  </a:lnTo>
                  <a:lnTo>
                    <a:pt x="2036" y="196"/>
                  </a:lnTo>
                  <a:lnTo>
                    <a:pt x="2057" y="215"/>
                  </a:lnTo>
                  <a:lnTo>
                    <a:pt x="2072" y="236"/>
                  </a:lnTo>
                  <a:lnTo>
                    <a:pt x="2080" y="257"/>
                  </a:lnTo>
                  <a:lnTo>
                    <a:pt x="2083" y="278"/>
                  </a:lnTo>
                  <a:lnTo>
                    <a:pt x="2080" y="299"/>
                  </a:lnTo>
                  <a:lnTo>
                    <a:pt x="2072" y="319"/>
                  </a:lnTo>
                  <a:lnTo>
                    <a:pt x="2057" y="340"/>
                  </a:lnTo>
                  <a:lnTo>
                    <a:pt x="2036" y="359"/>
                  </a:lnTo>
                  <a:lnTo>
                    <a:pt x="2011" y="380"/>
                  </a:lnTo>
                  <a:lnTo>
                    <a:pt x="1980" y="398"/>
                  </a:lnTo>
                  <a:lnTo>
                    <a:pt x="1943" y="417"/>
                  </a:lnTo>
                  <a:lnTo>
                    <a:pt x="1901" y="435"/>
                  </a:lnTo>
                  <a:lnTo>
                    <a:pt x="1855" y="451"/>
                  </a:lnTo>
                  <a:lnTo>
                    <a:pt x="1805" y="468"/>
                  </a:lnTo>
                  <a:lnTo>
                    <a:pt x="1750" y="483"/>
                  </a:lnTo>
                  <a:lnTo>
                    <a:pt x="1691" y="496"/>
                  </a:lnTo>
                  <a:lnTo>
                    <a:pt x="1629" y="508"/>
                  </a:lnTo>
                  <a:lnTo>
                    <a:pt x="1562" y="520"/>
                  </a:lnTo>
                  <a:lnTo>
                    <a:pt x="1494" y="529"/>
                  </a:lnTo>
                  <a:lnTo>
                    <a:pt x="1421" y="538"/>
                  </a:lnTo>
                  <a:lnTo>
                    <a:pt x="1349" y="543"/>
                  </a:lnTo>
                  <a:lnTo>
                    <a:pt x="1273" y="549"/>
                  </a:lnTo>
                  <a:lnTo>
                    <a:pt x="1196" y="554"/>
                  </a:lnTo>
                  <a:lnTo>
                    <a:pt x="1119" y="555"/>
                  </a:lnTo>
                  <a:lnTo>
                    <a:pt x="1041" y="557"/>
                  </a:lnTo>
                  <a:lnTo>
                    <a:pt x="964" y="555"/>
                  </a:lnTo>
                  <a:lnTo>
                    <a:pt x="887" y="554"/>
                  </a:lnTo>
                  <a:lnTo>
                    <a:pt x="810" y="549"/>
                  </a:lnTo>
                  <a:lnTo>
                    <a:pt x="734" y="543"/>
                  </a:lnTo>
                  <a:lnTo>
                    <a:pt x="662" y="538"/>
                  </a:lnTo>
                  <a:lnTo>
                    <a:pt x="589" y="529"/>
                  </a:lnTo>
                  <a:lnTo>
                    <a:pt x="521" y="520"/>
                  </a:lnTo>
                  <a:lnTo>
                    <a:pt x="454" y="508"/>
                  </a:lnTo>
                  <a:lnTo>
                    <a:pt x="392" y="496"/>
                  </a:lnTo>
                  <a:lnTo>
                    <a:pt x="333" y="483"/>
                  </a:lnTo>
                  <a:lnTo>
                    <a:pt x="278" y="468"/>
                  </a:lnTo>
                  <a:lnTo>
                    <a:pt x="228" y="451"/>
                  </a:lnTo>
                  <a:lnTo>
                    <a:pt x="180" y="435"/>
                  </a:lnTo>
                  <a:lnTo>
                    <a:pt x="140" y="417"/>
                  </a:lnTo>
                  <a:lnTo>
                    <a:pt x="103" y="398"/>
                  </a:lnTo>
                  <a:lnTo>
                    <a:pt x="72" y="380"/>
                  </a:lnTo>
                  <a:lnTo>
                    <a:pt x="47" y="359"/>
                  </a:lnTo>
                  <a:lnTo>
                    <a:pt x="26" y="340"/>
                  </a:lnTo>
                  <a:lnTo>
                    <a:pt x="11" y="319"/>
                  </a:lnTo>
                  <a:lnTo>
                    <a:pt x="3" y="299"/>
                  </a:lnTo>
                  <a:lnTo>
                    <a:pt x="0" y="278"/>
                  </a:lnTo>
                  <a:close/>
                </a:path>
              </a:pathLst>
            </a:custGeom>
            <a:solidFill>
              <a:srgbClr val="ffcc66"/>
            </a:solidFill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4358880" y="6453360"/>
              <a:ext cx="75168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003399"/>
                  </a:solidFill>
                  <a:effectLst/>
                  <a:uFillTx/>
                  <a:latin typeface="Arial Narrow"/>
                </a:rPr>
                <a:t>Funding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3662280" y="3557520"/>
              <a:ext cx="2157480" cy="428760"/>
            </a:xfrm>
            <a:custGeom>
              <a:avLst/>
              <a:gdLst/>
              <a:ahLst/>
              <a:rect l="l" t="t" r="r" b="b"/>
              <a:pathLst>
                <a:path w="2707" h="497">
                  <a:moveTo>
                    <a:pt x="0" y="248"/>
                  </a:moveTo>
                  <a:lnTo>
                    <a:pt x="3" y="232"/>
                  </a:lnTo>
                  <a:lnTo>
                    <a:pt x="12" y="217"/>
                  </a:lnTo>
                  <a:lnTo>
                    <a:pt x="27" y="201"/>
                  </a:lnTo>
                  <a:lnTo>
                    <a:pt x="46" y="184"/>
                  </a:lnTo>
                  <a:lnTo>
                    <a:pt x="73" y="169"/>
                  </a:lnTo>
                  <a:lnTo>
                    <a:pt x="104" y="153"/>
                  </a:lnTo>
                  <a:lnTo>
                    <a:pt x="139" y="138"/>
                  </a:lnTo>
                  <a:lnTo>
                    <a:pt x="182" y="125"/>
                  </a:lnTo>
                  <a:lnTo>
                    <a:pt x="228" y="110"/>
                  </a:lnTo>
                  <a:lnTo>
                    <a:pt x="280" y="98"/>
                  </a:lnTo>
                  <a:lnTo>
                    <a:pt x="336" y="85"/>
                  </a:lnTo>
                  <a:lnTo>
                    <a:pt x="397" y="73"/>
                  </a:lnTo>
                  <a:lnTo>
                    <a:pt x="462" y="63"/>
                  </a:lnTo>
                  <a:lnTo>
                    <a:pt x="530" y="52"/>
                  </a:lnTo>
                  <a:lnTo>
                    <a:pt x="601" y="42"/>
                  </a:lnTo>
                  <a:lnTo>
                    <a:pt x="677" y="34"/>
                  </a:lnTo>
                  <a:lnTo>
                    <a:pt x="755" y="25"/>
                  </a:lnTo>
                  <a:lnTo>
                    <a:pt x="835" y="20"/>
                  </a:lnTo>
                  <a:lnTo>
                    <a:pt x="918" y="14"/>
                  </a:lnTo>
                  <a:lnTo>
                    <a:pt x="1004" y="9"/>
                  </a:lnTo>
                  <a:lnTo>
                    <a:pt x="1090" y="5"/>
                  </a:lnTo>
                  <a:lnTo>
                    <a:pt x="1177" y="3"/>
                  </a:lnTo>
                  <a:lnTo>
                    <a:pt x="1265" y="0"/>
                  </a:lnTo>
                  <a:lnTo>
                    <a:pt x="1354" y="0"/>
                  </a:lnTo>
                  <a:lnTo>
                    <a:pt x="1442" y="0"/>
                  </a:lnTo>
                  <a:lnTo>
                    <a:pt x="1531" y="3"/>
                  </a:lnTo>
                  <a:lnTo>
                    <a:pt x="1619" y="5"/>
                  </a:lnTo>
                  <a:lnTo>
                    <a:pt x="1705" y="9"/>
                  </a:lnTo>
                  <a:lnTo>
                    <a:pt x="1789" y="14"/>
                  </a:lnTo>
                  <a:lnTo>
                    <a:pt x="1872" y="20"/>
                  </a:lnTo>
                  <a:lnTo>
                    <a:pt x="1953" y="25"/>
                  </a:lnTo>
                  <a:lnTo>
                    <a:pt x="2030" y="34"/>
                  </a:lnTo>
                  <a:lnTo>
                    <a:pt x="2106" y="42"/>
                  </a:lnTo>
                  <a:lnTo>
                    <a:pt x="2179" y="52"/>
                  </a:lnTo>
                  <a:lnTo>
                    <a:pt x="2247" y="63"/>
                  </a:lnTo>
                  <a:lnTo>
                    <a:pt x="2312" y="73"/>
                  </a:lnTo>
                  <a:lnTo>
                    <a:pt x="2373" y="85"/>
                  </a:lnTo>
                  <a:lnTo>
                    <a:pt x="2427" y="98"/>
                  </a:lnTo>
                  <a:lnTo>
                    <a:pt x="2479" y="110"/>
                  </a:lnTo>
                  <a:lnTo>
                    <a:pt x="2527" y="125"/>
                  </a:lnTo>
                  <a:lnTo>
                    <a:pt x="2568" y="138"/>
                  </a:lnTo>
                  <a:lnTo>
                    <a:pt x="2605" y="153"/>
                  </a:lnTo>
                  <a:lnTo>
                    <a:pt x="2636" y="169"/>
                  </a:lnTo>
                  <a:lnTo>
                    <a:pt x="2661" y="184"/>
                  </a:lnTo>
                  <a:lnTo>
                    <a:pt x="2682" y="201"/>
                  </a:lnTo>
                  <a:lnTo>
                    <a:pt x="2697" y="217"/>
                  </a:lnTo>
                  <a:lnTo>
                    <a:pt x="2704" y="232"/>
                  </a:lnTo>
                  <a:lnTo>
                    <a:pt x="2707" y="248"/>
                  </a:lnTo>
                  <a:lnTo>
                    <a:pt x="2704" y="264"/>
                  </a:lnTo>
                  <a:lnTo>
                    <a:pt x="2697" y="281"/>
                  </a:lnTo>
                  <a:lnTo>
                    <a:pt x="2682" y="297"/>
                  </a:lnTo>
                  <a:lnTo>
                    <a:pt x="2661" y="313"/>
                  </a:lnTo>
                  <a:lnTo>
                    <a:pt x="2636" y="328"/>
                  </a:lnTo>
                  <a:lnTo>
                    <a:pt x="2605" y="343"/>
                  </a:lnTo>
                  <a:lnTo>
                    <a:pt x="2568" y="358"/>
                  </a:lnTo>
                  <a:lnTo>
                    <a:pt x="2527" y="373"/>
                  </a:lnTo>
                  <a:lnTo>
                    <a:pt x="2479" y="386"/>
                  </a:lnTo>
                  <a:lnTo>
                    <a:pt x="2427" y="399"/>
                  </a:lnTo>
                  <a:lnTo>
                    <a:pt x="2373" y="413"/>
                  </a:lnTo>
                  <a:lnTo>
                    <a:pt x="2312" y="425"/>
                  </a:lnTo>
                  <a:lnTo>
                    <a:pt x="2247" y="435"/>
                  </a:lnTo>
                  <a:lnTo>
                    <a:pt x="2179" y="445"/>
                  </a:lnTo>
                  <a:lnTo>
                    <a:pt x="2106" y="454"/>
                  </a:lnTo>
                  <a:lnTo>
                    <a:pt x="2030" y="463"/>
                  </a:lnTo>
                  <a:lnTo>
                    <a:pt x="1953" y="471"/>
                  </a:lnTo>
                  <a:lnTo>
                    <a:pt x="1872" y="478"/>
                  </a:lnTo>
                  <a:lnTo>
                    <a:pt x="1789" y="484"/>
                  </a:lnTo>
                  <a:lnTo>
                    <a:pt x="1705" y="489"/>
                  </a:lnTo>
                  <a:lnTo>
                    <a:pt x="1619" y="491"/>
                  </a:lnTo>
                  <a:lnTo>
                    <a:pt x="1531" y="494"/>
                  </a:lnTo>
                  <a:lnTo>
                    <a:pt x="1442" y="496"/>
                  </a:lnTo>
                  <a:lnTo>
                    <a:pt x="1354" y="497"/>
                  </a:lnTo>
                  <a:lnTo>
                    <a:pt x="1265" y="496"/>
                  </a:lnTo>
                  <a:lnTo>
                    <a:pt x="1177" y="494"/>
                  </a:lnTo>
                  <a:lnTo>
                    <a:pt x="1090" y="491"/>
                  </a:lnTo>
                  <a:lnTo>
                    <a:pt x="1004" y="489"/>
                  </a:lnTo>
                  <a:lnTo>
                    <a:pt x="918" y="484"/>
                  </a:lnTo>
                  <a:lnTo>
                    <a:pt x="835" y="478"/>
                  </a:lnTo>
                  <a:lnTo>
                    <a:pt x="755" y="471"/>
                  </a:lnTo>
                  <a:lnTo>
                    <a:pt x="677" y="463"/>
                  </a:lnTo>
                  <a:lnTo>
                    <a:pt x="601" y="454"/>
                  </a:lnTo>
                  <a:lnTo>
                    <a:pt x="530" y="445"/>
                  </a:lnTo>
                  <a:lnTo>
                    <a:pt x="462" y="435"/>
                  </a:lnTo>
                  <a:lnTo>
                    <a:pt x="397" y="425"/>
                  </a:lnTo>
                  <a:lnTo>
                    <a:pt x="336" y="413"/>
                  </a:lnTo>
                  <a:lnTo>
                    <a:pt x="280" y="399"/>
                  </a:lnTo>
                  <a:lnTo>
                    <a:pt x="228" y="386"/>
                  </a:lnTo>
                  <a:lnTo>
                    <a:pt x="182" y="373"/>
                  </a:lnTo>
                  <a:lnTo>
                    <a:pt x="139" y="358"/>
                  </a:lnTo>
                  <a:lnTo>
                    <a:pt x="104" y="343"/>
                  </a:lnTo>
                  <a:lnTo>
                    <a:pt x="73" y="328"/>
                  </a:lnTo>
                  <a:lnTo>
                    <a:pt x="46" y="313"/>
                  </a:lnTo>
                  <a:lnTo>
                    <a:pt x="27" y="297"/>
                  </a:lnTo>
                  <a:lnTo>
                    <a:pt x="12" y="281"/>
                  </a:lnTo>
                  <a:lnTo>
                    <a:pt x="3" y="264"/>
                  </a:lnTo>
                  <a:lnTo>
                    <a:pt x="0" y="248"/>
                  </a:lnTo>
                  <a:close/>
                </a:path>
              </a:pathLst>
            </a:custGeom>
            <a:solidFill>
              <a:srgbClr val="ffcc66"/>
            </a:solidFill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888000" y="3639960"/>
              <a:ext cx="173664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003399"/>
                  </a:solidFill>
                  <a:effectLst/>
                  <a:uFillTx/>
                  <a:latin typeface="Arial Narrow"/>
                </a:rPr>
                <a:t>Agenda Committee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4886280" y="2978280"/>
              <a:ext cx="885960" cy="414360"/>
            </a:xfrm>
            <a:custGeom>
              <a:avLst/>
              <a:gdLst/>
              <a:ahLst/>
              <a:rect l="l" t="t" r="r" b="b"/>
              <a:pathLst>
                <a:path w="1111" h="384">
                  <a:moveTo>
                    <a:pt x="0" y="191"/>
                  </a:moveTo>
                  <a:lnTo>
                    <a:pt x="3" y="172"/>
                  </a:lnTo>
                  <a:lnTo>
                    <a:pt x="12" y="153"/>
                  </a:lnTo>
                  <a:lnTo>
                    <a:pt x="27" y="135"/>
                  </a:lnTo>
                  <a:lnTo>
                    <a:pt x="46" y="115"/>
                  </a:lnTo>
                  <a:lnTo>
                    <a:pt x="70" y="99"/>
                  </a:lnTo>
                  <a:lnTo>
                    <a:pt x="101" y="81"/>
                  </a:lnTo>
                  <a:lnTo>
                    <a:pt x="135" y="66"/>
                  </a:lnTo>
                  <a:lnTo>
                    <a:pt x="174" y="52"/>
                  </a:lnTo>
                  <a:lnTo>
                    <a:pt x="217" y="40"/>
                  </a:lnTo>
                  <a:lnTo>
                    <a:pt x="263" y="28"/>
                  </a:lnTo>
                  <a:lnTo>
                    <a:pt x="311" y="19"/>
                  </a:lnTo>
                  <a:lnTo>
                    <a:pt x="363" y="12"/>
                  </a:lnTo>
                  <a:lnTo>
                    <a:pt x="417" y="6"/>
                  </a:lnTo>
                  <a:lnTo>
                    <a:pt x="473" y="1"/>
                  </a:lnTo>
                  <a:lnTo>
                    <a:pt x="528" y="0"/>
                  </a:lnTo>
                  <a:lnTo>
                    <a:pt x="584" y="0"/>
                  </a:lnTo>
                  <a:lnTo>
                    <a:pt x="640" y="1"/>
                  </a:lnTo>
                  <a:lnTo>
                    <a:pt x="695" y="6"/>
                  </a:lnTo>
                  <a:lnTo>
                    <a:pt x="750" y="12"/>
                  </a:lnTo>
                  <a:lnTo>
                    <a:pt x="802" y="19"/>
                  </a:lnTo>
                  <a:lnTo>
                    <a:pt x="851" y="28"/>
                  </a:lnTo>
                  <a:lnTo>
                    <a:pt x="896" y="40"/>
                  </a:lnTo>
                  <a:lnTo>
                    <a:pt x="939" y="52"/>
                  </a:lnTo>
                  <a:lnTo>
                    <a:pt x="978" y="66"/>
                  </a:lnTo>
                  <a:lnTo>
                    <a:pt x="1012" y="81"/>
                  </a:lnTo>
                  <a:lnTo>
                    <a:pt x="1042" y="99"/>
                  </a:lnTo>
                  <a:lnTo>
                    <a:pt x="1067" y="115"/>
                  </a:lnTo>
                  <a:lnTo>
                    <a:pt x="1086" y="135"/>
                  </a:lnTo>
                  <a:lnTo>
                    <a:pt x="1101" y="153"/>
                  </a:lnTo>
                  <a:lnTo>
                    <a:pt x="1108" y="172"/>
                  </a:lnTo>
                  <a:lnTo>
                    <a:pt x="1111" y="191"/>
                  </a:lnTo>
                  <a:lnTo>
                    <a:pt x="1108" y="212"/>
                  </a:lnTo>
                  <a:lnTo>
                    <a:pt x="1101" y="231"/>
                  </a:lnTo>
                  <a:lnTo>
                    <a:pt x="1086" y="249"/>
                  </a:lnTo>
                  <a:lnTo>
                    <a:pt x="1067" y="268"/>
                  </a:lnTo>
                  <a:lnTo>
                    <a:pt x="1042" y="285"/>
                  </a:lnTo>
                  <a:lnTo>
                    <a:pt x="1012" y="302"/>
                  </a:lnTo>
                  <a:lnTo>
                    <a:pt x="978" y="317"/>
                  </a:lnTo>
                  <a:lnTo>
                    <a:pt x="939" y="331"/>
                  </a:lnTo>
                  <a:lnTo>
                    <a:pt x="896" y="344"/>
                  </a:lnTo>
                  <a:lnTo>
                    <a:pt x="851" y="356"/>
                  </a:lnTo>
                  <a:lnTo>
                    <a:pt x="802" y="365"/>
                  </a:lnTo>
                  <a:lnTo>
                    <a:pt x="750" y="372"/>
                  </a:lnTo>
                  <a:lnTo>
                    <a:pt x="695" y="378"/>
                  </a:lnTo>
                  <a:lnTo>
                    <a:pt x="640" y="383"/>
                  </a:lnTo>
                  <a:lnTo>
                    <a:pt x="584" y="384"/>
                  </a:lnTo>
                  <a:lnTo>
                    <a:pt x="528" y="384"/>
                  </a:lnTo>
                  <a:lnTo>
                    <a:pt x="473" y="383"/>
                  </a:lnTo>
                  <a:lnTo>
                    <a:pt x="417" y="378"/>
                  </a:lnTo>
                  <a:lnTo>
                    <a:pt x="363" y="372"/>
                  </a:lnTo>
                  <a:lnTo>
                    <a:pt x="311" y="365"/>
                  </a:lnTo>
                  <a:lnTo>
                    <a:pt x="263" y="356"/>
                  </a:lnTo>
                  <a:lnTo>
                    <a:pt x="217" y="344"/>
                  </a:lnTo>
                  <a:lnTo>
                    <a:pt x="174" y="331"/>
                  </a:lnTo>
                  <a:lnTo>
                    <a:pt x="135" y="317"/>
                  </a:lnTo>
                  <a:lnTo>
                    <a:pt x="101" y="302"/>
                  </a:lnTo>
                  <a:lnTo>
                    <a:pt x="70" y="285"/>
                  </a:lnTo>
                  <a:lnTo>
                    <a:pt x="46" y="268"/>
                  </a:lnTo>
                  <a:lnTo>
                    <a:pt x="27" y="249"/>
                  </a:lnTo>
                  <a:lnTo>
                    <a:pt x="12" y="231"/>
                  </a:lnTo>
                  <a:lnTo>
                    <a:pt x="3" y="212"/>
                  </a:lnTo>
                  <a:lnTo>
                    <a:pt x="0" y="191"/>
                  </a:lnTo>
                  <a:close/>
                </a:path>
              </a:pathLst>
            </a:custGeom>
            <a:solidFill>
              <a:srgbClr val="ffcc66"/>
            </a:solidFill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4968720" y="3060720"/>
              <a:ext cx="773280" cy="228960"/>
            </a:xfrm>
            <a:prstGeom prst="rect">
              <a:avLst/>
            </a:prstGeom>
            <a:solidFill>
              <a:srgbClr val="ffcc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003399"/>
                  </a:solidFill>
                  <a:effectLst/>
                  <a:uFillTx/>
                  <a:latin typeface="Arial Narrow"/>
                </a:rPr>
                <a:t>Sponsor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3586320" y="2978280"/>
              <a:ext cx="884160" cy="414360"/>
            </a:xfrm>
            <a:custGeom>
              <a:avLst/>
              <a:gdLst/>
              <a:ahLst/>
              <a:rect l="l" t="t" r="r" b="b"/>
              <a:pathLst>
                <a:path w="1111" h="358">
                  <a:moveTo>
                    <a:pt x="0" y="178"/>
                  </a:moveTo>
                  <a:lnTo>
                    <a:pt x="3" y="160"/>
                  </a:lnTo>
                  <a:lnTo>
                    <a:pt x="12" y="143"/>
                  </a:lnTo>
                  <a:lnTo>
                    <a:pt x="26" y="125"/>
                  </a:lnTo>
                  <a:lnTo>
                    <a:pt x="46" y="108"/>
                  </a:lnTo>
                  <a:lnTo>
                    <a:pt x="70" y="92"/>
                  </a:lnTo>
                  <a:lnTo>
                    <a:pt x="101" y="76"/>
                  </a:lnTo>
                  <a:lnTo>
                    <a:pt x="135" y="62"/>
                  </a:lnTo>
                  <a:lnTo>
                    <a:pt x="174" y="49"/>
                  </a:lnTo>
                  <a:lnTo>
                    <a:pt x="217" y="37"/>
                  </a:lnTo>
                  <a:lnTo>
                    <a:pt x="263" y="27"/>
                  </a:lnTo>
                  <a:lnTo>
                    <a:pt x="311" y="18"/>
                  </a:lnTo>
                  <a:lnTo>
                    <a:pt x="363" y="10"/>
                  </a:lnTo>
                  <a:lnTo>
                    <a:pt x="417" y="5"/>
                  </a:lnTo>
                  <a:lnTo>
                    <a:pt x="473" y="2"/>
                  </a:lnTo>
                  <a:lnTo>
                    <a:pt x="528" y="0"/>
                  </a:lnTo>
                  <a:lnTo>
                    <a:pt x="584" y="0"/>
                  </a:lnTo>
                  <a:lnTo>
                    <a:pt x="640" y="2"/>
                  </a:lnTo>
                  <a:lnTo>
                    <a:pt x="695" y="5"/>
                  </a:lnTo>
                  <a:lnTo>
                    <a:pt x="750" y="10"/>
                  </a:lnTo>
                  <a:lnTo>
                    <a:pt x="800" y="18"/>
                  </a:lnTo>
                  <a:lnTo>
                    <a:pt x="850" y="27"/>
                  </a:lnTo>
                  <a:lnTo>
                    <a:pt x="896" y="37"/>
                  </a:lnTo>
                  <a:lnTo>
                    <a:pt x="939" y="49"/>
                  </a:lnTo>
                  <a:lnTo>
                    <a:pt x="978" y="62"/>
                  </a:lnTo>
                  <a:lnTo>
                    <a:pt x="1012" y="76"/>
                  </a:lnTo>
                  <a:lnTo>
                    <a:pt x="1042" y="92"/>
                  </a:lnTo>
                  <a:lnTo>
                    <a:pt x="1067" y="108"/>
                  </a:lnTo>
                  <a:lnTo>
                    <a:pt x="1086" y="125"/>
                  </a:lnTo>
                  <a:lnTo>
                    <a:pt x="1101" y="143"/>
                  </a:lnTo>
                  <a:lnTo>
                    <a:pt x="1108" y="160"/>
                  </a:lnTo>
                  <a:lnTo>
                    <a:pt x="1111" y="178"/>
                  </a:lnTo>
                  <a:lnTo>
                    <a:pt x="1108" y="197"/>
                  </a:lnTo>
                  <a:lnTo>
                    <a:pt x="1101" y="215"/>
                  </a:lnTo>
                  <a:lnTo>
                    <a:pt x="1086" y="233"/>
                  </a:lnTo>
                  <a:lnTo>
                    <a:pt x="1067" y="249"/>
                  </a:lnTo>
                  <a:lnTo>
                    <a:pt x="1042" y="266"/>
                  </a:lnTo>
                  <a:lnTo>
                    <a:pt x="1012" y="282"/>
                  </a:lnTo>
                  <a:lnTo>
                    <a:pt x="978" y="295"/>
                  </a:lnTo>
                  <a:lnTo>
                    <a:pt x="939" y="309"/>
                  </a:lnTo>
                  <a:lnTo>
                    <a:pt x="896" y="321"/>
                  </a:lnTo>
                  <a:lnTo>
                    <a:pt x="850" y="331"/>
                  </a:lnTo>
                  <a:lnTo>
                    <a:pt x="800" y="340"/>
                  </a:lnTo>
                  <a:lnTo>
                    <a:pt x="750" y="347"/>
                  </a:lnTo>
                  <a:lnTo>
                    <a:pt x="695" y="353"/>
                  </a:lnTo>
                  <a:lnTo>
                    <a:pt x="640" y="356"/>
                  </a:lnTo>
                  <a:lnTo>
                    <a:pt x="584" y="358"/>
                  </a:lnTo>
                  <a:lnTo>
                    <a:pt x="528" y="358"/>
                  </a:lnTo>
                  <a:lnTo>
                    <a:pt x="473" y="356"/>
                  </a:lnTo>
                  <a:lnTo>
                    <a:pt x="417" y="353"/>
                  </a:lnTo>
                  <a:lnTo>
                    <a:pt x="363" y="347"/>
                  </a:lnTo>
                  <a:lnTo>
                    <a:pt x="311" y="340"/>
                  </a:lnTo>
                  <a:lnTo>
                    <a:pt x="263" y="331"/>
                  </a:lnTo>
                  <a:lnTo>
                    <a:pt x="217" y="321"/>
                  </a:lnTo>
                  <a:lnTo>
                    <a:pt x="174" y="309"/>
                  </a:lnTo>
                  <a:lnTo>
                    <a:pt x="135" y="295"/>
                  </a:lnTo>
                  <a:lnTo>
                    <a:pt x="101" y="282"/>
                  </a:lnTo>
                  <a:lnTo>
                    <a:pt x="70" y="266"/>
                  </a:lnTo>
                  <a:lnTo>
                    <a:pt x="46" y="249"/>
                  </a:lnTo>
                  <a:lnTo>
                    <a:pt x="26" y="233"/>
                  </a:lnTo>
                  <a:lnTo>
                    <a:pt x="12" y="215"/>
                  </a:lnTo>
                  <a:lnTo>
                    <a:pt x="3" y="197"/>
                  </a:lnTo>
                  <a:lnTo>
                    <a:pt x="0" y="178"/>
                  </a:lnTo>
                  <a:close/>
                </a:path>
              </a:pathLst>
            </a:custGeom>
            <a:solidFill>
              <a:srgbClr val="ffcc66"/>
            </a:solidFill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3585600" y="3060720"/>
              <a:ext cx="85824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003399"/>
                  </a:solidFill>
                  <a:effectLst/>
                  <a:uFillTx/>
                  <a:latin typeface="Arial Narrow"/>
                </a:rPr>
                <a:t>Advocate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5042880" y="6453360"/>
              <a:ext cx="79488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003399"/>
                  </a:solidFill>
                  <a:effectLst/>
                  <a:uFillTx/>
                  <a:latin typeface="Arial Narrow"/>
                </a:rPr>
                <a:t>Decision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2592360" y="992160"/>
              <a:ext cx="1300320" cy="41436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4121280" y="992160"/>
              <a:ext cx="153720" cy="41436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 flipH="1">
              <a:off x="5190840" y="992160"/>
              <a:ext cx="306360" cy="3319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 flipH="1">
              <a:off x="5649480" y="992160"/>
              <a:ext cx="1071720" cy="49680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4656240" y="2151000"/>
              <a:ext cx="0" cy="24768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 flipH="1">
              <a:off x="4120920" y="2730600"/>
              <a:ext cx="153720" cy="24768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5191200" y="2730600"/>
              <a:ext cx="77760" cy="24768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4503600" y="3225960"/>
              <a:ext cx="382680" cy="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 flipV="1">
              <a:off x="4656240" y="2730240"/>
              <a:ext cx="0" cy="826920"/>
            </a:xfrm>
            <a:prstGeom prst="line">
              <a:avLst/>
            </a:prstGeom>
            <a:ln w="15840">
              <a:solidFill>
                <a:srgbClr val="ffffff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4656240" y="3970440"/>
              <a:ext cx="0" cy="33156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4656240" y="4964040"/>
              <a:ext cx="0" cy="3301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656240" y="5956200"/>
              <a:ext cx="0" cy="3319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4044960" y="3392640"/>
              <a:ext cx="152280" cy="16488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 flipH="1">
              <a:off x="5268960" y="3392640"/>
              <a:ext cx="76320" cy="16488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3673800" y="6453360"/>
              <a:ext cx="73116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003399"/>
                  </a:solidFill>
                  <a:effectLst/>
                  <a:uFillTx/>
                  <a:latin typeface="Arial Narrow"/>
                </a:rPr>
                <a:t>Member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Technology</a:t>
            </a:r>
            <a:endParaRPr b="1" lang="en-US" sz="44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Web site is the focal point for information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Development ‘in process’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Joseph Trahan, jltrahan@dnsup.com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www.houstonangelnetwork.org</a:t>
            </a:r>
            <a:endParaRPr b="0" lang="en-US" sz="3200" strike="noStrike" u="none">
              <a:solidFill>
                <a:srgbClr val="ffcc66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" descr=""/>
          <p:cNvPicPr/>
          <p:nvPr/>
        </p:nvPicPr>
        <p:blipFill>
          <a:blip r:embed="rId1"/>
          <a:stretch/>
        </p:blipFill>
        <p:spPr>
          <a:xfrm>
            <a:off x="0" y="171360"/>
            <a:ext cx="9144000" cy="6686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2001-09-17T14:08:06Z</dcterms:created>
  <dc:creator>Charles Foster Malloy</dc:creator>
  <dc:description/>
  <dc:language>en-US</dc:language>
  <cp:lastModifiedBy>Charles Foster Malloy</cp:lastModifiedBy>
  <dcterms:modified xsi:type="dcterms:W3CDTF">2001-09-18T12:20:09Z</dcterms:modified>
  <cp:revision>16</cp:revision>
  <dc:subject/>
  <dc:title>No Slide Title</dc:title>
</cp:coreProperties>
</file>