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media/image56.png" ContentType="image/png"/>
  <Override PartName="/ppt/media/image13.wmf" ContentType="image/x-wmf"/>
  <Override PartName="/ppt/media/image55.png" ContentType="image/png"/>
  <Override PartName="/ppt/media/image54.png" ContentType="image/png"/>
  <Override PartName="/ppt/media/image11.wmf" ContentType="image/x-wmf"/>
  <Override PartName="/ppt/media/image51.png" ContentType="image/png"/>
  <Override PartName="/ppt/media/image48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38.png" ContentType="image/png"/>
  <Override PartName="/ppt/media/image60.wmf" ContentType="image/x-wmf"/>
  <Override PartName="/ppt/media/image34.png" ContentType="image/png"/>
  <Override PartName="/ppt/media/image32.png" ContentType="image/png"/>
  <Override PartName="/ppt/media/image52.png" ContentType="image/png"/>
  <Override PartName="/ppt/media/image47.png" ContentType="image/png"/>
  <Override PartName="/ppt/media/image53.png" ContentType="image/png"/>
  <Override PartName="/ppt/media/image14.wmf" ContentType="image/x-wmf"/>
  <Override PartName="/ppt/media/image68.png" ContentType="image/png"/>
  <Override PartName="/ppt/media/image29.wmf" ContentType="image/x-wmf"/>
  <Override PartName="/ppt/media/image15.png" ContentType="image/png"/>
  <Override PartName="/ppt/media/image22.png" ContentType="image/png"/>
  <Override PartName="/ppt/media/image59.png" ContentType="image/png"/>
  <Override PartName="/ppt/media/image62.wmf" ContentType="image/x-wmf"/>
  <Override PartName="/ppt/media/image23.png" ContentType="image/png"/>
  <Override PartName="/ppt/media/image63.wmf" ContentType="image/x-wmf"/>
  <Override PartName="/ppt/media/image25.png" ContentType="image/png"/>
  <Override PartName="/ppt/media/image65.wmf" ContentType="image/x-wmf"/>
  <Override PartName="/ppt/media/image27.wmf" ContentType="image/x-wmf"/>
  <Override PartName="/ppt/media/image64.wmf" ContentType="image/x-wmf"/>
  <Override PartName="/ppt/media/image24.png" ContentType="image/png"/>
  <Override PartName="/ppt/media/image79.wmf" ContentType="image/x-wmf"/>
  <Override PartName="/ppt/media/image77.png" ContentType="image/png"/>
  <Override PartName="/ppt/media/image40.png" ContentType="image/png"/>
  <Override PartName="/ppt/media/image19.png" ContentType="image/png"/>
  <Override PartName="/ppt/media/image21.png" ContentType="image/png"/>
  <Override PartName="/ppt/media/image80.wmf" ContentType="image/x-wmf"/>
  <Override PartName="/ppt/media/image6.wmf" ContentType="image/x-wmf"/>
  <Override PartName="/ppt/media/image58.png" ContentType="image/png"/>
  <Override PartName="/ppt/media/image39.png" ContentType="image/png"/>
  <Override PartName="/ppt/media/image61.wmf" ContentType="image/x-wmf"/>
  <Override PartName="/ppt/media/image76.wmf" ContentType="image/x-wmf"/>
  <Override PartName="/ppt/media/image4.png" ContentType="image/png"/>
  <Override PartName="/ppt/media/image36.png" ContentType="image/png"/>
  <Override PartName="/ppt/media/image75.wmf" ContentType="image/x-wmf"/>
  <Override PartName="/ppt/media/image35.png" ContentType="image/png"/>
  <Override PartName="/ppt/media/image74.png" ContentType="image/png"/>
  <Override PartName="/ppt/media/image72.png" ContentType="image/png"/>
  <Override PartName="/ppt/media/image70.png" ContentType="image/png"/>
  <Override PartName="/ppt/media/image71.png" ContentType="image/png"/>
  <Override PartName="/ppt/media/image69.png" ContentType="image/png"/>
  <Override PartName="/ppt/media/image67.png" ContentType="image/png"/>
  <Override PartName="/ppt/media/image28.wmf" ContentType="image/x-wmf"/>
  <Override PartName="/ppt/media/image30.png" ContentType="image/png"/>
  <Override PartName="/ppt/media/image66.wmf" ContentType="image/x-wmf"/>
  <Override PartName="/ppt/media/image26.png" ContentType="image/png"/>
  <Override PartName="/ppt/media/image31.png" ContentType="image/png"/>
  <Override PartName="/ppt/media/image2.jpeg" ContentType="image/jpeg"/>
  <Override PartName="/ppt/media/image20.png" ContentType="image/png"/>
  <Override PartName="/ppt/media/image73.jpeg" ContentType="image/jpeg"/>
  <Override PartName="/ppt/media/image5.png" ContentType="image/png"/>
  <Override PartName="/ppt/media/image37.png" ContentType="image/png"/>
  <Override PartName="/ppt/media/image7.png" ContentType="image/png"/>
  <Override PartName="/ppt/media/image16.png" ContentType="image/png"/>
  <Override PartName="/ppt/media/image57.wmf" ContentType="image/x-wmf"/>
  <Override PartName="/ppt/media/image17.png" ContentType="image/png"/>
  <Override PartName="/ppt/media/image8.png" ContentType="image/png"/>
  <Override PartName="/ppt/media/image50.png" ContentType="image/png"/>
  <Override PartName="/ppt/media/image3.png" ContentType="image/png"/>
  <Override PartName="/ppt/media/image12.png" ContentType="image/png"/>
  <Override PartName="/ppt/media/image49.png" ContentType="image/png"/>
  <Override PartName="/ppt/media/image18.png" ContentType="image/png"/>
  <Override PartName="/ppt/media/image9.png" ContentType="image/png"/>
  <Override PartName="/ppt/media/image33.png" ContentType="image/png"/>
  <Override PartName="/ppt/media/image10.png" ContentType="image/png"/>
  <Override PartName="/ppt/media/image1.png" ContentType="image/png"/>
  <Override PartName="/ppt/media/image78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5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hart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95000" y="5688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19200" y="990360"/>
            <a:ext cx="7772400" cy="504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7800" indent="-23472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2212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257480" indent="-22860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000" y="5688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19200" y="990360"/>
            <a:ext cx="7772400" cy="504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7800" indent="-23472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2212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257480" indent="-22860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5688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19200" y="990360"/>
            <a:ext cx="7772400" cy="504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7800" indent="-23472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2212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257480" indent="-22860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lipArtAndTx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5688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19200" y="990360"/>
            <a:ext cx="7772400" cy="504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7800" indent="-23472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2212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257480" indent="-22860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AndTx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5688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19200" y="990360"/>
            <a:ext cx="7772400" cy="504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7800" indent="-23472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2212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257480" indent="-22860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5688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19200" y="990360"/>
            <a:ext cx="7772400" cy="504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7800" indent="-23472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2212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257480" indent="-22860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5688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19200" y="990360"/>
            <a:ext cx="7772400" cy="504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7800" indent="-23472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2212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257480" indent="-22860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000" y="5688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19200" y="990360"/>
            <a:ext cx="7772400" cy="504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7800" indent="-23472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2212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257480" indent="-228600">
              <a:lnSpc>
                <a:spcPct val="90000"/>
              </a:lnSpc>
              <a:spcAft>
                <a:spcPts val="270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405160" indent="-228600">
              <a:lnSpc>
                <a:spcPct val="90000"/>
              </a:lnSpc>
              <a:spcAft>
                <a:spcPts val="2701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NoBar_crop" descr=""/>
          <p:cNvPicPr/>
          <p:nvPr/>
        </p:nvPicPr>
        <p:blipFill>
          <a:blip r:embed="rId3"/>
          <a:stretch/>
        </p:blipFill>
        <p:spPr>
          <a:xfrm>
            <a:off x="0" y="0"/>
            <a:ext cx="164628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55600" y="2285640"/>
            <a:ext cx="7772400" cy="160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47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28600" indent="-228600" algn="ctr">
              <a:lnSpc>
                <a:spcPct val="125000"/>
              </a:lnSpc>
              <a:spcAft>
                <a:spcPts val="2701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9840" indent="3240" algn="ctr">
              <a:lnSpc>
                <a:spcPct val="90000"/>
              </a:lnSpc>
              <a:spcAft>
                <a:spcPts val="27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22120" algn="ctr">
              <a:lnSpc>
                <a:spcPct val="90000"/>
              </a:lnSpc>
              <a:spcAft>
                <a:spcPts val="225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28880" algn="ctr">
              <a:lnSpc>
                <a:spcPct val="90000"/>
              </a:lnSpc>
              <a:spcAft>
                <a:spcPts val="2251"/>
              </a:spcAft>
              <a:buClr>
                <a:srgbClr val="0033cc"/>
              </a:buClr>
              <a:buSzPct val="75000"/>
              <a:buFont typeface="Wingdings" charset="2"/>
              <a:buChar char="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28800" indent="347760" algn="ctr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28800" indent="34776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28800" indent="34776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8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9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20.png"/><Relationship Id="rId8" Type="http://schemas.openxmlformats.org/officeDocument/2006/relationships/oleObject" Target="../embeddings/oleObject4.bin"/><Relationship Id="rId9" Type="http://schemas.openxmlformats.org/officeDocument/2006/relationships/image" Target="../media/image21.png"/><Relationship Id="rId10" Type="http://schemas.openxmlformats.org/officeDocument/2006/relationships/slideLayout" Target="../slideLayouts/slideLayout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2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3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20.png"/><Relationship Id="rId8" Type="http://schemas.openxmlformats.org/officeDocument/2006/relationships/oleObject" Target="../embeddings/oleObject4.bin"/><Relationship Id="rId9" Type="http://schemas.openxmlformats.org/officeDocument/2006/relationships/image" Target="../media/image21.png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24.png"/><Relationship Id="rId12" Type="http://schemas.openxmlformats.org/officeDocument/2006/relationships/slideLayout" Target="../slideLayouts/slideLayout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5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6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20.png"/><Relationship Id="rId8" Type="http://schemas.openxmlformats.org/officeDocument/2006/relationships/oleObject" Target="../embeddings/oleObject4.bin"/><Relationship Id="rId9" Type="http://schemas.openxmlformats.org/officeDocument/2006/relationships/image" Target="../media/image21.png"/><Relationship Id="rId10" Type="http://schemas.openxmlformats.org/officeDocument/2006/relationships/slideLayout" Target="../slideLayouts/slideLayout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7.wmf"/><Relationship Id="rId4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8.wmf"/><Relationship Id="rId4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wmf"/><Relationship Id="rId4" Type="http://schemas.openxmlformats.org/officeDocument/2006/relationships/slideLayout" Target="../slideLayouts/slideLayout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35.png"/><Relationship Id="rId9" Type="http://schemas.openxmlformats.org/officeDocument/2006/relationships/oleObject" Target="../embeddings/oleObject2.bin"/><Relationship Id="rId10" Type="http://schemas.openxmlformats.org/officeDocument/2006/relationships/image" Target="../media/image36.png"/><Relationship Id="rId11" Type="http://schemas.openxmlformats.org/officeDocument/2006/relationships/oleObject" Target="../embeddings/oleObject3.bin"/><Relationship Id="rId12" Type="http://schemas.openxmlformats.org/officeDocument/2006/relationships/image" Target="../media/image37.png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38.png"/><Relationship Id="rId15" Type="http://schemas.openxmlformats.org/officeDocument/2006/relationships/oleObject" Target="../embeddings/oleObject5.bin"/><Relationship Id="rId16" Type="http://schemas.openxmlformats.org/officeDocument/2006/relationships/image" Target="../media/image39.png"/><Relationship Id="rId17" Type="http://schemas.openxmlformats.org/officeDocument/2006/relationships/slideLayout" Target="../slideLayouts/slideLayout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oleObject" Target="../embeddings/oleObject3.bin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9" Type="http://schemas.openxmlformats.org/officeDocument/2006/relationships/image" Target="../media/image54.png"/><Relationship Id="rId20" Type="http://schemas.openxmlformats.org/officeDocument/2006/relationships/image" Target="../media/image55.png"/><Relationship Id="rId21" Type="http://schemas.openxmlformats.org/officeDocument/2006/relationships/image" Target="../media/image56.png"/><Relationship Id="rId22" Type="http://schemas.openxmlformats.org/officeDocument/2006/relationships/slideLayout" Target="../slideLayouts/slideLayout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57.wmf"/><Relationship Id="rId4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8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60.wmf"/><Relationship Id="rId4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6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62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63.wmf"/><Relationship Id="rId8" Type="http://schemas.openxmlformats.org/officeDocument/2006/relationships/slideLayout" Target="../slideLayouts/slideLayout8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64.wmf"/><Relationship Id="rId4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65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66.wmf"/><Relationship Id="rId6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wmf"/><Relationship Id="rId3" Type="http://schemas.openxmlformats.org/officeDocument/2006/relationships/image" Target="../media/image6.wmf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70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slideLayout" Target="../slideLayouts/slideLayout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3.jpeg"/><Relationship Id="rId3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74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6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75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76.wmf"/><Relationship Id="rId6" Type="http://schemas.openxmlformats.org/officeDocument/2006/relationships/image" Target="../media/image77.png"/><Relationship Id="rId7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78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79.wmf"/><Relationship Id="rId6" Type="http://schemas.openxmlformats.org/officeDocument/2006/relationships/slideLayout" Target="../slideLayouts/slideLayout6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80.wmf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5" Type="http://schemas.openxmlformats.org/officeDocument/2006/relationships/image" Target="../media/image13.wmf"/><Relationship Id="rId6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5" Type="http://schemas.openxmlformats.org/officeDocument/2006/relationships/image" Target="../media/image14.wmf"/><Relationship Id="rId6" Type="http://schemas.openxmlformats.org/officeDocument/2006/relationships/image" Target="../media/image13.wmf"/><Relationship Id="rId7" Type="http://schemas.openxmlformats.org/officeDocument/2006/relationships/image" Target="../media/image14.wmf"/><Relationship Id="rId8" Type="http://schemas.openxmlformats.org/officeDocument/2006/relationships/image" Target="../media/image14.wmf"/><Relationship Id="rId9" Type="http://schemas.openxmlformats.org/officeDocument/2006/relationships/image" Target="../media/image14.wmf"/><Relationship Id="rId10" Type="http://schemas.openxmlformats.org/officeDocument/2006/relationships/image" Target="../media/image13.wmf"/><Relationship Id="rId11" Type="http://schemas.openxmlformats.org/officeDocument/2006/relationships/image" Target="../media/image13.wmf"/><Relationship Id="rId12" Type="http://schemas.openxmlformats.org/officeDocument/2006/relationships/image" Target="../media/image13.wmf"/><Relationship Id="rId13" Type="http://schemas.openxmlformats.org/officeDocument/2006/relationships/image" Target="../media/image14.wmf"/><Relationship Id="rId14" Type="http://schemas.openxmlformats.org/officeDocument/2006/relationships/image" Target="../media/image14.wmf"/><Relationship Id="rId15" Type="http://schemas.openxmlformats.org/officeDocument/2006/relationships/image" Target="../media/image14.wmf"/><Relationship Id="rId16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76440" y="4317480"/>
            <a:ext cx="7772400" cy="160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</a:t>
            </a:r>
            <a:endParaRPr b="1" i="1" lang="en-US" sz="47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20" name=""/>
          <p:cNvGrpSpPr/>
          <p:nvPr/>
        </p:nvGrpSpPr>
        <p:grpSpPr>
          <a:xfrm>
            <a:off x="3197160" y="1527120"/>
            <a:ext cx="2731680" cy="2731320"/>
            <a:chOff x="3197160" y="1527120"/>
            <a:chExt cx="2731680" cy="2731320"/>
          </a:xfrm>
        </p:grpSpPr>
        <p:grpSp>
          <p:nvGrpSpPr>
            <p:cNvPr id="21" name=""/>
            <p:cNvGrpSpPr/>
            <p:nvPr/>
          </p:nvGrpSpPr>
          <p:grpSpPr>
            <a:xfrm>
              <a:off x="3197160" y="2536560"/>
              <a:ext cx="2731680" cy="1721880"/>
              <a:chOff x="3197160" y="2536560"/>
              <a:chExt cx="2731680" cy="1721880"/>
            </a:xfrm>
          </p:grpSpPr>
          <p:sp>
            <p:nvSpPr>
              <p:cNvPr id="22" name=""/>
              <p:cNvSpPr/>
              <p:nvPr/>
            </p:nvSpPr>
            <p:spPr>
              <a:xfrm>
                <a:off x="3197160" y="2544120"/>
                <a:ext cx="547560" cy="54576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" name=""/>
              <p:cNvSpPr/>
              <p:nvPr/>
            </p:nvSpPr>
            <p:spPr>
              <a:xfrm>
                <a:off x="3463200" y="2810160"/>
                <a:ext cx="581760" cy="58176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" name=""/>
              <p:cNvSpPr/>
              <p:nvPr/>
            </p:nvSpPr>
            <p:spPr>
              <a:xfrm>
                <a:off x="4335840" y="3681360"/>
                <a:ext cx="580320" cy="57708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4110480" y="3448080"/>
                <a:ext cx="25920" cy="8856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760" bIns="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4110480" y="3113640"/>
                <a:ext cx="177120" cy="34704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3767760" y="3123000"/>
                <a:ext cx="343800" cy="564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4334400" y="3448080"/>
                <a:ext cx="232920" cy="437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4104000" y="3472920"/>
                <a:ext cx="231480" cy="43848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" name=""/>
              <p:cNvSpPr/>
              <p:nvPr/>
            </p:nvSpPr>
            <p:spPr>
              <a:xfrm>
                <a:off x="4841640" y="2536560"/>
                <a:ext cx="1087200" cy="137484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1" name=""/>
            <p:cNvSpPr/>
            <p:nvPr/>
          </p:nvSpPr>
          <p:spPr>
            <a:xfrm>
              <a:off x="3549240" y="1527120"/>
              <a:ext cx="1374120" cy="137304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4348800" y="2030400"/>
              <a:ext cx="1081440" cy="137592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p:transition spd="med">
    <p:wipe dir="r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"/>
          <p:cNvGraphicFramePr/>
          <p:nvPr/>
        </p:nvGraphicFramePr>
        <p:xfrm>
          <a:off x="0" y="1676520"/>
          <a:ext cx="9144000" cy="46479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3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1676520"/>
                    <a:ext cx="9144000" cy="46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4" name=""/>
          <p:cNvGraphicFramePr/>
          <p:nvPr/>
        </p:nvGraphicFramePr>
        <p:xfrm>
          <a:off x="0" y="1311120"/>
          <a:ext cx="9144000" cy="30672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35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0" y="1311120"/>
                    <a:ext cx="9144000" cy="30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36" name=""/>
          <p:cNvGrpSpPr/>
          <p:nvPr/>
        </p:nvGrpSpPr>
        <p:grpSpPr>
          <a:xfrm>
            <a:off x="5056200" y="5378400"/>
            <a:ext cx="1368360" cy="722520"/>
            <a:chOff x="5056200" y="5378400"/>
            <a:chExt cx="1368360" cy="722520"/>
          </a:xfrm>
        </p:grpSpPr>
        <p:sp>
          <p:nvSpPr>
            <p:cNvPr id="137" name=""/>
            <p:cNvSpPr/>
            <p:nvPr/>
          </p:nvSpPr>
          <p:spPr>
            <a:xfrm>
              <a:off x="5156280" y="53992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056200" y="5378400"/>
              <a:ext cx="1368360" cy="72252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182920" y="5410800"/>
              <a:ext cx="1144440" cy="478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179680" y="54108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5135760" y="554256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5122080" y="55508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5418720" y="54414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5386320" y="54118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5257800" y="54540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5836320" y="5789160"/>
              <a:ext cx="526680" cy="23724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5800320" y="58089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5132520" y="56534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5165640" y="5678640"/>
              <a:ext cx="387720" cy="273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5193720" y="54190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5281200" y="54568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5415840" y="54118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aphicFrame>
        <p:nvGraphicFramePr>
          <p:cNvPr id="153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54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5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56" name="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7" name=""/>
          <p:cNvSpPr/>
          <p:nvPr/>
        </p:nvSpPr>
        <p:spPr>
          <a:xfrm>
            <a:off x="6373800" y="295920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2" name=""/>
          <p:cNvGrpSpPr/>
          <p:nvPr/>
        </p:nvGrpSpPr>
        <p:grpSpPr>
          <a:xfrm>
            <a:off x="3498840" y="3160800"/>
            <a:ext cx="2874600" cy="2286000"/>
            <a:chOff x="3498840" y="3160800"/>
            <a:chExt cx="2874600" cy="2286000"/>
          </a:xfrm>
        </p:grpSpPr>
        <p:sp>
          <p:nvSpPr>
            <p:cNvPr id="163" name=""/>
            <p:cNvSpPr/>
            <p:nvPr/>
          </p:nvSpPr>
          <p:spPr>
            <a:xfrm>
              <a:off x="5819400" y="3160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3498840" y="3160800"/>
              <a:ext cx="2320560" cy="228600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95000" y="853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On Bid Or Offer Price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"/>
          <p:cNvGraphicFramePr/>
          <p:nvPr/>
        </p:nvGraphicFramePr>
        <p:xfrm>
          <a:off x="0" y="1676520"/>
          <a:ext cx="9144000" cy="47242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1676520"/>
                    <a:ext cx="9144000" cy="472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95000" y="7596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Submission Screen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69" name=""/>
          <p:cNvGraphicFramePr/>
          <p:nvPr/>
        </p:nvGraphicFramePr>
        <p:xfrm>
          <a:off x="0" y="1260360"/>
          <a:ext cx="9144000" cy="293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70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0" y="1260360"/>
                    <a:ext cx="9144000" cy="29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1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72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3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74" name="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5" name=""/>
          <p:cNvGraphicFramePr/>
          <p:nvPr/>
        </p:nvGraphicFramePr>
        <p:xfrm>
          <a:off x="1039680" y="2352600"/>
          <a:ext cx="5680080" cy="316080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76" name="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1039680" y="2352600"/>
                    <a:ext cx="5680080" cy="316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 spd="med">
    <p:wipe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"/>
          <p:cNvGraphicFramePr/>
          <p:nvPr/>
        </p:nvGraphicFramePr>
        <p:xfrm>
          <a:off x="0" y="1752480"/>
          <a:ext cx="9144000" cy="45720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78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1752480"/>
                    <a:ext cx="9144000" cy="457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95000" y="7596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Successful Transaction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 rot="441000">
            <a:off x="7203960" y="5245200"/>
            <a:ext cx="1386000" cy="9460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81" name=""/>
          <p:cNvGraphicFramePr/>
          <p:nvPr/>
        </p:nvGraphicFramePr>
        <p:xfrm>
          <a:off x="0" y="1344600"/>
          <a:ext cx="9144000" cy="26820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82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0" y="1344600"/>
                    <a:ext cx="9144000" cy="26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3" name=""/>
          <p:cNvGraphicFramePr/>
          <p:nvPr/>
        </p:nvGraphicFramePr>
        <p:xfrm>
          <a:off x="0" y="1143000"/>
          <a:ext cx="9144000" cy="46980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84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0" y="1143000"/>
                    <a:ext cx="9144000" cy="46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5" name=""/>
          <p:cNvGraphicFramePr/>
          <p:nvPr/>
        </p:nvGraphicFramePr>
        <p:xfrm>
          <a:off x="0" y="990720"/>
          <a:ext cx="9144000" cy="73980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86" name="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0" y="990720"/>
                    <a:ext cx="9144000" cy="73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 spd="med"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23440" y="7596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 Statistics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866880" y="933120"/>
            <a:ext cx="814392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341280" indent="-341280">
              <a:lnSpc>
                <a:spcPct val="80000"/>
              </a:lnSpc>
              <a:spcBef>
                <a:spcPts val="675"/>
              </a:spcBef>
              <a:spcAft>
                <a:spcPts val="2024"/>
              </a:spcAft>
              <a:buNone/>
              <a:tabLst>
                <a:tab algn="l" pos="0"/>
                <a:tab algn="l" pos="565776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launched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November 29, 1999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80000"/>
              </a:lnSpc>
              <a:spcBef>
                <a:spcPts val="675"/>
              </a:spcBef>
              <a:spcAft>
                <a:spcPts val="2024"/>
              </a:spcAft>
              <a:buNone/>
              <a:tabLst>
                <a:tab algn="l" pos="0"/>
                <a:tab algn="l" pos="565776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Number of transactions (life to date)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670,000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80000"/>
              </a:lnSpc>
              <a:spcBef>
                <a:spcPts val="675"/>
              </a:spcBef>
              <a:spcAft>
                <a:spcPts val="2024"/>
              </a:spcAft>
              <a:buNone/>
              <a:tabLst>
                <a:tab algn="l" pos="0"/>
                <a:tab algn="l" pos="565776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Number of transactions (daily average)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3,900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80000"/>
              </a:lnSpc>
              <a:spcBef>
                <a:spcPts val="675"/>
              </a:spcBef>
              <a:spcAft>
                <a:spcPts val="2024"/>
              </a:spcAft>
              <a:buNone/>
              <a:tabLst>
                <a:tab algn="l" pos="0"/>
                <a:tab algn="l" pos="565776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80000"/>
              </a:lnSpc>
              <a:spcBef>
                <a:spcPts val="675"/>
              </a:spcBef>
              <a:spcAft>
                <a:spcPts val="2024"/>
              </a:spcAft>
              <a:buNone/>
              <a:tabLst>
                <a:tab algn="l" pos="0"/>
                <a:tab algn="l" pos="565776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Notional value of transactions (life to date)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$410 billion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80000"/>
              </a:lnSpc>
              <a:spcBef>
                <a:spcPts val="675"/>
              </a:spcBef>
              <a:spcAft>
                <a:spcPts val="2024"/>
              </a:spcAft>
              <a:buNone/>
              <a:tabLst>
                <a:tab algn="l" pos="0"/>
                <a:tab algn="l" pos="565776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Notional value of transactions (daily average)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 billion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80000"/>
              </a:lnSpc>
              <a:spcBef>
                <a:spcPts val="675"/>
              </a:spcBef>
              <a:spcAft>
                <a:spcPts val="2024"/>
              </a:spcAft>
              <a:buNone/>
              <a:tabLst>
                <a:tab algn="l" pos="0"/>
                <a:tab algn="l" pos="565776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80000"/>
              </a:lnSpc>
              <a:spcBef>
                <a:spcPts val="675"/>
              </a:spcBef>
              <a:spcAft>
                <a:spcPts val="2024"/>
              </a:spcAft>
              <a:buNone/>
              <a:tabLst>
                <a:tab algn="l" pos="0"/>
                <a:tab algn="l" pos="565776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offered (daily average)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&gt;1,200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80000"/>
              </a:lnSpc>
              <a:spcBef>
                <a:spcPts val="675"/>
              </a:spcBef>
              <a:spcAft>
                <a:spcPts val="2024"/>
              </a:spcAft>
              <a:buNone/>
              <a:tabLst>
                <a:tab algn="l" pos="0"/>
                <a:tab algn="l" pos="565776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Customers logged on (daily average)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 rot="5400000">
            <a:off x="619200" y="100080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 rot="5400000">
            <a:off x="619200" y="155952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 rot="5400000">
            <a:off x="619200" y="319464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 rot="5400000">
            <a:off x="619200" y="374400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 rot="5400000">
            <a:off x="619560" y="210276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 rot="5400000">
            <a:off x="619200" y="485208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 rot="5400000">
            <a:off x="619560" y="539208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"/>
          <p:cNvGraphicFramePr/>
          <p:nvPr/>
        </p:nvGraphicFramePr>
        <p:xfrm>
          <a:off x="479520" y="1467000"/>
          <a:ext cx="8297640" cy="50292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79520" y="1467000"/>
                    <a:ext cx="8297640" cy="502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98" name=""/>
          <p:cNvGrpSpPr/>
          <p:nvPr/>
        </p:nvGrpSpPr>
        <p:grpSpPr>
          <a:xfrm>
            <a:off x="2378160" y="6011640"/>
            <a:ext cx="6164280" cy="91800"/>
            <a:chOff x="2378160" y="6011640"/>
            <a:chExt cx="6164280" cy="91800"/>
          </a:xfrm>
        </p:grpSpPr>
        <p:sp>
          <p:nvSpPr>
            <p:cNvPr id="199" name=""/>
            <p:cNvSpPr/>
            <p:nvPr/>
          </p:nvSpPr>
          <p:spPr>
            <a:xfrm>
              <a:off x="2378160" y="6057720"/>
              <a:ext cx="616428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" name=""/>
            <p:cNvSpPr/>
            <p:nvPr/>
          </p:nvSpPr>
          <p:spPr>
            <a:xfrm flipV="1">
              <a:off x="2378160" y="6014880"/>
              <a:ext cx="0" cy="885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" name=""/>
            <p:cNvSpPr/>
            <p:nvPr/>
          </p:nvSpPr>
          <p:spPr>
            <a:xfrm flipV="1">
              <a:off x="8542440" y="6011640"/>
              <a:ext cx="0" cy="885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04920" y="31068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 Utilization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1744560" y="631800"/>
            <a:ext cx="6357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Online Transactions as a % of Total 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846000" y="375768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77%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>
            <a:off x="2459160" y="2876400"/>
            <a:ext cx="110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54%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"/>
          <p:cNvSpPr/>
          <p:nvPr/>
        </p:nvSpPr>
        <p:spPr>
          <a:xfrm>
            <a:off x="4079880" y="234324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39%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"/>
          <p:cNvSpPr/>
          <p:nvPr/>
        </p:nvSpPr>
        <p:spPr>
          <a:xfrm>
            <a:off x="5670720" y="2038320"/>
            <a:ext cx="110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33%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7289640" y="186372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26%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>
            <a:off x="844560" y="508320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23%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"/>
          <p:cNvSpPr/>
          <p:nvPr/>
        </p:nvSpPr>
        <p:spPr>
          <a:xfrm>
            <a:off x="2459160" y="4410000"/>
            <a:ext cx="110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46%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>
            <a:off x="4081320" y="3908520"/>
            <a:ext cx="1105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61%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"/>
          <p:cNvSpPr/>
          <p:nvPr/>
        </p:nvSpPr>
        <p:spPr>
          <a:xfrm>
            <a:off x="5672160" y="356868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67%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"/>
          <p:cNvSpPr/>
          <p:nvPr/>
        </p:nvSpPr>
        <p:spPr>
          <a:xfrm>
            <a:off x="7289640" y="320184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74%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"/>
          <p:cNvSpPr/>
          <p:nvPr/>
        </p:nvSpPr>
        <p:spPr>
          <a:xfrm>
            <a:off x="338040" y="1217520"/>
            <a:ext cx="211320" cy="14940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603360" y="857160"/>
            <a:ext cx="278748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Traditional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>
            <a:off x="347760" y="928800"/>
            <a:ext cx="210960" cy="1490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>
            <a:off x="512640" y="19080"/>
            <a:ext cx="788040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eaeaea"/>
                </a:solidFill>
                <a:effectLst/>
                <a:uFillTx/>
                <a:latin typeface="Arial"/>
              </a:rPr>
              <a:t>North American Natural Gas and Power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"/>
          <p:cNvSpPr/>
          <p:nvPr/>
        </p:nvSpPr>
        <p:spPr>
          <a:xfrm>
            <a:off x="5159160" y="6078600"/>
            <a:ext cx="451800" cy="244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19" name=""/>
          <p:cNvGrpSpPr/>
          <p:nvPr/>
        </p:nvGrpSpPr>
        <p:grpSpPr>
          <a:xfrm>
            <a:off x="712800" y="5992560"/>
            <a:ext cx="1341360" cy="91800"/>
            <a:chOff x="712800" y="5992560"/>
            <a:chExt cx="1341360" cy="91800"/>
          </a:xfrm>
        </p:grpSpPr>
        <p:sp>
          <p:nvSpPr>
            <p:cNvPr id="220" name=""/>
            <p:cNvSpPr/>
            <p:nvPr/>
          </p:nvSpPr>
          <p:spPr>
            <a:xfrm flipV="1">
              <a:off x="712800" y="6037920"/>
              <a:ext cx="1341360" cy="25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" name=""/>
            <p:cNvSpPr/>
            <p:nvPr/>
          </p:nvSpPr>
          <p:spPr>
            <a:xfrm flipV="1">
              <a:off x="712800" y="5992560"/>
              <a:ext cx="0" cy="91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" name=""/>
            <p:cNvSpPr/>
            <p:nvPr/>
          </p:nvSpPr>
          <p:spPr>
            <a:xfrm flipV="1">
              <a:off x="2054160" y="5992560"/>
              <a:ext cx="0" cy="91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23" name=""/>
          <p:cNvSpPr/>
          <p:nvPr/>
        </p:nvSpPr>
        <p:spPr>
          <a:xfrm>
            <a:off x="993600" y="6068880"/>
            <a:ext cx="758880" cy="244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>
            <a:off x="903240" y="5695920"/>
            <a:ext cx="7578720" cy="244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457200"/>
                <a:tab algn="ctr" pos="2073240"/>
                <a:tab algn="ctr" pos="3772080"/>
                <a:tab algn="ctr" pos="5372280"/>
                <a:tab algn="ctr" pos="691524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4Q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1Q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3Q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4Q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>
            <a:off x="201600" y="809640"/>
            <a:ext cx="1585800" cy="6858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"/>
          <p:cNvGraphicFramePr/>
          <p:nvPr/>
        </p:nvGraphicFramePr>
        <p:xfrm>
          <a:off x="1100160" y="1068480"/>
          <a:ext cx="7353360" cy="44924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2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00160" y="1068480"/>
                    <a:ext cx="7353360" cy="4492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8" name=""/>
          <p:cNvSpPr/>
          <p:nvPr/>
        </p:nvSpPr>
        <p:spPr>
          <a:xfrm>
            <a:off x="372960" y="5075280"/>
            <a:ext cx="8240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358920" y="4021200"/>
            <a:ext cx="82368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>
            <a:off x="358920" y="853920"/>
            <a:ext cx="82368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"/>
          <p:cNvSpPr/>
          <p:nvPr/>
        </p:nvSpPr>
        <p:spPr>
          <a:xfrm>
            <a:off x="358920" y="2971800"/>
            <a:ext cx="82368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358920" y="1911240"/>
            <a:ext cx="82368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1135080" y="5334120"/>
            <a:ext cx="7934400" cy="65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>
              <a:lnSpc>
                <a:spcPct val="100000"/>
              </a:lnSpc>
              <a:tabLst>
                <a:tab algn="l" pos="0"/>
                <a:tab algn="l" pos="568440"/>
                <a:tab algn="l" pos="1252440"/>
                <a:tab algn="l" pos="1820880"/>
                <a:tab algn="l" pos="2406600"/>
                <a:tab algn="l" pos="2975040"/>
                <a:tab algn="l" pos="3592440"/>
                <a:tab algn="l" pos="4178160"/>
                <a:tab algn="l" pos="4795920"/>
                <a:tab algn="l" pos="5364000"/>
                <a:tab algn="l" pos="5948280"/>
                <a:tab algn="l" pos="6567480"/>
                <a:tab algn="l" pos="7151760"/>
                <a:tab algn="l" pos="777096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Nov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Dec    Jan    Feb    Mar   Apr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May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Jun    Jul    Aug    Sep   Oct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Nov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Dec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 flipV="1">
            <a:off x="1204920" y="5933880"/>
            <a:ext cx="1019160" cy="126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2246400" y="5948280"/>
            <a:ext cx="602136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1474920" y="5830560"/>
            <a:ext cx="485640" cy="213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46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4978440" y="5825880"/>
            <a:ext cx="515880" cy="213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46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1785960" y="1569960"/>
            <a:ext cx="210960" cy="14940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"/>
          <p:cNvSpPr/>
          <p:nvPr/>
        </p:nvSpPr>
        <p:spPr>
          <a:xfrm>
            <a:off x="2003400" y="1228680"/>
            <a:ext cx="139068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Traditional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>
            <a:off x="1785960" y="1309680"/>
            <a:ext cx="210960" cy="1494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"/>
          <p:cNvSpPr/>
          <p:nvPr/>
        </p:nvSpPr>
        <p:spPr>
          <a:xfrm>
            <a:off x="1639800" y="1190520"/>
            <a:ext cx="1586160" cy="6858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"/>
          <p:cNvSpPr/>
          <p:nvPr/>
        </p:nvSpPr>
        <p:spPr>
          <a:xfrm>
            <a:off x="533520" y="50760"/>
            <a:ext cx="9163080" cy="8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eaeaea"/>
                </a:solidFill>
                <a:effectLst/>
                <a:uFillTx/>
                <a:latin typeface="Arial"/>
              </a:rPr>
              <a:t>Wholesale Services  - Average Daily Transactions</a:t>
            </a:r>
            <a:br>
              <a:rPr sz="2600"/>
            </a:b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"/>
          <p:cNvGraphicFramePr/>
          <p:nvPr/>
        </p:nvGraphicFramePr>
        <p:xfrm>
          <a:off x="409680" y="725400"/>
          <a:ext cx="8427960" cy="49881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4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09680" y="725400"/>
                    <a:ext cx="8427960" cy="4988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5" name=""/>
          <p:cNvSpPr/>
          <p:nvPr/>
        </p:nvSpPr>
        <p:spPr>
          <a:xfrm>
            <a:off x="3294000" y="343836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$968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"/>
          <p:cNvSpPr/>
          <p:nvPr/>
        </p:nvSpPr>
        <p:spPr>
          <a:xfrm>
            <a:off x="501480" y="74520"/>
            <a:ext cx="9052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eaeaea"/>
                </a:solidFill>
                <a:effectLst/>
                <a:uFillTx/>
                <a:latin typeface="Arial"/>
              </a:rPr>
              <a:t>Wholesale Services -  Income Before Interest and Taxes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"/>
          <p:cNvSpPr/>
          <p:nvPr/>
        </p:nvSpPr>
        <p:spPr>
          <a:xfrm>
            <a:off x="1200240" y="3930480"/>
            <a:ext cx="730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$654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>
            <a:off x="7206120" y="128268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$2,260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5197320" y="2901960"/>
            <a:ext cx="946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$1,317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"/>
          <p:cNvSpPr/>
          <p:nvPr/>
        </p:nvSpPr>
        <p:spPr>
          <a:xfrm>
            <a:off x="1028880" y="5619600"/>
            <a:ext cx="7858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170080"/>
                <a:tab algn="l" pos="4457880"/>
                <a:tab algn="l" pos="674676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1997                              1998                            1999                              2000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"/>
          <p:cNvSpPr/>
          <p:nvPr/>
        </p:nvSpPr>
        <p:spPr>
          <a:xfrm>
            <a:off x="3980160" y="906480"/>
            <a:ext cx="1183680" cy="32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>
            <a:off x="2058840" y="4975200"/>
            <a:ext cx="995400" cy="33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48%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4071960" y="4975200"/>
            <a:ext cx="996840" cy="33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36%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>
            <a:off x="6099120" y="4975200"/>
            <a:ext cx="995400" cy="33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72%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966960" y="1542960"/>
            <a:ext cx="296856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Commodity Sales and Services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Assets and Investments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795240" y="1577880"/>
            <a:ext cx="203400" cy="22716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795240" y="1897200"/>
            <a:ext cx="203400" cy="2268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"/>
          <p:cNvSpPr/>
          <p:nvPr/>
        </p:nvSpPr>
        <p:spPr>
          <a:xfrm>
            <a:off x="619200" y="1467000"/>
            <a:ext cx="3128760" cy="7808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95000" y="853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 Features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260" name=""/>
          <p:cNvGrpSpPr/>
          <p:nvPr/>
        </p:nvGrpSpPr>
        <p:grpSpPr>
          <a:xfrm>
            <a:off x="1054080" y="3521160"/>
            <a:ext cx="6912000" cy="1162080"/>
            <a:chOff x="1054080" y="3521160"/>
            <a:chExt cx="6912000" cy="1162080"/>
          </a:xfrm>
        </p:grpSpPr>
        <p:sp>
          <p:nvSpPr>
            <p:cNvPr id="261" name=""/>
            <p:cNvSpPr/>
            <p:nvPr/>
          </p:nvSpPr>
          <p:spPr>
            <a:xfrm>
              <a:off x="1054080" y="3521160"/>
              <a:ext cx="6912000" cy="11620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262" name="" descr=""/>
            <p:cNvPicPr/>
            <p:nvPr/>
          </p:nvPicPr>
          <p:blipFill>
            <a:blip r:embed="rId2"/>
            <a:srcRect l="10420" t="16697" r="8345" b="16697"/>
            <a:stretch/>
          </p:blipFill>
          <p:spPr>
            <a:xfrm>
              <a:off x="1222560" y="3708360"/>
              <a:ext cx="1154160" cy="211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63" name="" descr=""/>
            <p:cNvPicPr/>
            <p:nvPr/>
          </p:nvPicPr>
          <p:blipFill>
            <a:blip r:embed="rId3"/>
            <a:stretch/>
          </p:blipFill>
          <p:spPr>
            <a:xfrm>
              <a:off x="2786040" y="3660840"/>
              <a:ext cx="1113120" cy="1285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64" name="" descr=""/>
            <p:cNvPicPr/>
            <p:nvPr/>
          </p:nvPicPr>
          <p:blipFill>
            <a:blip r:embed="rId4"/>
            <a:stretch/>
          </p:blipFill>
          <p:spPr>
            <a:xfrm>
              <a:off x="1335240" y="4221000"/>
              <a:ext cx="1071720" cy="193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65" name="" descr=""/>
            <p:cNvPicPr/>
            <p:nvPr/>
          </p:nvPicPr>
          <p:blipFill>
            <a:blip r:embed="rId5"/>
            <a:srcRect l="0" t="0" r="0" b="5001"/>
            <a:stretch/>
          </p:blipFill>
          <p:spPr>
            <a:xfrm>
              <a:off x="2702160" y="3789360"/>
              <a:ext cx="1197000" cy="7477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66" name="" descr=""/>
            <p:cNvPicPr/>
            <p:nvPr/>
          </p:nvPicPr>
          <p:blipFill>
            <a:blip r:embed="rId6"/>
            <a:stretch/>
          </p:blipFill>
          <p:spPr>
            <a:xfrm>
              <a:off x="4050000" y="3603600"/>
              <a:ext cx="1966680" cy="28908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267" name=""/>
            <p:cNvGraphicFramePr/>
            <p:nvPr/>
          </p:nvGraphicFramePr>
          <p:xfrm>
            <a:off x="4892760" y="4129200"/>
            <a:ext cx="993960" cy="284040"/>
          </p:xfrm>
          <a:graphic>
            <a:graphicData uri="http://schemas.openxmlformats.org/presentationml/2006/ole">
              <p:oleObj r:id="rId7" spid="">
                <p:embed/>
                <p:pic>
                  <p:nvPicPr>
                    <p:cNvPr id="268" name="" descr="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892760" y="4129200"/>
                      <a:ext cx="993960" cy="2840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69" name=""/>
            <p:cNvGraphicFramePr/>
            <p:nvPr/>
          </p:nvGraphicFramePr>
          <p:xfrm>
            <a:off x="6437520" y="3660840"/>
            <a:ext cx="974520" cy="334800"/>
          </p:xfrm>
          <a:graphic>
            <a:graphicData uri="http://schemas.openxmlformats.org/presentationml/2006/ole">
              <p:oleObj r:id="rId9" spid="">
                <p:embed/>
                <p:pic>
                  <p:nvPicPr>
                    <p:cNvPr id="270" name="" descr="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437520" y="3660840"/>
                      <a:ext cx="974520" cy="334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71" name=""/>
            <p:cNvGraphicFramePr/>
            <p:nvPr/>
          </p:nvGraphicFramePr>
          <p:xfrm>
            <a:off x="6167520" y="4070520"/>
            <a:ext cx="1514520" cy="430200"/>
          </p:xfrm>
          <a:graphic>
            <a:graphicData uri="http://schemas.openxmlformats.org/presentationml/2006/ole">
              <p:oleObj r:id="rId11" spid="">
                <p:embed/>
                <p:pic>
                  <p:nvPicPr>
                    <p:cNvPr id="272" name="" descr=""/>
                    <p:cNvPicPr/>
                    <p:nvPr/>
                  </p:nvPicPr>
                  <p:blipFill>
                    <a:blip r:embed="rId12"/>
                    <a:stretch/>
                  </p:blipFill>
                  <p:spPr>
                    <a:xfrm>
                      <a:off x="6167520" y="4070520"/>
                      <a:ext cx="1514520" cy="4302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73" name=""/>
            <p:cNvGraphicFramePr/>
            <p:nvPr/>
          </p:nvGraphicFramePr>
          <p:xfrm>
            <a:off x="4199040" y="4013280"/>
            <a:ext cx="474840" cy="457200"/>
          </p:xfrm>
          <a:graphic>
            <a:graphicData uri="http://schemas.openxmlformats.org/presentationml/2006/ole">
              <p:oleObj r:id="rId13" spid="">
                <p:embed/>
                <p:pic>
                  <p:nvPicPr>
                    <p:cNvPr id="274" name="" descr=""/>
                    <p:cNvPicPr/>
                    <p:nvPr/>
                  </p:nvPicPr>
                  <p:blipFill>
                    <a:blip r:embed="rId14"/>
                    <a:stretch/>
                  </p:blipFill>
                  <p:spPr>
                    <a:xfrm>
                      <a:off x="4199040" y="4013280"/>
                      <a:ext cx="474840" cy="4572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275" name=""/>
          <p:cNvGraphicFramePr/>
          <p:nvPr/>
        </p:nvGraphicFramePr>
        <p:xfrm>
          <a:off x="5869080" y="825480"/>
          <a:ext cx="2808360" cy="220176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276" name="" descr="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5869080" y="825480"/>
                    <a:ext cx="2808360" cy="2201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7" name=""/>
          <p:cNvSpPr/>
          <p:nvPr/>
        </p:nvSpPr>
        <p:spPr>
          <a:xfrm>
            <a:off x="214200" y="4726080"/>
            <a:ext cx="8488440" cy="132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"/>
          <p:cNvSpPr/>
          <p:nvPr/>
        </p:nvSpPr>
        <p:spPr>
          <a:xfrm>
            <a:off x="909720" y="919080"/>
            <a:ext cx="7929360" cy="93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Valuable New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1200 Products Available (bids and offers)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Instantaneous Pricing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 Orders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Attractive New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Customers Choose From 40 Different Entry Methods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Dynamically Updated Information Direct from Enron’s Marketers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"/>
          <p:cNvSpPr/>
          <p:nvPr/>
        </p:nvSpPr>
        <p:spPr>
          <a:xfrm rot="5400000">
            <a:off x="695520" y="101988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"/>
          <p:cNvSpPr/>
          <p:nvPr/>
        </p:nvSpPr>
        <p:spPr>
          <a:xfrm rot="5400000">
            <a:off x="695520" y="319464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 rot="5400000">
            <a:off x="695520" y="495360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23440" y="7596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responses...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83" name=""/>
          <p:cNvGraphicFramePr/>
          <p:nvPr/>
        </p:nvGraphicFramePr>
        <p:xfrm>
          <a:off x="1038240" y="1743120"/>
          <a:ext cx="4038480" cy="9907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8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038240" y="1743120"/>
                    <a:ext cx="4038480" cy="990720"/>
                  </a:xfrm>
                  <a:prstGeom prst="rect">
                    <a:avLst/>
                  </a:prstGeom>
                  <a:noFill/>
                  <a:ln w="0">
                    <a:noFill/>
                  </a:ln>
                  <a:effectLst>
                    <a:outerShdw dist="107932" dir="2700000" blurRad="0" rotWithShape="0">
                      <a:srgbClr val="808080"/>
                    </a:outerShdw>
                  </a:effectLst>
                </p:spPr>
              </p:pic>
            </p:oleObj>
          </a:graphicData>
        </a:graphic>
      </p:graphicFrame>
      <p:pic>
        <p:nvPicPr>
          <p:cNvPr id="285" name="" descr=""/>
          <p:cNvPicPr/>
          <p:nvPr/>
        </p:nvPicPr>
        <p:blipFill>
          <a:blip r:embed="rId4"/>
          <a:srcRect l="0" t="0" r="58827" b="32227"/>
          <a:stretch/>
        </p:blipFill>
        <p:spPr>
          <a:xfrm>
            <a:off x="5305320" y="1666800"/>
            <a:ext cx="2743200" cy="49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6" name="" descr=""/>
          <p:cNvPicPr/>
          <p:nvPr/>
        </p:nvPicPr>
        <p:blipFill>
          <a:blip r:embed="rId5"/>
          <a:stretch/>
        </p:blipFill>
        <p:spPr>
          <a:xfrm>
            <a:off x="3476520" y="2886120"/>
            <a:ext cx="2514600" cy="663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7" name="" descr=""/>
          <p:cNvPicPr/>
          <p:nvPr/>
        </p:nvPicPr>
        <p:blipFill>
          <a:blip r:embed="rId6"/>
          <a:srcRect l="0" t="49084" r="12454" b="16578"/>
          <a:stretch/>
        </p:blipFill>
        <p:spPr>
          <a:xfrm>
            <a:off x="6143760" y="2428920"/>
            <a:ext cx="2590560" cy="6253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88" name=""/>
          <p:cNvGraphicFramePr/>
          <p:nvPr/>
        </p:nvGraphicFramePr>
        <p:xfrm>
          <a:off x="2562120" y="3648240"/>
          <a:ext cx="3124440" cy="8730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289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562120" y="3648240"/>
                    <a:ext cx="3124440" cy="873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90" name="" descr=""/>
          <p:cNvPicPr/>
          <p:nvPr/>
        </p:nvPicPr>
        <p:blipFill>
          <a:blip r:embed="rId9"/>
          <a:stretch/>
        </p:blipFill>
        <p:spPr>
          <a:xfrm>
            <a:off x="6524640" y="3419640"/>
            <a:ext cx="2333520" cy="57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1" name="" descr=""/>
          <p:cNvPicPr/>
          <p:nvPr/>
        </p:nvPicPr>
        <p:blipFill>
          <a:blip r:embed="rId10"/>
          <a:stretch/>
        </p:blipFill>
        <p:spPr>
          <a:xfrm>
            <a:off x="352440" y="3648240"/>
            <a:ext cx="1981080" cy="566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2" name="" descr=""/>
          <p:cNvPicPr/>
          <p:nvPr/>
        </p:nvPicPr>
        <p:blipFill>
          <a:blip r:embed="rId11"/>
          <a:stretch/>
        </p:blipFill>
        <p:spPr>
          <a:xfrm>
            <a:off x="5838840" y="4410000"/>
            <a:ext cx="3057480" cy="235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93" name=""/>
          <p:cNvGraphicFramePr/>
          <p:nvPr/>
        </p:nvGraphicFramePr>
        <p:xfrm>
          <a:off x="6143760" y="4943520"/>
          <a:ext cx="2787480" cy="48240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94" name="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6143760" y="4943520"/>
                    <a:ext cx="2787480" cy="482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95" name="" descr=""/>
          <p:cNvPicPr/>
          <p:nvPr/>
        </p:nvPicPr>
        <p:blipFill>
          <a:blip r:embed="rId14"/>
          <a:srcRect l="10863" t="1851" r="0" b="83265"/>
          <a:stretch/>
        </p:blipFill>
        <p:spPr>
          <a:xfrm>
            <a:off x="2790720" y="4714920"/>
            <a:ext cx="2776680" cy="614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6" name="" descr=""/>
          <p:cNvPicPr/>
          <p:nvPr/>
        </p:nvPicPr>
        <p:blipFill>
          <a:blip r:embed="rId15"/>
          <a:stretch/>
        </p:blipFill>
        <p:spPr>
          <a:xfrm>
            <a:off x="3629160" y="981000"/>
            <a:ext cx="1976400" cy="48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7" name="" descr=""/>
          <p:cNvPicPr/>
          <p:nvPr/>
        </p:nvPicPr>
        <p:blipFill>
          <a:blip r:embed="rId16"/>
          <a:srcRect l="0" t="0" r="0" b="28679"/>
          <a:stretch/>
        </p:blipFill>
        <p:spPr>
          <a:xfrm>
            <a:off x="6676920" y="905040"/>
            <a:ext cx="1543320" cy="509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8" name="" descr=""/>
          <p:cNvPicPr/>
          <p:nvPr/>
        </p:nvPicPr>
        <p:blipFill>
          <a:blip r:embed="rId17"/>
          <a:srcRect l="17276" t="0" r="0" b="56786"/>
          <a:stretch/>
        </p:blipFill>
        <p:spPr>
          <a:xfrm>
            <a:off x="504720" y="4486320"/>
            <a:ext cx="1981440" cy="5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9" name="" descr=""/>
          <p:cNvPicPr/>
          <p:nvPr/>
        </p:nvPicPr>
        <p:blipFill>
          <a:blip r:embed="rId18"/>
          <a:srcRect l="0" t="0" r="589" b="0"/>
          <a:stretch/>
        </p:blipFill>
        <p:spPr>
          <a:xfrm>
            <a:off x="809640" y="2962440"/>
            <a:ext cx="1447920" cy="49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0" name="" descr=""/>
          <p:cNvPicPr/>
          <p:nvPr/>
        </p:nvPicPr>
        <p:blipFill>
          <a:blip r:embed="rId19"/>
          <a:srcRect l="14005" t="16502" r="6001" b="33261"/>
          <a:stretch/>
        </p:blipFill>
        <p:spPr>
          <a:xfrm>
            <a:off x="581040" y="905040"/>
            <a:ext cx="2362320" cy="707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1" name="" descr=""/>
          <p:cNvPicPr/>
          <p:nvPr/>
        </p:nvPicPr>
        <p:blipFill>
          <a:blip r:embed="rId20"/>
          <a:stretch/>
        </p:blipFill>
        <p:spPr>
          <a:xfrm>
            <a:off x="733320" y="5095800"/>
            <a:ext cx="1924200" cy="82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2" name="" descr=""/>
          <p:cNvPicPr/>
          <p:nvPr/>
        </p:nvPicPr>
        <p:blipFill>
          <a:blip r:embed="rId21"/>
          <a:stretch/>
        </p:blipFill>
        <p:spPr>
          <a:xfrm>
            <a:off x="4543560" y="5629320"/>
            <a:ext cx="1771560" cy="43812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ipe dir="r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" name=""/>
          <p:cNvGraphicFramePr/>
          <p:nvPr/>
        </p:nvGraphicFramePr>
        <p:xfrm>
          <a:off x="-241200" y="1708200"/>
          <a:ext cx="9385200" cy="51498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0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-241200" y="1708200"/>
                    <a:ext cx="9385200" cy="514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5" name=""/>
          <p:cNvSpPr/>
          <p:nvPr/>
        </p:nvSpPr>
        <p:spPr>
          <a:xfrm>
            <a:off x="503280" y="-85680"/>
            <a:ext cx="88027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North American Crude, Natural Gas, and Power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"/>
          <p:cNvSpPr/>
          <p:nvPr/>
        </p:nvSpPr>
        <p:spPr>
          <a:xfrm>
            <a:off x="701640" y="619200"/>
            <a:ext cx="85694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EnronOnline vs. All Major Reporting Platforms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(TBtue)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"/>
          <p:cNvSpPr/>
          <p:nvPr/>
        </p:nvSpPr>
        <p:spPr>
          <a:xfrm>
            <a:off x="3622320" y="1746360"/>
            <a:ext cx="87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23,331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"/>
          <p:cNvSpPr/>
          <p:nvPr/>
        </p:nvSpPr>
        <p:spPr>
          <a:xfrm>
            <a:off x="5806800" y="1725480"/>
            <a:ext cx="87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23,149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"/>
          <p:cNvSpPr/>
          <p:nvPr/>
        </p:nvSpPr>
        <p:spPr>
          <a:xfrm>
            <a:off x="7899480" y="1495440"/>
            <a:ext cx="1120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32,151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"/>
          <p:cNvSpPr/>
          <p:nvPr/>
        </p:nvSpPr>
        <p:spPr>
          <a:xfrm>
            <a:off x="1430280" y="3828960"/>
            <a:ext cx="87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10,625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"/>
          <p:cNvSpPr/>
          <p:nvPr/>
        </p:nvSpPr>
        <p:spPr>
          <a:xfrm>
            <a:off x="528480" y="536904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1,021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"/>
          <p:cNvSpPr/>
          <p:nvPr/>
        </p:nvSpPr>
        <p:spPr>
          <a:xfrm>
            <a:off x="2716200" y="522612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2,030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"/>
          <p:cNvSpPr/>
          <p:nvPr/>
        </p:nvSpPr>
        <p:spPr>
          <a:xfrm>
            <a:off x="4876560" y="524196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1,817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"/>
          <p:cNvSpPr/>
          <p:nvPr/>
        </p:nvSpPr>
        <p:spPr>
          <a:xfrm>
            <a:off x="7022880" y="468468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5,233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" name=""/>
          <p:cNvSpPr/>
          <p:nvPr/>
        </p:nvSpPr>
        <p:spPr>
          <a:xfrm>
            <a:off x="401760" y="6080040"/>
            <a:ext cx="17557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6" name=""/>
          <p:cNvSpPr/>
          <p:nvPr/>
        </p:nvSpPr>
        <p:spPr>
          <a:xfrm>
            <a:off x="2732040" y="6089760"/>
            <a:ext cx="17557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"/>
          <p:cNvSpPr/>
          <p:nvPr/>
        </p:nvSpPr>
        <p:spPr>
          <a:xfrm>
            <a:off x="4834080" y="6089760"/>
            <a:ext cx="17557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"/>
          <p:cNvSpPr/>
          <p:nvPr/>
        </p:nvSpPr>
        <p:spPr>
          <a:xfrm>
            <a:off x="7031160" y="6099120"/>
            <a:ext cx="17557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"/>
          <p:cNvSpPr/>
          <p:nvPr/>
        </p:nvSpPr>
        <p:spPr>
          <a:xfrm>
            <a:off x="3293640" y="5965920"/>
            <a:ext cx="55980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"/>
          <p:cNvSpPr/>
          <p:nvPr/>
        </p:nvSpPr>
        <p:spPr>
          <a:xfrm>
            <a:off x="5443200" y="5956200"/>
            <a:ext cx="55980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3Q00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"/>
          <p:cNvSpPr/>
          <p:nvPr/>
        </p:nvSpPr>
        <p:spPr>
          <a:xfrm>
            <a:off x="7706880" y="5946840"/>
            <a:ext cx="55980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4Q00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"/>
          <p:cNvSpPr/>
          <p:nvPr/>
        </p:nvSpPr>
        <p:spPr>
          <a:xfrm>
            <a:off x="1049040" y="5965920"/>
            <a:ext cx="55980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1Q00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23" name=""/>
          <p:cNvGrpSpPr/>
          <p:nvPr/>
        </p:nvGrpSpPr>
        <p:grpSpPr>
          <a:xfrm>
            <a:off x="304920" y="1181160"/>
            <a:ext cx="3039840" cy="1400040"/>
            <a:chOff x="304920" y="1181160"/>
            <a:chExt cx="3039840" cy="1400040"/>
          </a:xfrm>
        </p:grpSpPr>
        <p:sp>
          <p:nvSpPr>
            <p:cNvPr id="324" name=""/>
            <p:cNvSpPr/>
            <p:nvPr/>
          </p:nvSpPr>
          <p:spPr>
            <a:xfrm>
              <a:off x="388800" y="1222920"/>
              <a:ext cx="2955960" cy="130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marL="339840">
                <a:lnSpc>
                  <a:spcPct val="100000"/>
                </a:lnSpc>
                <a:spcBef>
                  <a:spcPts val="3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All Major Platforms Reporting Combined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339840">
                <a:lnSpc>
                  <a:spcPct val="100000"/>
                </a:lnSpc>
                <a:spcBef>
                  <a:spcPts val="3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(Includes Altrade, DynegyDirect,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339840">
                <a:lnSpc>
                  <a:spcPct val="100000"/>
                </a:lnSpc>
                <a:spcBef>
                  <a:spcPts val="3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Intercontinental Exchange, and NGX)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339840">
                <a:lnSpc>
                  <a:spcPct val="100000"/>
                </a:lnSpc>
                <a:spcBef>
                  <a:spcPts val="3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EnronOnline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482760" y="1285920"/>
              <a:ext cx="145800" cy="16344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473040" y="2303640"/>
              <a:ext cx="146160" cy="163440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304920" y="1181160"/>
              <a:ext cx="2985840" cy="1400040"/>
            </a:xfrm>
            <a:prstGeom prst="roundRect">
              <a:avLst>
                <a:gd name="adj" fmla="val 16667"/>
              </a:avLst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/>
          </p:nvPr>
        </p:nvSpPr>
        <p:spPr>
          <a:xfrm>
            <a:off x="456840" y="90504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lnSpc>
                <a:spcPct val="90000"/>
              </a:lnSpc>
              <a:spcAft>
                <a:spcPts val="20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Free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Internet-based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Transaction  System Which Allows Counterparties to View 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 Time Prices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From Enron’s Traders and 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 Instantly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Online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title"/>
          </p:nvPr>
        </p:nvSpPr>
        <p:spPr>
          <a:xfrm>
            <a:off x="495000" y="853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What is EnronOnline?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5" name=""/>
          <p:cNvGraphicFramePr/>
          <p:nvPr/>
        </p:nvGraphicFramePr>
        <p:xfrm>
          <a:off x="895320" y="2000160"/>
          <a:ext cx="4589640" cy="26290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95320" y="2000160"/>
                    <a:ext cx="4589640" cy="262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" name=""/>
          <p:cNvGraphicFramePr/>
          <p:nvPr/>
        </p:nvGraphicFramePr>
        <p:xfrm>
          <a:off x="3562200" y="3371760"/>
          <a:ext cx="4767480" cy="229572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8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3562200" y="3371760"/>
                    <a:ext cx="4767480" cy="2295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" name=""/>
          <p:cNvSpPr/>
          <p:nvPr/>
        </p:nvSpPr>
        <p:spPr>
          <a:xfrm>
            <a:off x="1247760" y="4724280"/>
            <a:ext cx="2209680" cy="94464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Taking the Big Deal Out of the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Big Deal…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523800" y="85320"/>
            <a:ext cx="78487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 Prices on Other Websites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809640" y="944640"/>
            <a:ext cx="8004240" cy="4527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20000"/>
              </a:lnSpc>
              <a:spcAft>
                <a:spcPts val="2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general customer access to Enron by providing additional transaction channels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spcAft>
                <a:spcPts val="2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Gives Enron access to customers who prefer to transact via multilateral platforms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spcAft>
                <a:spcPts val="2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Leverages the proven technology, liquidity and Enron resources that together provide superior services to all Enron customers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spcAft>
                <a:spcPts val="2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It’s the transaction - not the platform!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0" name="" descr=""/>
          <p:cNvPicPr/>
          <p:nvPr/>
        </p:nvPicPr>
        <p:blipFill>
          <a:blip r:embed="rId2"/>
          <a:srcRect l="783" t="15627" r="69534" b="75006"/>
          <a:stretch/>
        </p:blipFill>
        <p:spPr>
          <a:xfrm>
            <a:off x="1295280" y="5486400"/>
            <a:ext cx="2895840" cy="609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1" name="" descr=""/>
          <p:cNvPicPr/>
          <p:nvPr/>
        </p:nvPicPr>
        <p:blipFill>
          <a:blip r:embed="rId3"/>
          <a:srcRect l="0" t="16666" r="69534" b="73963"/>
          <a:stretch/>
        </p:blipFill>
        <p:spPr>
          <a:xfrm>
            <a:off x="5410080" y="5410080"/>
            <a:ext cx="2971800" cy="685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2" name=""/>
          <p:cNvSpPr/>
          <p:nvPr/>
        </p:nvSpPr>
        <p:spPr>
          <a:xfrm rot="5400000">
            <a:off x="581760" y="1114920"/>
            <a:ext cx="176040" cy="15264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"/>
          <p:cNvSpPr/>
          <p:nvPr/>
        </p:nvSpPr>
        <p:spPr>
          <a:xfrm rot="5400000">
            <a:off x="581760" y="2149920"/>
            <a:ext cx="176040" cy="15264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"/>
          <p:cNvSpPr/>
          <p:nvPr/>
        </p:nvSpPr>
        <p:spPr>
          <a:xfrm rot="5400000">
            <a:off x="581760" y="3185280"/>
            <a:ext cx="176400" cy="15264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"/>
          <p:cNvSpPr/>
          <p:nvPr/>
        </p:nvSpPr>
        <p:spPr>
          <a:xfrm rot="5400000">
            <a:off x="581760" y="4220280"/>
            <a:ext cx="176400" cy="15264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514440" y="9504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Exporting the model to new markets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847800" y="971280"/>
            <a:ext cx="7772400" cy="504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90000"/>
              </a:lnSpc>
              <a:spcAft>
                <a:spcPts val="27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Making 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27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 and Control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27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27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 Office Processes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27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"/>
          <p:cNvSpPr/>
          <p:nvPr/>
        </p:nvSpPr>
        <p:spPr>
          <a:xfrm rot="5400000">
            <a:off x="609840" y="108648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"/>
          <p:cNvSpPr/>
          <p:nvPr/>
        </p:nvSpPr>
        <p:spPr>
          <a:xfrm rot="5400000">
            <a:off x="610200" y="174384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"/>
          <p:cNvSpPr/>
          <p:nvPr/>
        </p:nvSpPr>
        <p:spPr>
          <a:xfrm rot="5400000">
            <a:off x="610200" y="240120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"/>
          <p:cNvSpPr/>
          <p:nvPr/>
        </p:nvSpPr>
        <p:spPr>
          <a:xfrm rot="5400000">
            <a:off x="609840" y="305820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"/>
          <p:cNvSpPr/>
          <p:nvPr/>
        </p:nvSpPr>
        <p:spPr>
          <a:xfrm rot="5400000">
            <a:off x="610200" y="371556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"/>
          <p:cNvSpPr/>
          <p:nvPr/>
        </p:nvSpPr>
        <p:spPr>
          <a:xfrm>
            <a:off x="857160" y="1062000"/>
            <a:ext cx="7334280" cy="281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20000"/>
              </a:lnSpc>
              <a:spcBef>
                <a:spcPts val="1950"/>
              </a:spcBef>
              <a:tabLst>
                <a:tab algn="l" pos="0"/>
                <a:tab algn="l" pos="52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Replicating Proven Business Model to New, High Potential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spcBef>
                <a:spcPts val="1950"/>
              </a:spcBef>
              <a:tabLst>
                <a:tab algn="l" pos="0"/>
                <a:tab algn="l" pos="52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Applying Technology to Accelerate Penetration and Growth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spcBef>
                <a:spcPts val="1950"/>
              </a:spcBef>
              <a:tabLst>
                <a:tab algn="l" pos="0"/>
                <a:tab algn="l" pos="52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Demonstrated Success In Rapid Development of Lead Market Positions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"/>
          <p:cNvSpPr/>
          <p:nvPr/>
        </p:nvSpPr>
        <p:spPr>
          <a:xfrm>
            <a:off x="523800" y="9360"/>
            <a:ext cx="514368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Entering New Markets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" name=""/>
          <p:cNvSpPr/>
          <p:nvPr/>
        </p:nvSpPr>
        <p:spPr>
          <a:xfrm rot="5400000">
            <a:off x="628920" y="126756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" name=""/>
          <p:cNvSpPr/>
          <p:nvPr/>
        </p:nvSpPr>
        <p:spPr>
          <a:xfrm rot="5400000">
            <a:off x="628920" y="238824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"/>
          <p:cNvSpPr/>
          <p:nvPr/>
        </p:nvSpPr>
        <p:spPr>
          <a:xfrm rot="5400000">
            <a:off x="629280" y="349020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514440" y="853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Changes in the Marketplace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914040" y="1018800"/>
            <a:ext cx="7924680" cy="4124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90000"/>
              </a:lnSpc>
              <a:spcAft>
                <a:spcPts val="12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 Costs Declining Due to Streamlining, Standardization and Automation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35040" indent="-177840">
              <a:lnSpc>
                <a:spcPct val="90000"/>
              </a:lnSpc>
              <a:spcAft>
                <a:spcPts val="1576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35040" indent="-177840">
              <a:lnSpc>
                <a:spcPct val="90000"/>
              </a:lnSpc>
              <a:spcAft>
                <a:spcPts val="1576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Procurement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35040" indent="-177840">
              <a:lnSpc>
                <a:spcPct val="90000"/>
              </a:lnSpc>
              <a:spcAft>
                <a:spcPts val="1576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35040" indent="-177840">
              <a:lnSpc>
                <a:spcPct val="90000"/>
              </a:lnSpc>
              <a:spcAft>
                <a:spcPts val="1576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Inventory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35040" indent="-177840">
              <a:lnSpc>
                <a:spcPct val="90000"/>
              </a:lnSpc>
              <a:spcAft>
                <a:spcPts val="1576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Settlement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 Benefits from Vertical Integration and Consolidation Significantly Reduced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Efficient Sourcing and Packaging Produces Lowest Cost Product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"/>
          <p:cNvSpPr/>
          <p:nvPr/>
        </p:nvSpPr>
        <p:spPr>
          <a:xfrm>
            <a:off x="3419640" y="1714680"/>
            <a:ext cx="3047760" cy="146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1360" indent="-171360">
              <a:lnSpc>
                <a:spcPct val="90000"/>
              </a:lnSpc>
              <a:spcAft>
                <a:spcPts val="15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Legal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90000"/>
              </a:lnSpc>
              <a:spcAft>
                <a:spcPts val="15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Research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90000"/>
              </a:lnSpc>
              <a:spcAft>
                <a:spcPts val="15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Documentation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90000"/>
              </a:lnSpc>
              <a:spcAft>
                <a:spcPts val="15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Logistics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" name=""/>
          <p:cNvSpPr/>
          <p:nvPr/>
        </p:nvSpPr>
        <p:spPr>
          <a:xfrm>
            <a:off x="1735200" y="5413320"/>
            <a:ext cx="4937040" cy="712800"/>
          </a:xfrm>
          <a:prstGeom prst="rect">
            <a:avLst/>
          </a:prstGeom>
          <a:solidFill>
            <a:srgbClr val="00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Significant Competitive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Advantages for Entering New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" name=""/>
          <p:cNvSpPr/>
          <p:nvPr/>
        </p:nvSpPr>
        <p:spPr>
          <a:xfrm rot="5400000">
            <a:off x="610200" y="111528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"/>
          <p:cNvSpPr/>
          <p:nvPr/>
        </p:nvSpPr>
        <p:spPr>
          <a:xfrm rot="5400000">
            <a:off x="610200" y="375696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"/>
          <p:cNvSpPr/>
          <p:nvPr/>
        </p:nvSpPr>
        <p:spPr>
          <a:xfrm rot="5400000">
            <a:off x="609840" y="455364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523440" y="7596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Opportunities To Rapidly Expand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6" name=""/>
          <p:cNvSpPr/>
          <p:nvPr/>
        </p:nvSpPr>
        <p:spPr>
          <a:xfrm>
            <a:off x="2946240" y="858960"/>
            <a:ext cx="3246480" cy="914400"/>
          </a:xfrm>
          <a:prstGeom prst="rect">
            <a:avLst/>
          </a:prstGeom>
          <a:solidFill>
            <a:srgbClr val="00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Crude and Products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Coal and Emissions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Weather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" name=""/>
          <p:cNvSpPr/>
          <p:nvPr/>
        </p:nvSpPr>
        <p:spPr>
          <a:xfrm>
            <a:off x="1465200" y="4495680"/>
            <a:ext cx="6245280" cy="144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 marL="235080" indent="-11160">
              <a:lnSpc>
                <a:spcPct val="110000"/>
              </a:lnSpc>
              <a:spcBef>
                <a:spcPts val="451"/>
              </a:spcBef>
              <a:spcAft>
                <a:spcPts val="2024"/>
              </a:spcAft>
              <a:tabLst>
                <a:tab algn="l" pos="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Fundamentals are Changing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11160">
              <a:lnSpc>
                <a:spcPct val="110000"/>
              </a:lnSpc>
              <a:spcBef>
                <a:spcPts val="451"/>
              </a:spcBef>
              <a:spcAft>
                <a:spcPts val="2024"/>
              </a:spcAft>
              <a:tabLst>
                <a:tab algn="l" pos="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 for Enron’s Products are Increasing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11160">
              <a:lnSpc>
                <a:spcPct val="110000"/>
              </a:lnSpc>
              <a:spcBef>
                <a:spcPts val="451"/>
              </a:spcBef>
              <a:spcAft>
                <a:spcPts val="2024"/>
              </a:spcAft>
              <a:tabLst>
                <a:tab algn="l" pos="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E-Commerce Rapidly Extends Market Reach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" name=""/>
          <p:cNvSpPr/>
          <p:nvPr/>
        </p:nvSpPr>
        <p:spPr>
          <a:xfrm>
            <a:off x="2946240" y="3168720"/>
            <a:ext cx="3246480" cy="9144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Steel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Credit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"/>
          <p:cNvSpPr/>
          <p:nvPr/>
        </p:nvSpPr>
        <p:spPr>
          <a:xfrm>
            <a:off x="2965320" y="2019240"/>
            <a:ext cx="3248280" cy="9144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Metals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Pulp, Paper and Lumber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0" name=""/>
          <p:cNvSpPr/>
          <p:nvPr/>
        </p:nvSpPr>
        <p:spPr>
          <a:xfrm rot="5400000">
            <a:off x="1467360" y="461736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" name=""/>
          <p:cNvSpPr/>
          <p:nvPr/>
        </p:nvSpPr>
        <p:spPr>
          <a:xfrm rot="5400000">
            <a:off x="1467000" y="522360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" name=""/>
          <p:cNvSpPr/>
          <p:nvPr/>
        </p:nvSpPr>
        <p:spPr>
          <a:xfrm rot="5400000">
            <a:off x="1467360" y="583020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3" name=""/>
          <p:cNvGraphicFramePr/>
          <p:nvPr/>
        </p:nvGraphicFramePr>
        <p:xfrm>
          <a:off x="220680" y="1042920"/>
          <a:ext cx="8704080" cy="50752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6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0680" y="1042920"/>
                    <a:ext cx="8704080" cy="507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53416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spcBef>
                <a:spcPts val="1874"/>
              </a:spcBef>
              <a:spcAft>
                <a:spcPts val="18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Opportunities</a:t>
            </a:r>
            <a:br>
              <a:rPr sz="3000"/>
            </a:b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6" name=""/>
          <p:cNvSpPr/>
          <p:nvPr/>
        </p:nvSpPr>
        <p:spPr>
          <a:xfrm>
            <a:off x="514440" y="47520"/>
            <a:ext cx="423540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 and Industrial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" name=""/>
          <p:cNvSpPr/>
          <p:nvPr/>
        </p:nvSpPr>
        <p:spPr>
          <a:xfrm>
            <a:off x="7607160" y="11080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$830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" name=""/>
          <p:cNvSpPr/>
          <p:nvPr/>
        </p:nvSpPr>
        <p:spPr>
          <a:xfrm>
            <a:off x="5960880" y="19684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$330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" name=""/>
          <p:cNvSpPr/>
          <p:nvPr/>
        </p:nvSpPr>
        <p:spPr>
          <a:xfrm>
            <a:off x="946440" y="483228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$40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" name=""/>
          <p:cNvSpPr/>
          <p:nvPr/>
        </p:nvSpPr>
        <p:spPr>
          <a:xfrm>
            <a:off x="4259160" y="349236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$330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" name=""/>
          <p:cNvSpPr/>
          <p:nvPr/>
        </p:nvSpPr>
        <p:spPr>
          <a:xfrm>
            <a:off x="2566800" y="46926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$130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" name=""/>
          <p:cNvSpPr/>
          <p:nvPr/>
        </p:nvSpPr>
        <p:spPr>
          <a:xfrm>
            <a:off x="614520" y="5454720"/>
            <a:ext cx="11062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 &amp; 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" name=""/>
          <p:cNvSpPr/>
          <p:nvPr/>
        </p:nvSpPr>
        <p:spPr>
          <a:xfrm>
            <a:off x="2625840" y="5495760"/>
            <a:ext cx="895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" name=""/>
          <p:cNvSpPr/>
          <p:nvPr/>
        </p:nvSpPr>
        <p:spPr>
          <a:xfrm>
            <a:off x="4060800" y="5473800"/>
            <a:ext cx="1084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Paper, Pulp &amp; Lumber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" name=""/>
          <p:cNvSpPr/>
          <p:nvPr/>
        </p:nvSpPr>
        <p:spPr>
          <a:xfrm>
            <a:off x="5870520" y="5457960"/>
            <a:ext cx="895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Steel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" name=""/>
          <p:cNvSpPr/>
          <p:nvPr/>
        </p:nvSpPr>
        <p:spPr>
          <a:xfrm>
            <a:off x="7427880" y="5505480"/>
            <a:ext cx="897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" name=""/>
          <p:cNvSpPr/>
          <p:nvPr/>
        </p:nvSpPr>
        <p:spPr>
          <a:xfrm>
            <a:off x="2354400" y="642960"/>
            <a:ext cx="4235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(Revenues in Billions)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" name=""/>
          <p:cNvSpPr/>
          <p:nvPr/>
        </p:nvSpPr>
        <p:spPr>
          <a:xfrm>
            <a:off x="1914480" y="5162400"/>
            <a:ext cx="255600" cy="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" name=""/>
          <p:cNvSpPr/>
          <p:nvPr/>
        </p:nvSpPr>
        <p:spPr>
          <a:xfrm>
            <a:off x="3591000" y="4562640"/>
            <a:ext cx="255600" cy="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" name=""/>
          <p:cNvSpPr/>
          <p:nvPr/>
        </p:nvSpPr>
        <p:spPr>
          <a:xfrm>
            <a:off x="5305320" y="3049560"/>
            <a:ext cx="255600" cy="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" name=""/>
          <p:cNvGraphicFramePr/>
          <p:nvPr/>
        </p:nvGraphicFramePr>
        <p:xfrm>
          <a:off x="262080" y="1301760"/>
          <a:ext cx="2690640" cy="31100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8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62080" y="1301760"/>
                    <a:ext cx="2690640" cy="3110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3" name=""/>
          <p:cNvSpPr/>
          <p:nvPr/>
        </p:nvSpPr>
        <p:spPr>
          <a:xfrm>
            <a:off x="3359160" y="4295880"/>
            <a:ext cx="689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547200" y="-1944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Expansion of Existing Business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5" name=""/>
          <p:cNvSpPr/>
          <p:nvPr/>
        </p:nvSpPr>
        <p:spPr>
          <a:xfrm>
            <a:off x="250920" y="885960"/>
            <a:ext cx="2717640" cy="336240"/>
          </a:xfrm>
          <a:prstGeom prst="rect">
            <a:avLst/>
          </a:prstGeom>
          <a:solidFill>
            <a:srgbClr val="00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Crude and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" name=""/>
          <p:cNvSpPr/>
          <p:nvPr/>
        </p:nvSpPr>
        <p:spPr>
          <a:xfrm>
            <a:off x="250920" y="1222200"/>
            <a:ext cx="2714400" cy="3486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37160" bIns="46800" anchor="t">
            <a:noAutofit/>
          </a:bodyPr>
          <a:p>
            <a:pPr marL="235080">
              <a:lnSpc>
                <a:spcPct val="100000"/>
              </a:lnSpc>
              <a:spcAft>
                <a:spcPts val="9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" name=""/>
          <p:cNvSpPr/>
          <p:nvPr/>
        </p:nvSpPr>
        <p:spPr>
          <a:xfrm>
            <a:off x="3201840" y="885960"/>
            <a:ext cx="2718000" cy="336240"/>
          </a:xfrm>
          <a:prstGeom prst="rect">
            <a:avLst/>
          </a:prstGeom>
          <a:solidFill>
            <a:srgbClr val="00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" name=""/>
          <p:cNvSpPr/>
          <p:nvPr/>
        </p:nvSpPr>
        <p:spPr>
          <a:xfrm>
            <a:off x="3201840" y="1222200"/>
            <a:ext cx="2713320" cy="3486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37160" bIns="46800" anchor="t">
            <a:noAutofit/>
          </a:bodyPr>
          <a:p>
            <a:pPr marL="235080">
              <a:lnSpc>
                <a:spcPct val="100000"/>
              </a:lnSpc>
              <a:spcAft>
                <a:spcPts val="9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" name=""/>
          <p:cNvSpPr/>
          <p:nvPr/>
        </p:nvSpPr>
        <p:spPr>
          <a:xfrm>
            <a:off x="6148440" y="885960"/>
            <a:ext cx="2717640" cy="336240"/>
          </a:xfrm>
          <a:prstGeom prst="rect">
            <a:avLst/>
          </a:prstGeom>
          <a:solidFill>
            <a:srgbClr val="00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" name=""/>
          <p:cNvSpPr/>
          <p:nvPr/>
        </p:nvSpPr>
        <p:spPr>
          <a:xfrm>
            <a:off x="6148440" y="1222200"/>
            <a:ext cx="2712960" cy="3486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37160" bIns="46800" anchor="t">
            <a:noAutofit/>
          </a:bodyPr>
          <a:p>
            <a:pPr marL="235080">
              <a:lnSpc>
                <a:spcPct val="100000"/>
              </a:lnSpc>
              <a:spcAft>
                <a:spcPts val="9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" name=""/>
          <p:cNvSpPr/>
          <p:nvPr/>
        </p:nvSpPr>
        <p:spPr>
          <a:xfrm>
            <a:off x="250920" y="5006880"/>
            <a:ext cx="2860560" cy="1047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17360">
              <a:lnSpc>
                <a:spcPct val="100000"/>
              </a:lnSpc>
              <a:spcAft>
                <a:spcPts val="34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Over 7,500 TBtue Avg. Daily Deliveries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7360">
              <a:lnSpc>
                <a:spcPct val="100000"/>
              </a:lnSpc>
              <a:spcBef>
                <a:spcPts val="876"/>
              </a:spcBef>
              <a:spcAft>
                <a:spcPts val="34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240 Customers in 46 Countries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2" name=""/>
          <p:cNvSpPr/>
          <p:nvPr/>
        </p:nvSpPr>
        <p:spPr>
          <a:xfrm>
            <a:off x="3197160" y="5006880"/>
            <a:ext cx="2957400" cy="1076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17360">
              <a:lnSpc>
                <a:spcPct val="100000"/>
              </a:lnSpc>
              <a:spcAft>
                <a:spcPts val="34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Over 100,000 Tonnes Avg. Daily Deliveries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7360">
              <a:lnSpc>
                <a:spcPct val="100000"/>
              </a:lnSpc>
              <a:spcBef>
                <a:spcPts val="876"/>
              </a:spcBef>
              <a:spcAft>
                <a:spcPts val="34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190 Customers in 17 Countries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3" name=""/>
          <p:cNvSpPr/>
          <p:nvPr/>
        </p:nvSpPr>
        <p:spPr>
          <a:xfrm>
            <a:off x="6253200" y="5006880"/>
            <a:ext cx="2805120" cy="11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17360">
              <a:lnSpc>
                <a:spcPct val="100000"/>
              </a:lnSpc>
              <a:spcAft>
                <a:spcPts val="34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Over $1.5 Million (Notional) Average Daily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7360">
              <a:lnSpc>
                <a:spcPct val="100000"/>
              </a:lnSpc>
              <a:spcBef>
                <a:spcPts val="876"/>
              </a:spcBef>
              <a:spcAft>
                <a:spcPts val="34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30 Customers in 8 Countries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" name=""/>
          <p:cNvSpPr/>
          <p:nvPr/>
        </p:nvSpPr>
        <p:spPr>
          <a:xfrm>
            <a:off x="3470400" y="2997360"/>
            <a:ext cx="2678040" cy="14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576"/>
              </a:spcBef>
              <a:spcAft>
                <a:spcPts val="2024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95" name=""/>
          <p:cNvGraphicFramePr/>
          <p:nvPr/>
        </p:nvGraphicFramePr>
        <p:xfrm>
          <a:off x="3252960" y="1222200"/>
          <a:ext cx="2630160" cy="31798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96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3252960" y="1222200"/>
                    <a:ext cx="2630160" cy="3179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7" name=""/>
          <p:cNvSpPr/>
          <p:nvPr/>
        </p:nvSpPr>
        <p:spPr>
          <a:xfrm>
            <a:off x="3287880" y="3917880"/>
            <a:ext cx="6253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" name=""/>
          <p:cNvSpPr/>
          <p:nvPr/>
        </p:nvSpPr>
        <p:spPr>
          <a:xfrm>
            <a:off x="4035600" y="3794040"/>
            <a:ext cx="657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250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" name=""/>
          <p:cNvSpPr/>
          <p:nvPr/>
        </p:nvSpPr>
        <p:spPr>
          <a:xfrm>
            <a:off x="4648320" y="3413160"/>
            <a:ext cx="644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715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" name=""/>
          <p:cNvSpPr/>
          <p:nvPr/>
        </p:nvSpPr>
        <p:spPr>
          <a:xfrm>
            <a:off x="5140440" y="1368360"/>
            <a:ext cx="752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3,111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" name=""/>
          <p:cNvSpPr/>
          <p:nvPr/>
        </p:nvSpPr>
        <p:spPr>
          <a:xfrm>
            <a:off x="3927600" y="4308480"/>
            <a:ext cx="698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" name=""/>
          <p:cNvSpPr/>
          <p:nvPr/>
        </p:nvSpPr>
        <p:spPr>
          <a:xfrm>
            <a:off x="4600440" y="4327560"/>
            <a:ext cx="669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3" name=""/>
          <p:cNvSpPr/>
          <p:nvPr/>
        </p:nvSpPr>
        <p:spPr>
          <a:xfrm>
            <a:off x="5238720" y="4308480"/>
            <a:ext cx="698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04" name=""/>
          <p:cNvGraphicFramePr/>
          <p:nvPr/>
        </p:nvGraphicFramePr>
        <p:xfrm>
          <a:off x="6148440" y="1278000"/>
          <a:ext cx="2665440" cy="312588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05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6148440" y="1278000"/>
                    <a:ext cx="2665440" cy="312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6" name=""/>
          <p:cNvSpPr/>
          <p:nvPr/>
        </p:nvSpPr>
        <p:spPr>
          <a:xfrm>
            <a:off x="6350040" y="3994200"/>
            <a:ext cx="511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" name=""/>
          <p:cNvSpPr/>
          <p:nvPr/>
        </p:nvSpPr>
        <p:spPr>
          <a:xfrm>
            <a:off x="6923160" y="3537000"/>
            <a:ext cx="4698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30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" name=""/>
          <p:cNvSpPr/>
          <p:nvPr/>
        </p:nvSpPr>
        <p:spPr>
          <a:xfrm>
            <a:off x="7559640" y="3492360"/>
            <a:ext cx="4716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32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" name=""/>
          <p:cNvSpPr/>
          <p:nvPr/>
        </p:nvSpPr>
        <p:spPr>
          <a:xfrm>
            <a:off x="8024760" y="1368360"/>
            <a:ext cx="7873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1,629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" name=""/>
          <p:cNvSpPr/>
          <p:nvPr/>
        </p:nvSpPr>
        <p:spPr>
          <a:xfrm>
            <a:off x="6095880" y="4317840"/>
            <a:ext cx="860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" name=""/>
          <p:cNvSpPr/>
          <p:nvPr/>
        </p:nvSpPr>
        <p:spPr>
          <a:xfrm>
            <a:off x="6772320" y="4317840"/>
            <a:ext cx="689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" name=""/>
          <p:cNvSpPr/>
          <p:nvPr/>
        </p:nvSpPr>
        <p:spPr>
          <a:xfrm>
            <a:off x="7413480" y="4308480"/>
            <a:ext cx="82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3" name=""/>
          <p:cNvSpPr/>
          <p:nvPr/>
        </p:nvSpPr>
        <p:spPr>
          <a:xfrm>
            <a:off x="8174160" y="4308480"/>
            <a:ext cx="757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4" name=""/>
          <p:cNvSpPr/>
          <p:nvPr/>
        </p:nvSpPr>
        <p:spPr>
          <a:xfrm>
            <a:off x="222120" y="2543040"/>
            <a:ext cx="916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5,099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" name=""/>
          <p:cNvSpPr/>
          <p:nvPr/>
        </p:nvSpPr>
        <p:spPr>
          <a:xfrm>
            <a:off x="876240" y="1860480"/>
            <a:ext cx="793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7,435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6" name=""/>
          <p:cNvSpPr/>
          <p:nvPr/>
        </p:nvSpPr>
        <p:spPr>
          <a:xfrm>
            <a:off x="1446120" y="1628640"/>
            <a:ext cx="986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8,305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" name=""/>
          <p:cNvSpPr/>
          <p:nvPr/>
        </p:nvSpPr>
        <p:spPr>
          <a:xfrm>
            <a:off x="2244600" y="1380960"/>
            <a:ext cx="825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9,158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" name=""/>
          <p:cNvSpPr/>
          <p:nvPr/>
        </p:nvSpPr>
        <p:spPr>
          <a:xfrm>
            <a:off x="353880" y="4299120"/>
            <a:ext cx="700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" name=""/>
          <p:cNvSpPr/>
          <p:nvPr/>
        </p:nvSpPr>
        <p:spPr>
          <a:xfrm>
            <a:off x="923760" y="4308480"/>
            <a:ext cx="717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" name=""/>
          <p:cNvSpPr/>
          <p:nvPr/>
        </p:nvSpPr>
        <p:spPr>
          <a:xfrm>
            <a:off x="1576440" y="4299120"/>
            <a:ext cx="660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" name=""/>
          <p:cNvSpPr/>
          <p:nvPr/>
        </p:nvSpPr>
        <p:spPr>
          <a:xfrm>
            <a:off x="2195640" y="4299120"/>
            <a:ext cx="765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" name=""/>
          <p:cNvSpPr/>
          <p:nvPr/>
        </p:nvSpPr>
        <p:spPr>
          <a:xfrm>
            <a:off x="925560" y="1209600"/>
            <a:ext cx="17096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(Transactions)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" name=""/>
          <p:cNvSpPr/>
          <p:nvPr/>
        </p:nvSpPr>
        <p:spPr>
          <a:xfrm>
            <a:off x="3882960" y="1209600"/>
            <a:ext cx="1521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(Transactions)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4" name=""/>
          <p:cNvSpPr/>
          <p:nvPr/>
        </p:nvSpPr>
        <p:spPr>
          <a:xfrm>
            <a:off x="6816600" y="1209600"/>
            <a:ext cx="1501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(Transactions)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5" name=""/>
          <p:cNvSpPr/>
          <p:nvPr/>
        </p:nvSpPr>
        <p:spPr>
          <a:xfrm rot="5400000">
            <a:off x="219240" y="507744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6" name=""/>
          <p:cNvSpPr/>
          <p:nvPr/>
        </p:nvSpPr>
        <p:spPr>
          <a:xfrm rot="5400000">
            <a:off x="219600" y="564912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" name=""/>
          <p:cNvSpPr/>
          <p:nvPr/>
        </p:nvSpPr>
        <p:spPr>
          <a:xfrm rot="5400000">
            <a:off x="3201120" y="5077440"/>
            <a:ext cx="176400" cy="15264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" name=""/>
          <p:cNvSpPr/>
          <p:nvPr/>
        </p:nvSpPr>
        <p:spPr>
          <a:xfrm rot="5400000">
            <a:off x="3201120" y="5648760"/>
            <a:ext cx="176040" cy="15264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" name=""/>
          <p:cNvSpPr/>
          <p:nvPr/>
        </p:nvSpPr>
        <p:spPr>
          <a:xfrm rot="5400000">
            <a:off x="6197760" y="507744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" name=""/>
          <p:cNvSpPr/>
          <p:nvPr/>
        </p:nvSpPr>
        <p:spPr>
          <a:xfrm rot="5400000">
            <a:off x="6198120" y="564912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13920" y="-360"/>
            <a:ext cx="882972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 Metals - </a:t>
            </a: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Metals vs. U.S. Natural Gas</a:t>
            </a:r>
            <a:br>
              <a:rPr sz="2000"/>
            </a:b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(Number of Transactions)</a:t>
            </a:r>
            <a:endParaRPr b="1" i="1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2" name=""/>
          <p:cNvSpPr/>
          <p:nvPr/>
        </p:nvSpPr>
        <p:spPr>
          <a:xfrm>
            <a:off x="792000" y="5877000"/>
            <a:ext cx="43524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Week 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3" name=""/>
          <p:cNvSpPr/>
          <p:nvPr/>
        </p:nvSpPr>
        <p:spPr>
          <a:xfrm>
            <a:off x="1366920" y="5877000"/>
            <a:ext cx="43632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Week 2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" name=""/>
          <p:cNvSpPr/>
          <p:nvPr/>
        </p:nvSpPr>
        <p:spPr>
          <a:xfrm>
            <a:off x="1967040" y="5877000"/>
            <a:ext cx="43632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Week 3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" name=""/>
          <p:cNvSpPr/>
          <p:nvPr/>
        </p:nvSpPr>
        <p:spPr>
          <a:xfrm>
            <a:off x="2550960" y="5877000"/>
            <a:ext cx="43668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Week 4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" name=""/>
          <p:cNvSpPr/>
          <p:nvPr/>
        </p:nvSpPr>
        <p:spPr>
          <a:xfrm>
            <a:off x="3143160" y="5877000"/>
            <a:ext cx="43524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Week 5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" name=""/>
          <p:cNvSpPr/>
          <p:nvPr/>
        </p:nvSpPr>
        <p:spPr>
          <a:xfrm>
            <a:off x="3726000" y="5877000"/>
            <a:ext cx="43488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Week 6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" name=""/>
          <p:cNvSpPr/>
          <p:nvPr/>
        </p:nvSpPr>
        <p:spPr>
          <a:xfrm>
            <a:off x="4324320" y="5877000"/>
            <a:ext cx="43488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Week 7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" name=""/>
          <p:cNvSpPr/>
          <p:nvPr/>
        </p:nvSpPr>
        <p:spPr>
          <a:xfrm>
            <a:off x="4908600" y="5877000"/>
            <a:ext cx="43668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Week 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" name=""/>
          <p:cNvSpPr/>
          <p:nvPr/>
        </p:nvSpPr>
        <p:spPr>
          <a:xfrm>
            <a:off x="5491080" y="5877000"/>
            <a:ext cx="43488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Week 9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1" name=""/>
          <p:cNvSpPr/>
          <p:nvPr/>
        </p:nvSpPr>
        <p:spPr>
          <a:xfrm>
            <a:off x="6058080" y="5877000"/>
            <a:ext cx="72072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Week 10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2" name=""/>
          <p:cNvSpPr/>
          <p:nvPr/>
        </p:nvSpPr>
        <p:spPr>
          <a:xfrm>
            <a:off x="6647040" y="5877000"/>
            <a:ext cx="61560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Week 11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" name=""/>
          <p:cNvSpPr/>
          <p:nvPr/>
        </p:nvSpPr>
        <p:spPr>
          <a:xfrm>
            <a:off x="7201080" y="5867280"/>
            <a:ext cx="625320" cy="14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Week 12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" name=""/>
          <p:cNvSpPr/>
          <p:nvPr/>
        </p:nvSpPr>
        <p:spPr>
          <a:xfrm>
            <a:off x="7827840" y="5877000"/>
            <a:ext cx="6447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Week 13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5" name=""/>
          <p:cNvSpPr/>
          <p:nvPr/>
        </p:nvSpPr>
        <p:spPr>
          <a:xfrm>
            <a:off x="150840" y="5700600"/>
            <a:ext cx="43668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6" name=""/>
          <p:cNvSpPr/>
          <p:nvPr/>
        </p:nvSpPr>
        <p:spPr>
          <a:xfrm>
            <a:off x="150840" y="4756320"/>
            <a:ext cx="43668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7" name=""/>
          <p:cNvSpPr/>
          <p:nvPr/>
        </p:nvSpPr>
        <p:spPr>
          <a:xfrm>
            <a:off x="150840" y="3828960"/>
            <a:ext cx="43668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8" name=""/>
          <p:cNvSpPr/>
          <p:nvPr/>
        </p:nvSpPr>
        <p:spPr>
          <a:xfrm>
            <a:off x="150840" y="2886120"/>
            <a:ext cx="43668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" name=""/>
          <p:cNvSpPr/>
          <p:nvPr/>
        </p:nvSpPr>
        <p:spPr>
          <a:xfrm>
            <a:off x="150840" y="1962000"/>
            <a:ext cx="43668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" name=""/>
          <p:cNvSpPr/>
          <p:nvPr/>
        </p:nvSpPr>
        <p:spPr>
          <a:xfrm>
            <a:off x="8415360" y="5877000"/>
            <a:ext cx="728640" cy="16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Week 14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" name=""/>
          <p:cNvSpPr/>
          <p:nvPr/>
        </p:nvSpPr>
        <p:spPr>
          <a:xfrm>
            <a:off x="150840" y="1028880"/>
            <a:ext cx="43668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52" name=""/>
          <p:cNvGraphicFramePr/>
          <p:nvPr/>
        </p:nvGraphicFramePr>
        <p:xfrm>
          <a:off x="582480" y="979560"/>
          <a:ext cx="8493120" cy="49402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5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82480" y="979560"/>
                    <a:ext cx="8493120" cy="4940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454" name=""/>
          <p:cNvGrpSpPr/>
          <p:nvPr/>
        </p:nvGrpSpPr>
        <p:grpSpPr>
          <a:xfrm>
            <a:off x="1095480" y="1114560"/>
            <a:ext cx="4027320" cy="780840"/>
            <a:chOff x="1095480" y="1114560"/>
            <a:chExt cx="4027320" cy="780840"/>
          </a:xfrm>
        </p:grpSpPr>
        <p:sp>
          <p:nvSpPr>
            <p:cNvPr id="455" name=""/>
            <p:cNvSpPr/>
            <p:nvPr/>
          </p:nvSpPr>
          <p:spPr>
            <a:xfrm>
              <a:off x="1189080" y="1149120"/>
              <a:ext cx="3933720" cy="68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marL="28728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U.S. Natural Gas (Week 1 Began Nov. 1999)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87280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Metals (Week 1 Began Oct. 2000)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" name=""/>
            <p:cNvSpPr/>
            <p:nvPr/>
          </p:nvSpPr>
          <p:spPr>
            <a:xfrm>
              <a:off x="1290600" y="1253880"/>
              <a:ext cx="135000" cy="155520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" name=""/>
            <p:cNvSpPr/>
            <p:nvPr/>
          </p:nvSpPr>
          <p:spPr>
            <a:xfrm>
              <a:off x="1281240" y="1542960"/>
              <a:ext cx="135000" cy="15516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" name=""/>
            <p:cNvSpPr/>
            <p:nvPr/>
          </p:nvSpPr>
          <p:spPr>
            <a:xfrm>
              <a:off x="1095480" y="1114560"/>
              <a:ext cx="3720960" cy="780840"/>
            </a:xfrm>
            <a:prstGeom prst="roundRect">
              <a:avLst>
                <a:gd name="adj" fmla="val 16667"/>
              </a:avLst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p:transition spd="med">
    <p:wipe dir="r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533520" y="75960"/>
            <a:ext cx="7353360" cy="33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Pulp and Paper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60" name=""/>
          <p:cNvSpPr/>
          <p:nvPr/>
        </p:nvSpPr>
        <p:spPr>
          <a:xfrm>
            <a:off x="5145120" y="3494160"/>
            <a:ext cx="3951360" cy="257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576"/>
              </a:spcBef>
              <a:spcAft>
                <a:spcPts val="2024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61" name=""/>
          <p:cNvGraphicFramePr/>
          <p:nvPr/>
        </p:nvGraphicFramePr>
        <p:xfrm>
          <a:off x="5251320" y="3333600"/>
          <a:ext cx="3219480" cy="25844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6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251320" y="3333600"/>
                    <a:ext cx="3219480" cy="2584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3" name=""/>
          <p:cNvGraphicFramePr/>
          <p:nvPr/>
        </p:nvGraphicFramePr>
        <p:xfrm>
          <a:off x="5275440" y="747720"/>
          <a:ext cx="3254040" cy="23446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64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5275440" y="747720"/>
                    <a:ext cx="3254040" cy="2344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5" name=""/>
          <p:cNvSpPr/>
          <p:nvPr/>
        </p:nvSpPr>
        <p:spPr>
          <a:xfrm>
            <a:off x="5248440" y="700200"/>
            <a:ext cx="12189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Transactions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" name=""/>
          <p:cNvSpPr/>
          <p:nvPr/>
        </p:nvSpPr>
        <p:spPr>
          <a:xfrm>
            <a:off x="5408640" y="2733840"/>
            <a:ext cx="646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7" name=""/>
          <p:cNvSpPr/>
          <p:nvPr/>
        </p:nvSpPr>
        <p:spPr>
          <a:xfrm>
            <a:off x="6199200" y="2630520"/>
            <a:ext cx="646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8" name=""/>
          <p:cNvSpPr/>
          <p:nvPr/>
        </p:nvSpPr>
        <p:spPr>
          <a:xfrm>
            <a:off x="6797520" y="1963800"/>
            <a:ext cx="970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436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9" name=""/>
          <p:cNvSpPr/>
          <p:nvPr/>
        </p:nvSpPr>
        <p:spPr>
          <a:xfrm>
            <a:off x="7577280" y="701640"/>
            <a:ext cx="9698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1,131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0" name=""/>
          <p:cNvSpPr/>
          <p:nvPr/>
        </p:nvSpPr>
        <p:spPr>
          <a:xfrm>
            <a:off x="5307120" y="2981160"/>
            <a:ext cx="892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1" name=""/>
          <p:cNvSpPr/>
          <p:nvPr/>
        </p:nvSpPr>
        <p:spPr>
          <a:xfrm>
            <a:off x="6043680" y="2981160"/>
            <a:ext cx="892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2" name=""/>
          <p:cNvSpPr/>
          <p:nvPr/>
        </p:nvSpPr>
        <p:spPr>
          <a:xfrm>
            <a:off x="6838920" y="2981160"/>
            <a:ext cx="892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" name=""/>
          <p:cNvSpPr/>
          <p:nvPr/>
        </p:nvSpPr>
        <p:spPr>
          <a:xfrm>
            <a:off x="7618320" y="2981160"/>
            <a:ext cx="892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" name=""/>
          <p:cNvSpPr/>
          <p:nvPr/>
        </p:nvSpPr>
        <p:spPr>
          <a:xfrm>
            <a:off x="5229360" y="3473280"/>
            <a:ext cx="1218960" cy="2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Volumes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" name=""/>
          <p:cNvSpPr/>
          <p:nvPr/>
        </p:nvSpPr>
        <p:spPr>
          <a:xfrm>
            <a:off x="5508720" y="5513400"/>
            <a:ext cx="5619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314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" name=""/>
          <p:cNvSpPr/>
          <p:nvPr/>
        </p:nvSpPr>
        <p:spPr>
          <a:xfrm>
            <a:off x="6180120" y="4788000"/>
            <a:ext cx="662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4,480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7" name=""/>
          <p:cNvSpPr/>
          <p:nvPr/>
        </p:nvSpPr>
        <p:spPr>
          <a:xfrm>
            <a:off x="6919920" y="4459320"/>
            <a:ext cx="685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6,311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" name=""/>
          <p:cNvSpPr/>
          <p:nvPr/>
        </p:nvSpPr>
        <p:spPr>
          <a:xfrm>
            <a:off x="7670880" y="3481560"/>
            <a:ext cx="799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12,051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" name=""/>
          <p:cNvSpPr/>
          <p:nvPr/>
        </p:nvSpPr>
        <p:spPr>
          <a:xfrm>
            <a:off x="5403960" y="5830920"/>
            <a:ext cx="630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" name=""/>
          <p:cNvSpPr/>
          <p:nvPr/>
        </p:nvSpPr>
        <p:spPr>
          <a:xfrm>
            <a:off x="6127920" y="5830920"/>
            <a:ext cx="630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" name=""/>
          <p:cNvSpPr/>
          <p:nvPr/>
        </p:nvSpPr>
        <p:spPr>
          <a:xfrm>
            <a:off x="6950160" y="5830920"/>
            <a:ext cx="630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" name=""/>
          <p:cNvSpPr/>
          <p:nvPr/>
        </p:nvSpPr>
        <p:spPr>
          <a:xfrm>
            <a:off x="7737480" y="5830920"/>
            <a:ext cx="630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" name=""/>
          <p:cNvSpPr/>
          <p:nvPr/>
        </p:nvSpPr>
        <p:spPr>
          <a:xfrm>
            <a:off x="5229360" y="3780000"/>
            <a:ext cx="1143000" cy="28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(Thousand Tonnes)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" name=""/>
          <p:cNvSpPr/>
          <p:nvPr/>
        </p:nvSpPr>
        <p:spPr>
          <a:xfrm>
            <a:off x="803160" y="1009800"/>
            <a:ext cx="3660840" cy="503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9360" indent="-9360">
              <a:spcAft>
                <a:spcPts val="1125"/>
              </a:spcAft>
              <a:tabLst>
                <a:tab algn="l" pos="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Acquired Garden State Paper Company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11120" indent="-2872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210,000 Tons/Yr. Newsprint Facility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11120" indent="-2872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 Recycling Centers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11120" indent="-2872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 in Key Market Areas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11120" indent="-287280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–"/>
              <a:tabLst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Gained Logistics Personnel and Industry Experience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360" indent="-9360">
              <a:spcAft>
                <a:spcPts val="1125"/>
              </a:spcAft>
              <a:tabLst>
                <a:tab algn="l" pos="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360" indent="-9360">
              <a:spcAft>
                <a:spcPts val="1125"/>
              </a:spcAft>
              <a:tabLst>
                <a:tab algn="l" pos="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Launched Clickpaper.com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11120" indent="-2872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Offers Over 100 Financial and Physical Products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11120" indent="-287280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–"/>
              <a:tabLst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Tailored to Paper Industry Participants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5" name=""/>
          <p:cNvSpPr/>
          <p:nvPr/>
        </p:nvSpPr>
        <p:spPr>
          <a:xfrm>
            <a:off x="5500800" y="6114960"/>
            <a:ext cx="280800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 and Physical Settled Volumes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6" name=""/>
          <p:cNvSpPr/>
          <p:nvPr/>
        </p:nvSpPr>
        <p:spPr>
          <a:xfrm rot="5400000">
            <a:off x="581760" y="1114920"/>
            <a:ext cx="176040" cy="15264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7" name=""/>
          <p:cNvSpPr/>
          <p:nvPr/>
        </p:nvSpPr>
        <p:spPr>
          <a:xfrm rot="5400000">
            <a:off x="581760" y="3800880"/>
            <a:ext cx="176040" cy="15264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542520" y="853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Credit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907920" y="999720"/>
            <a:ext cx="8002800" cy="533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Demands Real Time Credit Decisions as More Business Transacts Online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Launched EnronCredit.com in February 2000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Provides Credit Services To Customers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00000"/>
              </a:lnSpc>
              <a:spcAft>
                <a:spcPts val="1800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 Time Evaluation and Management of Credit Exposure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00000"/>
              </a:lnSpc>
              <a:spcAft>
                <a:spcPts val="1800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Market-Based Risk Management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00000"/>
              </a:lnSpc>
              <a:spcAft>
                <a:spcPts val="1800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Reference Prices for More Than 10,000 Public Companies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00000"/>
              </a:lnSpc>
              <a:spcAft>
                <a:spcPts val="1800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Firm Prices for More Than 400 Public Companies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170 Transactions With $3.3 Billion Notional Value Completed to Date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0" name=""/>
          <p:cNvSpPr/>
          <p:nvPr/>
        </p:nvSpPr>
        <p:spPr>
          <a:xfrm>
            <a:off x="579600" y="5474160"/>
            <a:ext cx="7916760" cy="398880"/>
          </a:xfrm>
          <a:prstGeom prst="rect">
            <a:avLst/>
          </a:prstGeom>
          <a:solidFill>
            <a:srgbClr val="00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Innovative Credit Risk Management Product for Customers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1" name=""/>
          <p:cNvSpPr/>
          <p:nvPr/>
        </p:nvSpPr>
        <p:spPr>
          <a:xfrm rot="5400000">
            <a:off x="629280" y="111528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2" name=""/>
          <p:cNvSpPr/>
          <p:nvPr/>
        </p:nvSpPr>
        <p:spPr>
          <a:xfrm rot="5400000">
            <a:off x="628920" y="186444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" name=""/>
          <p:cNvSpPr/>
          <p:nvPr/>
        </p:nvSpPr>
        <p:spPr>
          <a:xfrm rot="5400000">
            <a:off x="628920" y="237564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" name=""/>
          <p:cNvSpPr/>
          <p:nvPr/>
        </p:nvSpPr>
        <p:spPr>
          <a:xfrm rot="5400000">
            <a:off x="629280" y="483948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95000" y="853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Changing the Way We Conduct Business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380880" y="1981080"/>
            <a:ext cx="2751120" cy="472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 algn="ctr">
              <a:lnSpc>
                <a:spcPct val="90000"/>
              </a:lnSpc>
              <a:spcBef>
                <a:spcPts val="1687"/>
              </a:spcBef>
              <a:spcAft>
                <a:spcPts val="20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Telephone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>
              <a:lnSpc>
                <a:spcPct val="90000"/>
              </a:lnSpc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>
              <a:lnSpc>
                <a:spcPct val="90000"/>
              </a:lnSpc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>
              <a:lnSpc>
                <a:spcPct val="90000"/>
              </a:lnSpc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>
              <a:lnSpc>
                <a:spcPct val="90000"/>
              </a:lnSpc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>
              <a:lnSpc>
                <a:spcPct val="90000"/>
              </a:lnSpc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>
              <a:lnSpc>
                <a:spcPct val="90000"/>
              </a:lnSpc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>
              <a:lnSpc>
                <a:spcPct val="90000"/>
              </a:lnSpc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3881520" y="1294920"/>
            <a:ext cx="5494320" cy="504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24000" indent="-314640">
              <a:lnSpc>
                <a:spcPct val="90000"/>
              </a:lnSpc>
              <a:spcBef>
                <a:spcPts val="1687"/>
              </a:spcBef>
              <a:spcAft>
                <a:spcPts val="2024"/>
              </a:spcAft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24000" indent="-314640">
              <a:lnSpc>
                <a:spcPct val="90000"/>
              </a:lnSpc>
              <a:spcBef>
                <a:spcPts val="1687"/>
              </a:spcBef>
              <a:spcAft>
                <a:spcPts val="2024"/>
              </a:spcAft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Telephone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Internet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24000" indent="-314640" algn="ctr">
              <a:lnSpc>
                <a:spcPct val="90000"/>
              </a:lnSpc>
              <a:spcAft>
                <a:spcPts val="2251"/>
              </a:spcAft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24000" indent="-314640" algn="ctr">
              <a:lnSpc>
                <a:spcPct val="90000"/>
              </a:lnSpc>
              <a:spcAft>
                <a:spcPts val="2251"/>
              </a:spcAft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24000" indent="-314640" algn="ctr">
              <a:lnSpc>
                <a:spcPct val="90000"/>
              </a:lnSpc>
              <a:spcAft>
                <a:spcPts val="2251"/>
              </a:spcAft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24000" indent="-314640" algn="ctr">
              <a:lnSpc>
                <a:spcPct val="90000"/>
              </a:lnSpc>
              <a:spcAft>
                <a:spcPts val="2251"/>
              </a:spcAft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24000" indent="-314640" algn="ctr">
              <a:lnSpc>
                <a:spcPct val="90000"/>
              </a:lnSpc>
              <a:spcAft>
                <a:spcPts val="2251"/>
              </a:spcAft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24000" indent="-314640" algn="ctr">
              <a:lnSpc>
                <a:spcPct val="90000"/>
              </a:lnSpc>
              <a:spcAft>
                <a:spcPts val="2251"/>
              </a:spcAft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24000" indent="-314640" algn="ctr">
              <a:lnSpc>
                <a:spcPct val="120000"/>
              </a:lnSpc>
              <a:spcAft>
                <a:spcPts val="2251"/>
              </a:spcAft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1285920" y="2558880"/>
            <a:ext cx="852480" cy="83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" name=""/>
          <p:cNvSpPr/>
          <p:nvPr/>
        </p:nvSpPr>
        <p:spPr>
          <a:xfrm>
            <a:off x="1771560" y="3343320"/>
            <a:ext cx="0" cy="2066760"/>
          </a:xfrm>
          <a:prstGeom prst="line">
            <a:avLst/>
          </a:prstGeom>
          <a:ln w="63360">
            <a:solidFill>
              <a:srgbClr val="00000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 flipH="1">
            <a:off x="6586920" y="3155400"/>
            <a:ext cx="1061280" cy="2079360"/>
          </a:xfrm>
          <a:prstGeom prst="line">
            <a:avLst/>
          </a:prstGeom>
          <a:ln w="63360">
            <a:solidFill>
              <a:srgbClr val="00000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3581280" y="1523880"/>
            <a:ext cx="0" cy="4529160"/>
          </a:xfrm>
          <a:prstGeom prst="line">
            <a:avLst/>
          </a:prstGeom>
          <a:ln cap="rnd" w="2844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4800600" y="3276720"/>
            <a:ext cx="990720" cy="1981080"/>
          </a:xfrm>
          <a:prstGeom prst="line">
            <a:avLst/>
          </a:prstGeom>
          <a:ln w="63360">
            <a:solidFill>
              <a:srgbClr val="00000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3"/>
          <a:stretch/>
        </p:blipFill>
        <p:spPr>
          <a:xfrm>
            <a:off x="4191120" y="2514600"/>
            <a:ext cx="853920" cy="83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" name="black_logo" descr=""/>
          <p:cNvPicPr/>
          <p:nvPr/>
        </p:nvPicPr>
        <p:blipFill>
          <a:blip r:embed="rId4"/>
          <a:stretch/>
        </p:blipFill>
        <p:spPr>
          <a:xfrm>
            <a:off x="6858000" y="2666880"/>
            <a:ext cx="1611360" cy="230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" name=""/>
          <p:cNvSpPr/>
          <p:nvPr/>
        </p:nvSpPr>
        <p:spPr>
          <a:xfrm>
            <a:off x="762120" y="1295280"/>
            <a:ext cx="76960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 Nov 29 1999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Post Nov 29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" descr=""/>
          <p:cNvPicPr/>
          <p:nvPr/>
        </p:nvPicPr>
        <p:blipFill>
          <a:blip r:embed="rId2"/>
          <a:srcRect l="1703" t="13443" r="7957" b="4248"/>
          <a:stretch/>
        </p:blipFill>
        <p:spPr>
          <a:xfrm>
            <a:off x="5789520" y="3049560"/>
            <a:ext cx="1360440" cy="77004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pic>
        <p:nvPicPr>
          <p:cNvPr id="496" name="EnronCredit" descr=""/>
          <p:cNvPicPr/>
          <p:nvPr/>
        </p:nvPicPr>
        <p:blipFill>
          <a:blip r:embed="rId3"/>
          <a:stretch/>
        </p:blipFill>
        <p:spPr>
          <a:xfrm>
            <a:off x="5778360" y="2019240"/>
            <a:ext cx="1379520" cy="78732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pic>
        <p:nvPicPr>
          <p:cNvPr id="497" name="" descr=""/>
          <p:cNvPicPr/>
          <p:nvPr/>
        </p:nvPicPr>
        <p:blipFill>
          <a:blip r:embed="rId4"/>
          <a:srcRect l="332" t="17035" r="10768" b="6221"/>
          <a:stretch/>
        </p:blipFill>
        <p:spPr>
          <a:xfrm>
            <a:off x="5776920" y="4062240"/>
            <a:ext cx="1384200" cy="79704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  <a:effectLst>
            <a:outerShdw dist="99192" dir="2381944" blurRad="0" rotWithShape="0">
              <a:srgbClr val="808080"/>
            </a:outerShdw>
          </a:effectLst>
        </p:spPr>
      </p:pic>
      <p:grpSp>
        <p:nvGrpSpPr>
          <p:cNvPr id="498" name=""/>
          <p:cNvGrpSpPr/>
          <p:nvPr/>
        </p:nvGrpSpPr>
        <p:grpSpPr>
          <a:xfrm>
            <a:off x="5759280" y="874800"/>
            <a:ext cx="1419480" cy="796680"/>
            <a:chOff x="5759280" y="874800"/>
            <a:chExt cx="1419480" cy="796680"/>
          </a:xfrm>
        </p:grpSpPr>
        <p:graphicFrame>
          <p:nvGraphicFramePr>
            <p:cNvPr id="499" name=""/>
            <p:cNvGraphicFramePr/>
            <p:nvPr/>
          </p:nvGraphicFramePr>
          <p:xfrm>
            <a:off x="5759280" y="1046160"/>
            <a:ext cx="1419480" cy="62532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500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759280" y="1046160"/>
                      <a:ext cx="1419480" cy="625320"/>
                    </a:xfrm>
                    <a:prstGeom prst="rect">
                      <a:avLst/>
                    </a:prstGeom>
                    <a:noFill/>
                    <a:ln w="19080">
                      <a:solidFill>
                        <a:srgbClr val="000000"/>
                      </a:solidFill>
                      <a:miter/>
                    </a:ln>
                    <a:effectLst>
                      <a:outerShdw dist="107932" dir="2700000" blurRad="0" rotWithShape="0">
                        <a:srgbClr val="808080"/>
                      </a:outerShdw>
                    </a:effectLst>
                  </p:spPr>
                </p:pic>
              </p:oleObj>
            </a:graphicData>
          </a:graphic>
        </p:graphicFrame>
        <p:graphicFrame>
          <p:nvGraphicFramePr>
            <p:cNvPr id="501" name=""/>
            <p:cNvGraphicFramePr/>
            <p:nvPr/>
          </p:nvGraphicFramePr>
          <p:xfrm>
            <a:off x="5759280" y="874800"/>
            <a:ext cx="1418760" cy="169920"/>
          </p:xfrm>
          <a:graphic>
            <a:graphicData uri="http://schemas.openxmlformats.org/presentationml/2006/ole">
              <p:oleObj r:id="rId7" spid="">
                <p:embed/>
                <p:pic>
                  <p:nvPicPr>
                    <p:cNvPr id="502" name="" descr="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759280" y="874800"/>
                      <a:ext cx="1418760" cy="169920"/>
                    </a:xfrm>
                    <a:prstGeom prst="rect">
                      <a:avLst/>
                    </a:prstGeom>
                    <a:noFill/>
                    <a:ln w="19080">
                      <a:solidFill>
                        <a:srgbClr val="000000"/>
                      </a:solidFill>
                      <a:miter/>
                    </a:ln>
                    <a:effectLst>
                      <a:outerShdw dist="107932" dir="2700000" blurRad="0" rotWithShape="0">
                        <a:srgbClr val="808080"/>
                      </a:outerShdw>
                    </a:effectLst>
                  </p:spPr>
                </p:pic>
              </p:oleObj>
            </a:graphicData>
          </a:graphic>
        </p:graphicFrame>
      </p:grpSp>
      <p:pic>
        <p:nvPicPr>
          <p:cNvPr id="503" name="" descr=""/>
          <p:cNvPicPr/>
          <p:nvPr/>
        </p:nvPicPr>
        <p:blipFill>
          <a:blip r:embed="rId9">
            <a:lum bright="6000"/>
          </a:blip>
          <a:srcRect l="301" t="15578" r="50217" b="4819"/>
          <a:stretch/>
        </p:blipFill>
        <p:spPr>
          <a:xfrm>
            <a:off x="5797440" y="5159520"/>
            <a:ext cx="1343160" cy="78084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523440" y="-9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E-Commerce Initiatives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05" name=""/>
          <p:cNvSpPr/>
          <p:nvPr/>
        </p:nvSpPr>
        <p:spPr>
          <a:xfrm>
            <a:off x="1211400" y="933480"/>
            <a:ext cx="4332240" cy="228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25000" lnSpcReduction="19999"/>
          </a:bodyPr>
          <a:p>
            <a:pPr marL="341280" indent="-341280">
              <a:lnSpc>
                <a:spcPct val="90000"/>
              </a:lnSpc>
              <a:spcAft>
                <a:spcPts val="22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Aft>
                <a:spcPts val="22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Aft>
                <a:spcPts val="22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EnronCredit.com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Aft>
                <a:spcPts val="22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Aft>
                <a:spcPts val="22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ClickPaper.com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Aft>
                <a:spcPts val="22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Aft>
                <a:spcPts val="22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DealBench.com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Aft>
                <a:spcPts val="22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Aft>
                <a:spcPts val="22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CommodityLogic.com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95360" y="56880"/>
            <a:ext cx="78487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CommodityLogic.com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828360" y="4765320"/>
            <a:ext cx="7699320" cy="127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130000"/>
              </a:lnSpc>
              <a:spcAft>
                <a:spcPts val="876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Leveraging the combined value of our technology group and energy operations group as a bundled service provider through the commodity logic vehicle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08" name=""/>
          <p:cNvGrpSpPr/>
          <p:nvPr/>
        </p:nvGrpSpPr>
        <p:grpSpPr>
          <a:xfrm>
            <a:off x="5038560" y="2909880"/>
            <a:ext cx="2540880" cy="1351800"/>
            <a:chOff x="5038560" y="2909880"/>
            <a:chExt cx="2540880" cy="1351800"/>
          </a:xfrm>
        </p:grpSpPr>
        <p:sp>
          <p:nvSpPr>
            <p:cNvPr id="509" name=""/>
            <p:cNvSpPr/>
            <p:nvPr/>
          </p:nvSpPr>
          <p:spPr>
            <a:xfrm>
              <a:off x="5038560" y="2909880"/>
              <a:ext cx="2540880" cy="135180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0" name=""/>
            <p:cNvSpPr/>
            <p:nvPr/>
          </p:nvSpPr>
          <p:spPr>
            <a:xfrm>
              <a:off x="5551200" y="3242880"/>
              <a:ext cx="1524240" cy="67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9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Energy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9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Operations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11" name=""/>
          <p:cNvGrpSpPr/>
          <p:nvPr/>
        </p:nvGrpSpPr>
        <p:grpSpPr>
          <a:xfrm>
            <a:off x="3292560" y="1851120"/>
            <a:ext cx="2540880" cy="1351800"/>
            <a:chOff x="3292560" y="1851120"/>
            <a:chExt cx="2540880" cy="1351800"/>
          </a:xfrm>
        </p:grpSpPr>
        <p:sp>
          <p:nvSpPr>
            <p:cNvPr id="512" name=""/>
            <p:cNvSpPr/>
            <p:nvPr/>
          </p:nvSpPr>
          <p:spPr>
            <a:xfrm>
              <a:off x="3292560" y="1851120"/>
              <a:ext cx="2540880" cy="135180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3" name=""/>
            <p:cNvSpPr/>
            <p:nvPr/>
          </p:nvSpPr>
          <p:spPr>
            <a:xfrm>
              <a:off x="4368600" y="2327400"/>
              <a:ext cx="406800" cy="383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9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IT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14" name=""/>
          <p:cNvGrpSpPr/>
          <p:nvPr/>
        </p:nvGrpSpPr>
        <p:grpSpPr>
          <a:xfrm>
            <a:off x="1544760" y="898560"/>
            <a:ext cx="2541240" cy="1352160"/>
            <a:chOff x="1544760" y="898560"/>
            <a:chExt cx="2541240" cy="1352160"/>
          </a:xfrm>
        </p:grpSpPr>
        <p:sp>
          <p:nvSpPr>
            <p:cNvPr id="515" name=""/>
            <p:cNvSpPr/>
            <p:nvPr/>
          </p:nvSpPr>
          <p:spPr>
            <a:xfrm>
              <a:off x="1544760" y="898560"/>
              <a:ext cx="2541240" cy="1352160"/>
            </a:xfrm>
            <a:prstGeom prst="bevel">
              <a:avLst>
                <a:gd name="adj" fmla="val 12500"/>
              </a:avLst>
            </a:prstGeom>
            <a:solidFill>
              <a:srgbClr val="fe660d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6" name=""/>
            <p:cNvSpPr/>
            <p:nvPr/>
          </p:nvSpPr>
          <p:spPr>
            <a:xfrm>
              <a:off x="2026800" y="1237680"/>
              <a:ext cx="1580400" cy="673560"/>
            </a:xfrm>
            <a:prstGeom prst="rect">
              <a:avLst/>
            </a:pr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9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Commodity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9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Logic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17" name=""/>
          <p:cNvSpPr/>
          <p:nvPr/>
        </p:nvSpPr>
        <p:spPr>
          <a:xfrm rot="5400000">
            <a:off x="629280" y="493488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523800" y="85320"/>
            <a:ext cx="78487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CommodityLogic.com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/>
          </p:nvPr>
        </p:nvSpPr>
        <p:spPr>
          <a:xfrm>
            <a:off x="866520" y="3727440"/>
            <a:ext cx="8109000" cy="227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40000"/>
              </a:lnSpc>
              <a:spcAft>
                <a:spcPts val="876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recognizes the efficiencies that can be made throughout the back office processes, from the electronic transaction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457200">
              <a:lnSpc>
                <a:spcPct val="140000"/>
              </a:lnSpc>
              <a:spcAft>
                <a:spcPts val="700"/>
              </a:spcAft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Step 1 - Create the electronic transaction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457200">
              <a:lnSpc>
                <a:spcPct val="140000"/>
              </a:lnSpc>
              <a:spcAft>
                <a:spcPts val="700"/>
              </a:spcAft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Step 2 - Capture the efficiencies in out back office systems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457200">
              <a:lnSpc>
                <a:spcPct val="140000"/>
              </a:lnSpc>
              <a:spcAft>
                <a:spcPts val="700"/>
              </a:spcAft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Step 3  - Provide this service to external counterparties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20" name=""/>
          <p:cNvGrpSpPr/>
          <p:nvPr/>
        </p:nvGrpSpPr>
        <p:grpSpPr>
          <a:xfrm>
            <a:off x="2540160" y="784080"/>
            <a:ext cx="4055400" cy="2495160"/>
            <a:chOff x="2540160" y="784080"/>
            <a:chExt cx="4055400" cy="2495160"/>
          </a:xfrm>
        </p:grpSpPr>
        <p:pic>
          <p:nvPicPr>
            <p:cNvPr id="521" name="ComLogic" descr=""/>
            <p:cNvPicPr/>
            <p:nvPr/>
          </p:nvPicPr>
          <p:blipFill>
            <a:blip r:embed="rId2"/>
            <a:srcRect l="636" t="1030" r="0" b="0"/>
            <a:stretch/>
          </p:blipFill>
          <p:spPr>
            <a:xfrm>
              <a:off x="2540160" y="784080"/>
              <a:ext cx="4055400" cy="2495160"/>
            </a:xfrm>
            <a:prstGeom prst="rect">
              <a:avLst/>
            </a:prstGeom>
            <a:noFill/>
            <a:ln w="28440">
              <a:solidFill>
                <a:srgbClr val="000000"/>
              </a:solidFill>
              <a:miter/>
            </a:ln>
            <a:effectLst>
              <a:outerShdw dist="107932" dir="2700000" blurRad="0" rotWithShape="0">
                <a:srgbClr val="808080"/>
              </a:outerShdw>
            </a:effectLst>
          </p:spPr>
        </p:pic>
        <p:sp>
          <p:nvSpPr>
            <p:cNvPr id="522" name=""/>
            <p:cNvSpPr/>
            <p:nvPr/>
          </p:nvSpPr>
          <p:spPr>
            <a:xfrm>
              <a:off x="5668200" y="898920"/>
              <a:ext cx="681120" cy="111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23" name=""/>
          <p:cNvSpPr/>
          <p:nvPr/>
        </p:nvSpPr>
        <p:spPr>
          <a:xfrm rot="5400000">
            <a:off x="629280" y="394416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" name=""/>
          <p:cNvGraphicFramePr/>
          <p:nvPr/>
        </p:nvGraphicFramePr>
        <p:xfrm>
          <a:off x="349200" y="812880"/>
          <a:ext cx="3506760" cy="20635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2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49200" y="812880"/>
                    <a:ext cx="3506760" cy="2063520"/>
                  </a:xfrm>
                  <a:prstGeom prst="rect">
                    <a:avLst/>
                  </a:prstGeom>
                  <a:noFill/>
                  <a:ln w="12600">
                    <a:solidFill>
                      <a:srgbClr val="000000"/>
                    </a:solidFill>
                    <a:miter/>
                  </a:ln>
                  <a:effectLst>
                    <a:outerShdw dist="71785" dir="2700000" blurRad="0" rotWithShape="0">
                      <a:srgbClr val="808080"/>
                    </a:outerShdw>
                  </a:effectLst>
                </p:spPr>
              </p:pic>
            </p:oleObj>
          </a:graphicData>
        </a:graphic>
      </p:graphicFrame>
      <p:sp>
        <p:nvSpPr>
          <p:cNvPr id="526" name=""/>
          <p:cNvSpPr/>
          <p:nvPr/>
        </p:nvSpPr>
        <p:spPr>
          <a:xfrm>
            <a:off x="542880" y="-9360"/>
            <a:ext cx="807732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History of EnronOnline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27" name=""/>
          <p:cNvGraphicFramePr/>
          <p:nvPr/>
        </p:nvGraphicFramePr>
        <p:xfrm>
          <a:off x="357120" y="3552840"/>
          <a:ext cx="3495600" cy="18381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28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357120" y="3552840"/>
                    <a:ext cx="3495600" cy="1838160"/>
                  </a:xfrm>
                  <a:prstGeom prst="rect">
                    <a:avLst/>
                  </a:prstGeom>
                  <a:noFill/>
                  <a:ln w="12600">
                    <a:solidFill>
                      <a:srgbClr val="000000"/>
                    </a:solidFill>
                    <a:miter/>
                  </a:ln>
                  <a:effectLst>
                    <a:outerShdw dist="71785" dir="2700000" blurRad="0" rotWithShape="0">
                      <a:srgbClr val="808080"/>
                    </a:outerShdw>
                  </a:effectLst>
                </p:spPr>
              </p:pic>
            </p:oleObj>
          </a:graphicData>
        </a:graphic>
      </p:graphicFrame>
      <p:sp>
        <p:nvSpPr>
          <p:cNvPr id="529" name=""/>
          <p:cNvSpPr/>
          <p:nvPr/>
        </p:nvSpPr>
        <p:spPr>
          <a:xfrm>
            <a:off x="4059360" y="509760"/>
            <a:ext cx="5056200" cy="564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 26, 1999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Launch announcement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 29, 1999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Version 1.0 launched with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December 1999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Power, Nordic Power,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Plastics, Pulp &amp; Paper,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January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Natural Gas &amp; Power,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Emissions, LPG, Oil &amp; Refined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Products, Petrochemicals,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February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Auctions, 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May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June 2000</a:t>
            </a: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$50bn of notional value transacted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July 2001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 and Shipping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September 18, 2001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Version 2.0 launched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Year 2000 </a:t>
            </a: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548,000 transactions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Activity:</a:t>
            </a: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$336bn of notional value transacted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January 2001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Options module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February 2001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542520" y="7596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Lessons Learned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/>
          </p:nvPr>
        </p:nvSpPr>
        <p:spPr>
          <a:xfrm>
            <a:off x="828360" y="1014120"/>
            <a:ext cx="8155080" cy="472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80000"/>
              </a:lnSpc>
              <a:spcBef>
                <a:spcPts val="1250"/>
              </a:spcBef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is not difficult with the right people on the team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80000"/>
              </a:lnSpc>
              <a:spcBef>
                <a:spcPts val="1250"/>
              </a:spcBef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to market is critical with product roll-out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1250"/>
              </a:spcBef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Prioritization becomes a rationing process (priorities are driven by time to market and potential transaction generation)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80000"/>
              </a:lnSpc>
              <a:spcBef>
                <a:spcPts val="1250"/>
              </a:spcBef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Must continue to innovate to maintain first mover advantage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80000"/>
              </a:lnSpc>
              <a:spcBef>
                <a:spcPts val="1250"/>
              </a:spcBef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model could have broad applications in other industries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80000"/>
              </a:lnSpc>
              <a:spcBef>
                <a:spcPts val="1250"/>
              </a:spcBef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Principal-based and Exchange-based are both viable models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80000"/>
              </a:lnSpc>
              <a:spcBef>
                <a:spcPts val="1250"/>
              </a:spcBef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It’s not about the platform, it’s about the electronic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" name=""/>
          <p:cNvSpPr/>
          <p:nvPr/>
        </p:nvSpPr>
        <p:spPr>
          <a:xfrm rot="5400000">
            <a:off x="628920" y="108648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" name=""/>
          <p:cNvSpPr/>
          <p:nvPr/>
        </p:nvSpPr>
        <p:spPr>
          <a:xfrm rot="5400000">
            <a:off x="628920" y="177228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" name=""/>
          <p:cNvSpPr/>
          <p:nvPr/>
        </p:nvSpPr>
        <p:spPr>
          <a:xfrm rot="5400000">
            <a:off x="629280" y="250596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5" name=""/>
          <p:cNvSpPr/>
          <p:nvPr/>
        </p:nvSpPr>
        <p:spPr>
          <a:xfrm rot="5400000">
            <a:off x="629280" y="352512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6" name=""/>
          <p:cNvSpPr/>
          <p:nvPr/>
        </p:nvSpPr>
        <p:spPr>
          <a:xfrm rot="5400000">
            <a:off x="629280" y="419184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7" name=""/>
          <p:cNvSpPr/>
          <p:nvPr/>
        </p:nvSpPr>
        <p:spPr>
          <a:xfrm rot="5400000">
            <a:off x="628920" y="486792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8" name=""/>
          <p:cNvSpPr/>
          <p:nvPr/>
        </p:nvSpPr>
        <p:spPr>
          <a:xfrm rot="5400000">
            <a:off x="628920" y="555372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514440" y="10440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Cost of building the systems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/>
          </p:nvPr>
        </p:nvSpPr>
        <p:spPr>
          <a:xfrm>
            <a:off x="857160" y="914040"/>
            <a:ext cx="7772400" cy="504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15000"/>
              </a:lnSpc>
              <a:spcAft>
                <a:spcPts val="2475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Leveraging on current mid/back office technology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spcAft>
                <a:spcPts val="2475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Leveraging 300 people from Enron’s global transaction business (priceless!)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spcAft>
                <a:spcPts val="2475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Plus $15 million of direct costs (legal plus IT etc)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" name=""/>
          <p:cNvSpPr/>
          <p:nvPr/>
        </p:nvSpPr>
        <p:spPr>
          <a:xfrm rot="5400000">
            <a:off x="629280" y="111528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" name=""/>
          <p:cNvSpPr/>
          <p:nvPr/>
        </p:nvSpPr>
        <p:spPr>
          <a:xfrm rot="5400000">
            <a:off x="628920" y="177876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" name=""/>
          <p:cNvSpPr/>
          <p:nvPr/>
        </p:nvSpPr>
        <p:spPr>
          <a:xfrm rot="5400000">
            <a:off x="628920" y="286128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"/>
          <p:cNvSpPr/>
          <p:nvPr/>
        </p:nvSpPr>
        <p:spPr>
          <a:xfrm>
            <a:off x="533520" y="-181080"/>
            <a:ext cx="914400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Building EnronOnline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5" name=""/>
          <p:cNvSpPr/>
          <p:nvPr/>
        </p:nvSpPr>
        <p:spPr>
          <a:xfrm>
            <a:off x="876240" y="807120"/>
            <a:ext cx="7620120" cy="496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Aft>
                <a:spcPts val="18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have been B2B for years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18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Expansion and Extension of our Existing Business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18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Export strong skills in risk intermediation and risk control systems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18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the catalyst for significant efficiency gains achievable through trading 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18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Used the Electronic transaction capability to further manage many of the risks inherent in our core trading business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lnSpc>
                <a:spcPct val="100000"/>
              </a:lnSpc>
              <a:spcAft>
                <a:spcPts val="561"/>
              </a:spcAft>
              <a:buClr>
                <a:srgbClr val="0033cc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Contracts are in place prior to transaction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lnSpc>
                <a:spcPct val="100000"/>
              </a:lnSpc>
              <a:spcAft>
                <a:spcPts val="561"/>
              </a:spcAft>
              <a:buClr>
                <a:srgbClr val="0033cc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 is verified prior to transaction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lnSpc>
                <a:spcPct val="100000"/>
              </a:lnSpc>
              <a:spcAft>
                <a:spcPts val="561"/>
              </a:spcAft>
              <a:buClr>
                <a:srgbClr val="0033cc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Controls are evident throughout the system to  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mitigate trading errors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6" name=""/>
          <p:cNvSpPr/>
          <p:nvPr/>
        </p:nvSpPr>
        <p:spPr>
          <a:xfrm rot="5400000">
            <a:off x="629280" y="90576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7" name=""/>
          <p:cNvSpPr/>
          <p:nvPr/>
        </p:nvSpPr>
        <p:spPr>
          <a:xfrm rot="5400000">
            <a:off x="628920" y="1454760"/>
            <a:ext cx="17640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8" name=""/>
          <p:cNvSpPr/>
          <p:nvPr/>
        </p:nvSpPr>
        <p:spPr>
          <a:xfrm rot="5400000">
            <a:off x="629280" y="197568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9" name=""/>
          <p:cNvSpPr/>
          <p:nvPr/>
        </p:nvSpPr>
        <p:spPr>
          <a:xfrm rot="5400000">
            <a:off x="629280" y="282024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0" name=""/>
          <p:cNvSpPr/>
          <p:nvPr/>
        </p:nvSpPr>
        <p:spPr>
          <a:xfrm rot="5400000">
            <a:off x="629280" y="3648960"/>
            <a:ext cx="176040" cy="1522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1" name=""/>
          <p:cNvGraphicFramePr/>
          <p:nvPr/>
        </p:nvGraphicFramePr>
        <p:xfrm>
          <a:off x="317520" y="1120680"/>
          <a:ext cx="3984480" cy="49435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5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17520" y="1120680"/>
                    <a:ext cx="3984480" cy="494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542520" y="75960"/>
            <a:ext cx="88772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In-House Technology Resources (wholesale)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54" name=""/>
          <p:cNvGraphicFramePr/>
          <p:nvPr/>
        </p:nvGraphicFramePr>
        <p:xfrm>
          <a:off x="4983120" y="1039680"/>
          <a:ext cx="3567240" cy="42706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55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4983120" y="1039680"/>
                    <a:ext cx="3567240" cy="42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6" name=""/>
          <p:cNvSpPr/>
          <p:nvPr/>
        </p:nvSpPr>
        <p:spPr>
          <a:xfrm>
            <a:off x="1870200" y="2301840"/>
            <a:ext cx="869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1,380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7" name=""/>
          <p:cNvSpPr/>
          <p:nvPr/>
        </p:nvSpPr>
        <p:spPr>
          <a:xfrm>
            <a:off x="3117960" y="1347840"/>
            <a:ext cx="871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1,882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8" name=""/>
          <p:cNvSpPr/>
          <p:nvPr/>
        </p:nvSpPr>
        <p:spPr>
          <a:xfrm>
            <a:off x="6275520" y="2443320"/>
            <a:ext cx="871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$358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9" name=""/>
          <p:cNvSpPr/>
          <p:nvPr/>
        </p:nvSpPr>
        <p:spPr>
          <a:xfrm>
            <a:off x="7418520" y="1373040"/>
            <a:ext cx="871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$522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0" name=""/>
          <p:cNvSpPr/>
          <p:nvPr/>
        </p:nvSpPr>
        <p:spPr>
          <a:xfrm>
            <a:off x="730080" y="5162400"/>
            <a:ext cx="641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ctr" pos="2394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1" name=""/>
          <p:cNvSpPr/>
          <p:nvPr/>
        </p:nvSpPr>
        <p:spPr>
          <a:xfrm>
            <a:off x="654120" y="865080"/>
            <a:ext cx="330336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 indent="-22536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People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2" name=""/>
          <p:cNvSpPr/>
          <p:nvPr/>
        </p:nvSpPr>
        <p:spPr>
          <a:xfrm>
            <a:off x="5162400" y="876240"/>
            <a:ext cx="3303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 indent="-22536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Expenditures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5360" indent="-22536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(Millions)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3" name=""/>
          <p:cNvSpPr/>
          <p:nvPr/>
        </p:nvSpPr>
        <p:spPr>
          <a:xfrm>
            <a:off x="279360" y="858960"/>
            <a:ext cx="4062600" cy="4668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4" name=""/>
          <p:cNvSpPr/>
          <p:nvPr/>
        </p:nvSpPr>
        <p:spPr>
          <a:xfrm>
            <a:off x="4761000" y="874800"/>
            <a:ext cx="4062240" cy="4668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5" name=""/>
          <p:cNvSpPr/>
          <p:nvPr/>
        </p:nvSpPr>
        <p:spPr>
          <a:xfrm>
            <a:off x="1963800" y="5162400"/>
            <a:ext cx="641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ctr" pos="2394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6" name=""/>
          <p:cNvSpPr/>
          <p:nvPr/>
        </p:nvSpPr>
        <p:spPr>
          <a:xfrm>
            <a:off x="3160800" y="5162400"/>
            <a:ext cx="7808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ctr" pos="2394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7" name=""/>
          <p:cNvSpPr/>
          <p:nvPr/>
        </p:nvSpPr>
        <p:spPr>
          <a:xfrm>
            <a:off x="628560" y="2735280"/>
            <a:ext cx="871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1,154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8" name=""/>
          <p:cNvSpPr/>
          <p:nvPr/>
        </p:nvSpPr>
        <p:spPr>
          <a:xfrm>
            <a:off x="5321160" y="5162400"/>
            <a:ext cx="641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ctr" pos="2394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9" name=""/>
          <p:cNvSpPr/>
          <p:nvPr/>
        </p:nvSpPr>
        <p:spPr>
          <a:xfrm>
            <a:off x="6440400" y="5162400"/>
            <a:ext cx="639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ctr" pos="2394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0" name=""/>
          <p:cNvSpPr/>
          <p:nvPr/>
        </p:nvSpPr>
        <p:spPr>
          <a:xfrm>
            <a:off x="7481880" y="5162400"/>
            <a:ext cx="733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ctr" pos="2394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1" name=""/>
          <p:cNvSpPr/>
          <p:nvPr/>
        </p:nvSpPr>
        <p:spPr>
          <a:xfrm>
            <a:off x="5180040" y="2900520"/>
            <a:ext cx="871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$291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2" name=""/>
          <p:cNvSpPr/>
          <p:nvPr/>
        </p:nvSpPr>
        <p:spPr>
          <a:xfrm>
            <a:off x="2987640" y="5715000"/>
            <a:ext cx="331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Ecommerce Initiatives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3" name=""/>
          <p:cNvSpPr/>
          <p:nvPr/>
        </p:nvSpPr>
        <p:spPr>
          <a:xfrm>
            <a:off x="2519280" y="5765760"/>
            <a:ext cx="428760" cy="27324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"/>
          <p:cNvSpPr/>
          <p:nvPr/>
        </p:nvSpPr>
        <p:spPr>
          <a:xfrm>
            <a:off x="542880" y="76320"/>
            <a:ext cx="787716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Managing Growth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418680" y="57240"/>
            <a:ext cx="853452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Valuable Structural Advantages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/>
          </p:nvPr>
        </p:nvSpPr>
        <p:spPr>
          <a:xfrm>
            <a:off x="1939680" y="974880"/>
            <a:ext cx="5365800" cy="3673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00000"/>
              </a:lnSpc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Expanded Market Reach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Enormous Scalability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Enhanced Risk Control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Broadened Information Access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Liquidity to Enron’s Market-Making Services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22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Efficiencies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7" name=""/>
          <p:cNvSpPr/>
          <p:nvPr/>
        </p:nvSpPr>
        <p:spPr>
          <a:xfrm rot="5400000">
            <a:off x="1662840" y="1076760"/>
            <a:ext cx="176040" cy="15264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8" name=""/>
          <p:cNvSpPr/>
          <p:nvPr/>
        </p:nvSpPr>
        <p:spPr>
          <a:xfrm rot="5400000">
            <a:off x="1662840" y="1702440"/>
            <a:ext cx="176400" cy="15264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9" name=""/>
          <p:cNvSpPr/>
          <p:nvPr/>
        </p:nvSpPr>
        <p:spPr>
          <a:xfrm rot="5400000">
            <a:off x="1662840" y="3413880"/>
            <a:ext cx="176400" cy="15264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0" name=""/>
          <p:cNvSpPr/>
          <p:nvPr/>
        </p:nvSpPr>
        <p:spPr>
          <a:xfrm rot="5400000">
            <a:off x="1662840" y="4267800"/>
            <a:ext cx="176400" cy="15264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1" name=""/>
          <p:cNvSpPr/>
          <p:nvPr/>
        </p:nvSpPr>
        <p:spPr>
          <a:xfrm rot="5400000">
            <a:off x="1662840" y="2253240"/>
            <a:ext cx="176040" cy="15264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2" name=""/>
          <p:cNvSpPr/>
          <p:nvPr/>
        </p:nvSpPr>
        <p:spPr>
          <a:xfrm rot="5400000">
            <a:off x="1662840" y="2815200"/>
            <a:ext cx="176040" cy="15264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95000" y="7596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 Available on EnronOnline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704520" y="685800"/>
            <a:ext cx="2973240" cy="358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62500" lnSpcReduction="19999"/>
          </a:bodyPr>
          <a:p>
            <a:pPr marL="249120" indent="-249120">
              <a:lnSpc>
                <a:spcPct val="120000"/>
              </a:lnSpc>
              <a:spcAft>
                <a:spcPts val="64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Types </a:t>
            </a:r>
            <a:endParaRPr b="1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Argentine Natural Gas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Asian Crude &amp; Products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Asian Metals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&amp; Japanese </a:t>
            </a:r>
            <a:br>
              <a:rPr sz="1000"/>
            </a:b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Power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Austrian Power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Belgian Natural Gas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Natural Gas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Power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 Derivatives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Dutch Power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Dutch Aluminium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010200" y="66672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237960" indent="0">
              <a:lnSpc>
                <a:spcPct val="120000"/>
              </a:lnSpc>
              <a:spcAft>
                <a:spcPts val="649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lnSpc>
                <a:spcPct val="120000"/>
              </a:lnSpc>
              <a:spcBef>
                <a:spcPts val="224"/>
              </a:spcBef>
              <a:spcAft>
                <a:spcPts val="1012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Spanish Power</a:t>
            </a:r>
            <a:endParaRPr b="1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Swiss Power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Metals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Natural Gas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Power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Gas Pipeline Capacity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Lumber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Metals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Natural Gas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Natural Gas Options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Power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Steel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Weather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619200" y="102888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3343320" y="77148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62500" lnSpcReduction="19999"/>
          </a:bodyPr>
          <a:p>
            <a:pPr marL="249120" indent="-249120">
              <a:lnSpc>
                <a:spcPct val="120000"/>
              </a:lnSpc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Coal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Weather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German Power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Coal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Japanese Aluminum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LME Metals Contracts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LPG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Nordic Power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Nordic Power Options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&amp; Refined </a:t>
            </a:r>
            <a:br>
              <a:rPr sz="1000"/>
            </a:b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Petrochemicals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Plastics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20000"/>
              </a:lnSpc>
              <a:spcBef>
                <a:spcPts val="249"/>
              </a:spcBef>
              <a:spcAft>
                <a:spcPts val="1125"/>
              </a:spcAft>
              <a:buClr>
                <a:srgbClr val="0033cc"/>
              </a:buClr>
              <a:buSzPct val="8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 Freight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"/>
          <p:cNvSpPr/>
          <p:nvPr/>
        </p:nvSpPr>
        <p:spPr>
          <a:xfrm>
            <a:off x="533520" y="57240"/>
            <a:ext cx="8353440" cy="88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Efficiency Gains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4" name=""/>
          <p:cNvSpPr/>
          <p:nvPr/>
        </p:nvSpPr>
        <p:spPr>
          <a:xfrm>
            <a:off x="600120" y="5834160"/>
            <a:ext cx="410364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84320"/>
                <a:tab algn="l" pos="2170080"/>
                <a:tab algn="l" pos="33210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5" name=""/>
          <p:cNvSpPr/>
          <p:nvPr/>
        </p:nvSpPr>
        <p:spPr>
          <a:xfrm>
            <a:off x="5011560" y="711360"/>
            <a:ext cx="35514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Marginal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Per Transaction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(Indexed)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86" name=""/>
          <p:cNvGraphicFramePr/>
          <p:nvPr/>
        </p:nvGraphicFramePr>
        <p:xfrm>
          <a:off x="5048280" y="1809720"/>
          <a:ext cx="3241800" cy="40813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8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048280" y="1809720"/>
                    <a:ext cx="3241800" cy="4081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88" name=""/>
          <p:cNvSpPr/>
          <p:nvPr/>
        </p:nvSpPr>
        <p:spPr>
          <a:xfrm>
            <a:off x="5574960" y="574668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9" name=""/>
          <p:cNvSpPr/>
          <p:nvPr/>
        </p:nvSpPr>
        <p:spPr>
          <a:xfrm>
            <a:off x="7216560" y="574524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0" name=""/>
          <p:cNvSpPr/>
          <p:nvPr/>
        </p:nvSpPr>
        <p:spPr>
          <a:xfrm>
            <a:off x="7304040" y="4605480"/>
            <a:ext cx="43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1" name=""/>
          <p:cNvSpPr/>
          <p:nvPr/>
        </p:nvSpPr>
        <p:spPr>
          <a:xfrm>
            <a:off x="5657760" y="1676520"/>
            <a:ext cx="708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2" name=""/>
          <p:cNvSpPr/>
          <p:nvPr/>
        </p:nvSpPr>
        <p:spPr>
          <a:xfrm>
            <a:off x="704880" y="725400"/>
            <a:ext cx="33494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Transactions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Per Market Maker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3" name=""/>
          <p:cNvSpPr/>
          <p:nvPr/>
        </p:nvSpPr>
        <p:spPr>
          <a:xfrm>
            <a:off x="3114720" y="219060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$370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4" name=""/>
          <p:cNvSpPr/>
          <p:nvPr/>
        </p:nvSpPr>
        <p:spPr>
          <a:xfrm>
            <a:off x="1358640" y="576108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95" name=""/>
          <p:cNvGraphicFramePr/>
          <p:nvPr/>
        </p:nvGraphicFramePr>
        <p:xfrm>
          <a:off x="825480" y="1631880"/>
          <a:ext cx="3243240" cy="426420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96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825480" y="1631880"/>
                    <a:ext cx="3243240" cy="426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7" name=""/>
          <p:cNvSpPr/>
          <p:nvPr/>
        </p:nvSpPr>
        <p:spPr>
          <a:xfrm>
            <a:off x="2935080" y="576432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8" name=""/>
          <p:cNvSpPr/>
          <p:nvPr/>
        </p:nvSpPr>
        <p:spPr>
          <a:xfrm>
            <a:off x="1455480" y="478296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672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9" name=""/>
          <p:cNvSpPr/>
          <p:nvPr/>
        </p:nvSpPr>
        <p:spPr>
          <a:xfrm>
            <a:off x="2982600" y="165420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3,084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0" name=""/>
          <p:cNvSpPr/>
          <p:nvPr/>
        </p:nvSpPr>
        <p:spPr>
          <a:xfrm>
            <a:off x="542880" y="2301840"/>
            <a:ext cx="647640" cy="100080"/>
          </a:xfrm>
          <a:custGeom>
            <a:avLst/>
            <a:gdLst/>
            <a:ahLst/>
            <a:rect l="l" t="t" r="r" b="b"/>
            <a:pathLst>
              <a:path w="459" h="63">
                <a:moveTo>
                  <a:pt x="0" y="0"/>
                </a:moveTo>
                <a:lnTo>
                  <a:pt x="75" y="60"/>
                </a:lnTo>
                <a:lnTo>
                  <a:pt x="159" y="6"/>
                </a:lnTo>
                <a:lnTo>
                  <a:pt x="228" y="54"/>
                </a:lnTo>
                <a:lnTo>
                  <a:pt x="309" y="6"/>
                </a:lnTo>
                <a:lnTo>
                  <a:pt x="393" y="63"/>
                </a:lnTo>
                <a:lnTo>
                  <a:pt x="459" y="6"/>
                </a:lnTo>
              </a:path>
            </a:pathLst>
          </a:custGeom>
          <a:noFill/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1" name=""/>
          <p:cNvSpPr/>
          <p:nvPr/>
        </p:nvSpPr>
        <p:spPr>
          <a:xfrm>
            <a:off x="711360" y="5672160"/>
            <a:ext cx="16164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2" name=""/>
          <p:cNvSpPr/>
          <p:nvPr/>
        </p:nvSpPr>
        <p:spPr>
          <a:xfrm>
            <a:off x="4775040" y="716040"/>
            <a:ext cx="3778560" cy="5319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3" name=""/>
          <p:cNvSpPr/>
          <p:nvPr/>
        </p:nvSpPr>
        <p:spPr>
          <a:xfrm>
            <a:off x="541440" y="716040"/>
            <a:ext cx="3779640" cy="5319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561960" y="47520"/>
            <a:ext cx="8362800" cy="866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Average Number of Daily Customers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05" name=""/>
          <p:cNvGraphicFramePr/>
          <p:nvPr/>
        </p:nvGraphicFramePr>
        <p:xfrm>
          <a:off x="1000080" y="1374840"/>
          <a:ext cx="6481800" cy="44323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0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000080" y="1374840"/>
                    <a:ext cx="6481800" cy="443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07" name=""/>
          <p:cNvSpPr/>
          <p:nvPr/>
        </p:nvSpPr>
        <p:spPr>
          <a:xfrm>
            <a:off x="6256440" y="1184400"/>
            <a:ext cx="8348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912960"/>
                <a:tab algn="ctr" pos="1481040"/>
                <a:tab algn="ctr" pos="2063880"/>
                <a:tab algn="ctr" pos="2631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8" name=""/>
          <p:cNvSpPr/>
          <p:nvPr/>
        </p:nvSpPr>
        <p:spPr>
          <a:xfrm>
            <a:off x="4943520" y="1963800"/>
            <a:ext cx="995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912960"/>
                <a:tab algn="ctr" pos="1481040"/>
                <a:tab algn="ctr" pos="2063880"/>
                <a:tab algn="ctr" pos="2631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2,427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9" name=""/>
          <p:cNvSpPr/>
          <p:nvPr/>
        </p:nvSpPr>
        <p:spPr>
          <a:xfrm>
            <a:off x="3648240" y="3649680"/>
            <a:ext cx="1099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912960"/>
                <a:tab algn="ctr" pos="1481040"/>
                <a:tab algn="ctr" pos="2063880"/>
                <a:tab algn="ctr" pos="2631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1,227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0" name=""/>
          <p:cNvSpPr/>
          <p:nvPr/>
        </p:nvSpPr>
        <p:spPr>
          <a:xfrm>
            <a:off x="2825640" y="5065560"/>
            <a:ext cx="604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912960"/>
                <a:tab algn="ctr" pos="1481040"/>
                <a:tab algn="ctr" pos="2063880"/>
                <a:tab algn="ctr" pos="2631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224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1" name=""/>
          <p:cNvSpPr/>
          <p:nvPr/>
        </p:nvSpPr>
        <p:spPr>
          <a:xfrm>
            <a:off x="1700280" y="5338800"/>
            <a:ext cx="604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912960"/>
                <a:tab algn="ctr" pos="1481040"/>
                <a:tab algn="ctr" pos="2063880"/>
                <a:tab algn="ctr" pos="2631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2" name=""/>
          <p:cNvSpPr/>
          <p:nvPr/>
        </p:nvSpPr>
        <p:spPr>
          <a:xfrm>
            <a:off x="7186680" y="2170080"/>
            <a:ext cx="60480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912960"/>
                <a:tab algn="ctr" pos="1481040"/>
                <a:tab algn="ctr" pos="2063880"/>
                <a:tab algn="ctr" pos="2631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3" name=""/>
          <p:cNvSpPr/>
          <p:nvPr/>
        </p:nvSpPr>
        <p:spPr>
          <a:xfrm>
            <a:off x="1487520" y="5719680"/>
            <a:ext cx="6316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1082520"/>
                <a:tab algn="ctr" pos="1778040"/>
                <a:tab algn="ctr" pos="2517840"/>
                <a:tab algn="ctr" pos="32544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Q499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       Q100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Q200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Q300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Q400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95000" y="853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www.EnronOnline.com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7" name=""/>
          <p:cNvGraphicFramePr/>
          <p:nvPr/>
        </p:nvGraphicFramePr>
        <p:xfrm>
          <a:off x="333360" y="714240"/>
          <a:ext cx="8486640" cy="53341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8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33360" y="714240"/>
                    <a:ext cx="8486640" cy="5334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 spd="med"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"/>
          <p:cNvGrpSpPr/>
          <p:nvPr/>
        </p:nvGrpSpPr>
        <p:grpSpPr>
          <a:xfrm>
            <a:off x="171360" y="714240"/>
            <a:ext cx="8801280" cy="5172120"/>
            <a:chOff x="171360" y="714240"/>
            <a:chExt cx="8801280" cy="5172120"/>
          </a:xfrm>
        </p:grpSpPr>
        <p:graphicFrame>
          <p:nvGraphicFramePr>
            <p:cNvPr id="60" name=""/>
            <p:cNvGraphicFramePr/>
            <p:nvPr/>
          </p:nvGraphicFramePr>
          <p:xfrm>
            <a:off x="171360" y="714240"/>
            <a:ext cx="8801280" cy="517212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61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171360" y="714240"/>
                      <a:ext cx="8801280" cy="5172120"/>
                    </a:xfrm>
                    <a:prstGeom prst="rect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62" name=""/>
            <p:cNvGraphicFramePr/>
            <p:nvPr/>
          </p:nvGraphicFramePr>
          <p:xfrm>
            <a:off x="171360" y="714240"/>
            <a:ext cx="8801280" cy="768600"/>
          </p:xfrm>
          <a:graphic>
            <a:graphicData uri="http://schemas.openxmlformats.org/presentationml/2006/ole">
              <p:oleObj r:id="rId4" spid="">
                <p:embed/>
                <p:pic>
                  <p:nvPicPr>
                    <p:cNvPr id="63" name="" descr=""/>
                    <p:cNvPicPr/>
                    <p:nvPr/>
                  </p:nvPicPr>
                  <p:blipFill>
                    <a:blip r:embed="rId5"/>
                    <a:stretch/>
                  </p:blipFill>
                  <p:spPr>
                    <a:xfrm>
                      <a:off x="171360" y="714240"/>
                      <a:ext cx="8801280" cy="768600"/>
                    </a:xfrm>
                    <a:prstGeom prst="rect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/>
                    </a:ln>
                  </p:spPr>
                </p:pic>
              </p:oleObj>
            </a:graphicData>
          </a:graphic>
        </p:graphicFrame>
      </p:grp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95000" y="7596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Quotes Page</a:t>
            </a:r>
            <a:endParaRPr b="1" i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/>
          <p:nvPr/>
        </p:nvPicPr>
        <p:blipFill>
          <a:blip r:embed="rId2"/>
          <a:stretch/>
        </p:blipFill>
        <p:spPr>
          <a:xfrm>
            <a:off x="482760" y="1392120"/>
            <a:ext cx="8216640" cy="4554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66" name=""/>
          <p:cNvGraphicFramePr/>
          <p:nvPr/>
        </p:nvGraphicFramePr>
        <p:xfrm>
          <a:off x="1420920" y="998640"/>
          <a:ext cx="6350040" cy="162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420920" y="998640"/>
                    <a:ext cx="6350040" cy="162000"/>
                  </a:xfrm>
                  <a:prstGeom prst="rect">
                    <a:avLst/>
                  </a:prstGeom>
                  <a:noFill/>
                  <a:ln w="15840">
                    <a:solidFill>
                      <a:srgbClr val="0000ff"/>
                    </a:solidFill>
                    <a:miter/>
                  </a:ln>
                </p:spPr>
              </p:pic>
            </p:oleObj>
          </a:graphicData>
        </a:graphic>
      </p:graphicFrame>
      <p:pic>
        <p:nvPicPr>
          <p:cNvPr id="68" name="" descr=""/>
          <p:cNvPicPr/>
          <p:nvPr/>
        </p:nvPicPr>
        <p:blipFill>
          <a:blip r:embed="rId5"/>
          <a:stretch/>
        </p:blipFill>
        <p:spPr>
          <a:xfrm>
            <a:off x="1940040" y="3473280"/>
            <a:ext cx="752400" cy="68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" name=""/>
          <p:cNvSpPr/>
          <p:nvPr/>
        </p:nvSpPr>
        <p:spPr>
          <a:xfrm>
            <a:off x="2438280" y="1308240"/>
            <a:ext cx="4761000" cy="2184120"/>
          </a:xfrm>
          <a:custGeom>
            <a:avLst/>
            <a:gdLst/>
            <a:ahLst/>
            <a:rect l="l" t="t" r="r" b="b"/>
            <a:pathLst>
              <a:path w="3249" h="1376">
                <a:moveTo>
                  <a:pt x="0" y="1376"/>
                </a:moveTo>
                <a:cubicBezTo>
                  <a:pt x="96" y="942"/>
                  <a:pt x="193" y="509"/>
                  <a:pt x="672" y="312"/>
                </a:cubicBezTo>
                <a:cubicBezTo>
                  <a:pt x="1151" y="115"/>
                  <a:pt x="2495" y="244"/>
                  <a:pt x="2872" y="192"/>
                </a:cubicBezTo>
                <a:cubicBezTo>
                  <a:pt x="3249" y="140"/>
                  <a:pt x="2927" y="32"/>
                  <a:pt x="2936" y="0"/>
                </a:cubicBezTo>
              </a:path>
            </a:pathLst>
          </a:custGeom>
          <a:noFill/>
          <a:ln w="5724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6026040" y="851040"/>
            <a:ext cx="1476360" cy="469800"/>
          </a:xfrm>
          <a:prstGeom prst="ellipse">
            <a:avLst/>
          </a:prstGeom>
          <a:noFill/>
          <a:ln w="5724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684360" y="-219240"/>
            <a:ext cx="8459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Making Markets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482760" y="1392120"/>
            <a:ext cx="8216640" cy="4554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73" name=""/>
          <p:cNvGraphicFramePr/>
          <p:nvPr/>
        </p:nvGraphicFramePr>
        <p:xfrm>
          <a:off x="1411200" y="1017720"/>
          <a:ext cx="6350040" cy="161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411200" y="1017720"/>
                    <a:ext cx="6350040" cy="161640"/>
                  </a:xfrm>
                  <a:prstGeom prst="rect">
                    <a:avLst/>
                  </a:prstGeom>
                  <a:noFill/>
                  <a:ln w="15840">
                    <a:solidFill>
                      <a:srgbClr val="0000ff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75" name=""/>
          <p:cNvSpPr/>
          <p:nvPr/>
        </p:nvSpPr>
        <p:spPr>
          <a:xfrm>
            <a:off x="1523880" y="1227240"/>
            <a:ext cx="6096240" cy="440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5"/>
          <a:stretch/>
        </p:blipFill>
        <p:spPr>
          <a:xfrm>
            <a:off x="2968560" y="4589640"/>
            <a:ext cx="687600" cy="653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" name="" descr=""/>
          <p:cNvPicPr/>
          <p:nvPr/>
        </p:nvPicPr>
        <p:blipFill>
          <a:blip r:embed="rId6"/>
          <a:stretch/>
        </p:blipFill>
        <p:spPr>
          <a:xfrm>
            <a:off x="7215120" y="3333600"/>
            <a:ext cx="752400" cy="6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" name="" descr=""/>
          <p:cNvPicPr/>
          <p:nvPr/>
        </p:nvPicPr>
        <p:blipFill>
          <a:blip r:embed="rId7"/>
          <a:stretch/>
        </p:blipFill>
        <p:spPr>
          <a:xfrm>
            <a:off x="7481880" y="4932360"/>
            <a:ext cx="687240" cy="654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" descr=""/>
          <p:cNvPicPr/>
          <p:nvPr/>
        </p:nvPicPr>
        <p:blipFill>
          <a:blip r:embed="rId8"/>
          <a:stretch/>
        </p:blipFill>
        <p:spPr>
          <a:xfrm>
            <a:off x="6780240" y="2720880"/>
            <a:ext cx="647640" cy="617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" descr=""/>
          <p:cNvPicPr/>
          <p:nvPr/>
        </p:nvPicPr>
        <p:blipFill>
          <a:blip r:embed="rId9"/>
          <a:stretch/>
        </p:blipFill>
        <p:spPr>
          <a:xfrm>
            <a:off x="4390920" y="2120760"/>
            <a:ext cx="584280" cy="5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" name="" descr=""/>
          <p:cNvPicPr/>
          <p:nvPr/>
        </p:nvPicPr>
        <p:blipFill>
          <a:blip r:embed="rId10"/>
          <a:stretch/>
        </p:blipFill>
        <p:spPr>
          <a:xfrm>
            <a:off x="1459080" y="2317680"/>
            <a:ext cx="752400" cy="6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" name="" descr=""/>
          <p:cNvPicPr/>
          <p:nvPr/>
        </p:nvPicPr>
        <p:blipFill>
          <a:blip r:embed="rId11"/>
          <a:stretch/>
        </p:blipFill>
        <p:spPr>
          <a:xfrm>
            <a:off x="932040" y="2851200"/>
            <a:ext cx="752400" cy="6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" descr=""/>
          <p:cNvPicPr/>
          <p:nvPr/>
        </p:nvPicPr>
        <p:blipFill>
          <a:blip r:embed="rId12"/>
          <a:stretch/>
        </p:blipFill>
        <p:spPr>
          <a:xfrm>
            <a:off x="1940040" y="3473280"/>
            <a:ext cx="752400" cy="6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" name="" descr=""/>
          <p:cNvPicPr/>
          <p:nvPr/>
        </p:nvPicPr>
        <p:blipFill>
          <a:blip r:embed="rId13"/>
          <a:stretch/>
        </p:blipFill>
        <p:spPr>
          <a:xfrm>
            <a:off x="4722840" y="2730600"/>
            <a:ext cx="492120" cy="468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5" name="" descr=""/>
          <p:cNvPicPr/>
          <p:nvPr/>
        </p:nvPicPr>
        <p:blipFill>
          <a:blip r:embed="rId14"/>
          <a:stretch/>
        </p:blipFill>
        <p:spPr>
          <a:xfrm>
            <a:off x="2316240" y="5054760"/>
            <a:ext cx="584280" cy="55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6" name="" descr=""/>
          <p:cNvPicPr/>
          <p:nvPr/>
        </p:nvPicPr>
        <p:blipFill>
          <a:blip r:embed="rId15"/>
          <a:stretch/>
        </p:blipFill>
        <p:spPr>
          <a:xfrm>
            <a:off x="4049640" y="2556000"/>
            <a:ext cx="647640" cy="617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"/>
          <p:cNvSpPr/>
          <p:nvPr/>
        </p:nvSpPr>
        <p:spPr>
          <a:xfrm flipV="1">
            <a:off x="2625840" y="3009960"/>
            <a:ext cx="4197240" cy="635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1852560" y="2971800"/>
            <a:ext cx="257400" cy="609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 flipV="1">
            <a:off x="2673360" y="3048120"/>
            <a:ext cx="2144880" cy="1993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 flipH="1" flipV="1">
            <a:off x="1266840" y="3505320"/>
            <a:ext cx="2038320" cy="1079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7397640" y="3797280"/>
            <a:ext cx="222480" cy="1219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 flipH="1" flipV="1">
            <a:off x="4560480" y="3123720"/>
            <a:ext cx="2941560" cy="2057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4924440" y="2311560"/>
            <a:ext cx="2320920" cy="1231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 flipH="1">
            <a:off x="1582560" y="2298600"/>
            <a:ext cx="2848320" cy="9525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2063880" y="2806560"/>
            <a:ext cx="2050920" cy="63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5192640" y="2921040"/>
            <a:ext cx="1793880" cy="253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 flipV="1">
            <a:off x="3610080" y="3251160"/>
            <a:ext cx="3423960" cy="1625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 flipV="1">
            <a:off x="3633840" y="3746160"/>
            <a:ext cx="3728880" cy="1244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7267680" y="3289320"/>
            <a:ext cx="95040" cy="114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 flipH="1" flipV="1">
            <a:off x="2320920" y="4089240"/>
            <a:ext cx="93600" cy="1028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 flipV="1">
            <a:off x="2579760" y="2349000"/>
            <a:ext cx="1839960" cy="2692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1324080" y="3543480"/>
            <a:ext cx="1114200" cy="1549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 flipH="1">
            <a:off x="1558440" y="2895480"/>
            <a:ext cx="117720" cy="88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 flipH="1">
            <a:off x="4619520" y="2679840"/>
            <a:ext cx="152640" cy="37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4807080" y="2679840"/>
            <a:ext cx="46080" cy="63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4676760" y="2844720"/>
            <a:ext cx="58680" cy="255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 flipH="1">
            <a:off x="2860200" y="5283360"/>
            <a:ext cx="4676760" cy="203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 flipH="1" flipV="1">
            <a:off x="1606680" y="3086280"/>
            <a:ext cx="5860800" cy="2095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 flipV="1">
            <a:off x="2847960" y="5029200"/>
            <a:ext cx="270000" cy="279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 flipV="1">
            <a:off x="2133720" y="2184120"/>
            <a:ext cx="2355840" cy="291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4888080" y="2197080"/>
            <a:ext cx="2098440" cy="533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 flipH="1">
            <a:off x="2625840" y="3657600"/>
            <a:ext cx="4641840" cy="50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2438280" y="1308240"/>
            <a:ext cx="4761000" cy="2184120"/>
          </a:xfrm>
          <a:custGeom>
            <a:avLst/>
            <a:gdLst/>
            <a:ahLst/>
            <a:rect l="l" t="t" r="r" b="b"/>
            <a:pathLst>
              <a:path w="3249" h="1376">
                <a:moveTo>
                  <a:pt x="0" y="1376"/>
                </a:moveTo>
                <a:cubicBezTo>
                  <a:pt x="96" y="942"/>
                  <a:pt x="193" y="509"/>
                  <a:pt x="672" y="312"/>
                </a:cubicBezTo>
                <a:cubicBezTo>
                  <a:pt x="1151" y="115"/>
                  <a:pt x="2495" y="244"/>
                  <a:pt x="2872" y="192"/>
                </a:cubicBezTo>
                <a:cubicBezTo>
                  <a:pt x="3249" y="140"/>
                  <a:pt x="2927" y="32"/>
                  <a:pt x="2936" y="0"/>
                </a:cubicBezTo>
              </a:path>
            </a:pathLst>
          </a:custGeom>
          <a:noFill/>
          <a:ln w="5724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6026040" y="851040"/>
            <a:ext cx="1476360" cy="469800"/>
          </a:xfrm>
          <a:prstGeom prst="ellipse">
            <a:avLst/>
          </a:prstGeom>
          <a:noFill/>
          <a:ln w="5724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 flipH="1">
            <a:off x="-360" y="3187800"/>
            <a:ext cx="996840" cy="215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 flipH="1" flipV="1">
            <a:off x="0" y="4394160"/>
            <a:ext cx="2333520" cy="838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 flipH="1">
            <a:off x="0" y="4076640"/>
            <a:ext cx="2216160" cy="165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 flipH="1">
            <a:off x="-360" y="2755800"/>
            <a:ext cx="4056120" cy="1193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 flipV="1">
            <a:off x="7304040" y="2095560"/>
            <a:ext cx="1839960" cy="698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7408800" y="3060720"/>
            <a:ext cx="1735200" cy="1015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 flipV="1">
            <a:off x="7854840" y="1879200"/>
            <a:ext cx="1289160" cy="3048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7866000" y="3708360"/>
            <a:ext cx="1278000" cy="762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 flipH="1" flipV="1">
            <a:off x="-360" y="2031840"/>
            <a:ext cx="1042920" cy="914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 flipH="1" flipV="1">
            <a:off x="0" y="2438280"/>
            <a:ext cx="1512720" cy="38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522360" y="-209520"/>
            <a:ext cx="8459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Making the Global Market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2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27" name="" descr=""/>
          <p:cNvPicPr/>
          <p:nvPr/>
        </p:nvPicPr>
        <p:blipFill>
          <a:blip r:embed="rId3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4"/>
          <a:srcRect l="53126" t="9376" r="16407" b="33337"/>
          <a:stretch/>
        </p:blipFill>
        <p:spPr>
          <a:xfrm>
            <a:off x="2228760" y="504720"/>
            <a:ext cx="5943600" cy="419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1" name=""/>
          <p:cNvSpPr/>
          <p:nvPr/>
        </p:nvSpPr>
        <p:spPr>
          <a:xfrm>
            <a:off x="503280" y="-209520"/>
            <a:ext cx="8459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Contract  &amp; Description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2000-11-03T15:29:14Z</dcterms:created>
  <dc:creator>vsobas</dc:creator>
  <dc:description/>
  <dc:language>en-US</dc:language>
  <cp:lastModifiedBy>jrios</cp:lastModifiedBy>
  <cp:lastPrinted>2001-02-21T16:05:34Z</cp:lastPrinted>
  <dcterms:modified xsi:type="dcterms:W3CDTF">2001-02-21T16:24:18Z</dcterms:modified>
  <cp:revision>62</cp:revision>
  <dc:subject/>
  <dc:title>Title Goes Here-Frutiger 55 Roman/Bold; 32 Point</dc:title>
</cp:coreProperties>
</file>