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png" ContentType="image/png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8044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37926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447560"/>
            <a:ext cx="37926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894300-32BF-476E-9C2A-BE4B63746DC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8044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5878E5-3274-40D9-A198-F83176BF3C0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8044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EE0BFC-B237-4B89-B0E3-4E1AAC0182A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8044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D638AF-7FEC-4C8E-B7E3-43F1A4A619F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8044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0181F8-7E0B-457C-92EF-2D8110819D3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4475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DB1420C-9425-44BF-90A3-06927DB0067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838080"/>
            <a:ext cx="9144000" cy="30492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2"/>
          <a:stretch/>
        </p:blipFill>
        <p:spPr>
          <a:xfrm>
            <a:off x="8812080" y="6523200"/>
            <a:ext cx="331920" cy="3315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Old Approach to Compliance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2598840" y="3456000"/>
            <a:ext cx="3668760" cy="439560"/>
          </a:xfrm>
          <a:custGeom>
            <a:avLst/>
            <a:gdLst/>
            <a:ahLst/>
            <a:rect l="l" t="t" r="r" b="b"/>
            <a:pathLst>
              <a:path w="3135" h="400">
                <a:moveTo>
                  <a:pt x="0" y="400"/>
                </a:moveTo>
                <a:lnTo>
                  <a:pt x="2867" y="400"/>
                </a:lnTo>
                <a:lnTo>
                  <a:pt x="3135" y="0"/>
                </a:lnTo>
                <a:lnTo>
                  <a:pt x="561" y="48"/>
                </a:lnTo>
                <a:lnTo>
                  <a:pt x="0" y="400"/>
                </a:lnTo>
              </a:path>
            </a:pathLst>
          </a:custGeom>
          <a:solidFill>
            <a:srgbClr val="80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951520" y="3456000"/>
            <a:ext cx="820800" cy="1127160"/>
          </a:xfrm>
          <a:custGeom>
            <a:avLst/>
            <a:gdLst/>
            <a:ahLst/>
            <a:rect l="l" t="t" r="r" b="b"/>
            <a:pathLst>
              <a:path w="712" h="1023">
                <a:moveTo>
                  <a:pt x="367" y="1015"/>
                </a:moveTo>
                <a:lnTo>
                  <a:pt x="0" y="400"/>
                </a:lnTo>
                <a:lnTo>
                  <a:pt x="272" y="8"/>
                </a:lnTo>
                <a:lnTo>
                  <a:pt x="281" y="8"/>
                </a:lnTo>
                <a:lnTo>
                  <a:pt x="281" y="0"/>
                </a:lnTo>
                <a:lnTo>
                  <a:pt x="712" y="519"/>
                </a:lnTo>
                <a:lnTo>
                  <a:pt x="385" y="1023"/>
                </a:lnTo>
              </a:path>
            </a:pathLst>
          </a:custGeom>
          <a:solidFill>
            <a:srgbClr val="33cc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90680" y="3895560"/>
            <a:ext cx="4094280" cy="695520"/>
          </a:xfrm>
          <a:custGeom>
            <a:avLst/>
            <a:gdLst/>
            <a:ahLst/>
            <a:rect l="l" t="t" r="r" b="b"/>
            <a:pathLst>
              <a:path w="3551" h="631">
                <a:moveTo>
                  <a:pt x="8" y="631"/>
                </a:moveTo>
                <a:lnTo>
                  <a:pt x="3551" y="631"/>
                </a:lnTo>
                <a:lnTo>
                  <a:pt x="3174" y="0"/>
                </a:lnTo>
                <a:lnTo>
                  <a:pt x="268" y="0"/>
                </a:lnTo>
                <a:lnTo>
                  <a:pt x="0" y="631"/>
                </a:lnTo>
              </a:path>
            </a:pathLst>
          </a:custGeom>
          <a:solidFill>
            <a:srgbClr val="a3ffa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500800" y="2679840"/>
            <a:ext cx="711000" cy="1095120"/>
          </a:xfrm>
          <a:custGeom>
            <a:avLst/>
            <a:gdLst/>
            <a:ahLst/>
            <a:rect l="l" t="t" r="r" b="b"/>
            <a:pathLst>
              <a:path w="617" h="993">
                <a:moveTo>
                  <a:pt x="320" y="992"/>
                </a:moveTo>
                <a:lnTo>
                  <a:pt x="0" y="352"/>
                </a:lnTo>
                <a:lnTo>
                  <a:pt x="230" y="0"/>
                </a:lnTo>
                <a:lnTo>
                  <a:pt x="616" y="551"/>
                </a:lnTo>
                <a:lnTo>
                  <a:pt x="320" y="992"/>
                </a:lnTo>
              </a:path>
            </a:pathLst>
          </a:custGeom>
          <a:solidFill>
            <a:srgbClr val="ff001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990880" y="2679840"/>
            <a:ext cx="2778120" cy="390240"/>
          </a:xfrm>
          <a:custGeom>
            <a:avLst/>
            <a:gdLst/>
            <a:ahLst/>
            <a:rect l="l" t="t" r="r" b="b"/>
            <a:pathLst>
              <a:path w="2408" h="353">
                <a:moveTo>
                  <a:pt x="0" y="352"/>
                </a:moveTo>
                <a:lnTo>
                  <a:pt x="2177" y="352"/>
                </a:lnTo>
                <a:lnTo>
                  <a:pt x="2407" y="0"/>
                </a:lnTo>
                <a:lnTo>
                  <a:pt x="426" y="0"/>
                </a:lnTo>
                <a:lnTo>
                  <a:pt x="0" y="352"/>
                </a:lnTo>
              </a:path>
            </a:pathLst>
          </a:custGeom>
          <a:solidFill>
            <a:srgbClr val="80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635200" y="3070080"/>
            <a:ext cx="3237120" cy="704880"/>
          </a:xfrm>
          <a:custGeom>
            <a:avLst/>
            <a:gdLst/>
            <a:ahLst/>
            <a:rect l="l" t="t" r="r" b="b"/>
            <a:pathLst>
              <a:path w="2805" h="641">
                <a:moveTo>
                  <a:pt x="0" y="640"/>
                </a:moveTo>
                <a:lnTo>
                  <a:pt x="2804" y="640"/>
                </a:lnTo>
                <a:lnTo>
                  <a:pt x="2484" y="0"/>
                </a:lnTo>
                <a:lnTo>
                  <a:pt x="308" y="0"/>
                </a:lnTo>
                <a:lnTo>
                  <a:pt x="0" y="640"/>
                </a:lnTo>
              </a:path>
            </a:pathLst>
          </a:custGeom>
          <a:solidFill>
            <a:srgbClr val="ff5f7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547080" y="3214800"/>
            <a:ext cx="1371600" cy="4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84320" rIns="184320" tIns="92160" bIns="92160" anchor="t">
            <a:spAutoFit/>
          </a:bodyPr>
          <a:p>
            <a:pPr algn="ctr">
              <a:tabLst>
                <a:tab algn="l" pos="0"/>
                <a:tab algn="l" pos="3657600"/>
                <a:tab algn="l" pos="7315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859560" y="4030560"/>
            <a:ext cx="830880" cy="4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84320" rIns="184320" tIns="92160" bIns="92160" anchor="t">
            <a:spAutoFit/>
          </a:bodyPr>
          <a:p>
            <a:pPr algn="ctr">
              <a:tabLst>
                <a:tab algn="l" pos="0"/>
                <a:tab algn="l" pos="3657600"/>
                <a:tab algn="l" pos="7315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71760" y="5481720"/>
            <a:ext cx="5900760" cy="915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single, physical solution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System Installation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8" name="102Boiler" descr=""/>
          <p:cNvPicPr/>
          <p:nvPr/>
        </p:nvPicPr>
        <p:blipFill>
          <a:blip r:embed="rId1"/>
          <a:stretch/>
        </p:blipFill>
        <p:spPr>
          <a:xfrm>
            <a:off x="768240" y="1236600"/>
            <a:ext cx="3975120" cy="521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"/>
          <p:cNvSpPr/>
          <p:nvPr/>
        </p:nvSpPr>
        <p:spPr>
          <a:xfrm>
            <a:off x="2400480" y="1905120"/>
            <a:ext cx="74520" cy="9158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" name=""/>
          <p:cNvGrpSpPr/>
          <p:nvPr/>
        </p:nvGrpSpPr>
        <p:grpSpPr>
          <a:xfrm>
            <a:off x="6323040" y="2606760"/>
            <a:ext cx="2671200" cy="2153880"/>
            <a:chOff x="6323040" y="2606760"/>
            <a:chExt cx="2671200" cy="2153880"/>
          </a:xfrm>
        </p:grpSpPr>
        <p:sp>
          <p:nvSpPr>
            <p:cNvPr id="81" name=""/>
            <p:cNvSpPr/>
            <p:nvPr/>
          </p:nvSpPr>
          <p:spPr>
            <a:xfrm>
              <a:off x="6323040" y="2606760"/>
              <a:ext cx="2671200" cy="2153880"/>
            </a:xfrm>
            <a:prstGeom prst="cloudCallout">
              <a:avLst>
                <a:gd name="adj1" fmla="val 726"/>
                <a:gd name="adj2" fmla="val -55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7337520" y="3332520"/>
              <a:ext cx="1497960" cy="62856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7270920" y="1924200"/>
            <a:ext cx="655560" cy="717480"/>
          </a:xfrm>
          <a:prstGeom prst="downArrow">
            <a:avLst>
              <a:gd name="adj1" fmla="val 50000"/>
              <a:gd name="adj2" fmla="val 27361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 rot="16200000">
            <a:off x="5489640" y="2712960"/>
            <a:ext cx="358560" cy="1362240"/>
          </a:xfrm>
          <a:prstGeom prst="downArrow">
            <a:avLst>
              <a:gd name="adj1" fmla="val 50000"/>
              <a:gd name="adj2" fmla="val 9498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335720" y="4791240"/>
            <a:ext cx="717840" cy="71748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831200" y="2782800"/>
            <a:ext cx="176436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Hydrocarbons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(natural gas or diesel)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Reactants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(ammonia or urea)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699240" y="1440000"/>
            <a:ext cx="189720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Exhaust gas containing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O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243920" y="3801960"/>
            <a:ext cx="1839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573600" y="3192480"/>
            <a:ext cx="2331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Autoignition &amp; Autothermal Heating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(temps of 1400 to 1550</a:t>
            </a:r>
            <a:r>
              <a:rPr b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26600" y="3592440"/>
            <a:ext cx="1936080" cy="26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Generating NH</a:t>
            </a:r>
            <a:r>
              <a:rPr b="1" lang="en-US" sz="1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and/or HNCO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946920" y="3979800"/>
            <a:ext cx="130500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r>
              <a:rPr b="1" lang="en-US" sz="1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&amp; CO removal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Depletion of NH</a:t>
            </a:r>
            <a:r>
              <a:rPr b="1" lang="en-US" sz="1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 rot="16200000">
            <a:off x="5481360" y="3273120"/>
            <a:ext cx="358920" cy="1362240"/>
          </a:xfrm>
          <a:prstGeom prst="downArrow">
            <a:avLst>
              <a:gd name="adj1" fmla="val 50000"/>
              <a:gd name="adj2" fmla="val 94885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709320" y="2859120"/>
            <a:ext cx="2043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Autocatalytic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801840" y="5573880"/>
            <a:ext cx="2166120" cy="10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Treated exhaust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NO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CO &amp; UBC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NH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products: CO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H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&amp; N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511360" y="2016000"/>
            <a:ext cx="752400" cy="211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732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Approach to Compliance</a:t>
            </a:r>
            <a:br>
              <a:rPr sz="36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 Management Service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2598840" y="4548240"/>
            <a:ext cx="3668760" cy="439560"/>
          </a:xfrm>
          <a:custGeom>
            <a:avLst/>
            <a:gdLst/>
            <a:ahLst/>
            <a:rect l="l" t="t" r="r" b="b"/>
            <a:pathLst>
              <a:path w="3135" h="400">
                <a:moveTo>
                  <a:pt x="0" y="400"/>
                </a:moveTo>
                <a:lnTo>
                  <a:pt x="2867" y="400"/>
                </a:lnTo>
                <a:lnTo>
                  <a:pt x="3135" y="0"/>
                </a:lnTo>
                <a:lnTo>
                  <a:pt x="561" y="48"/>
                </a:lnTo>
                <a:lnTo>
                  <a:pt x="0" y="400"/>
                </a:lnTo>
              </a:path>
            </a:pathLst>
          </a:custGeom>
          <a:solidFill>
            <a:srgbClr val="80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951520" y="4548240"/>
            <a:ext cx="820800" cy="1127160"/>
          </a:xfrm>
          <a:custGeom>
            <a:avLst/>
            <a:gdLst/>
            <a:ahLst/>
            <a:rect l="l" t="t" r="r" b="b"/>
            <a:pathLst>
              <a:path w="712" h="1023">
                <a:moveTo>
                  <a:pt x="367" y="1015"/>
                </a:moveTo>
                <a:lnTo>
                  <a:pt x="0" y="400"/>
                </a:lnTo>
                <a:lnTo>
                  <a:pt x="272" y="8"/>
                </a:lnTo>
                <a:lnTo>
                  <a:pt x="281" y="8"/>
                </a:lnTo>
                <a:lnTo>
                  <a:pt x="281" y="0"/>
                </a:lnTo>
                <a:lnTo>
                  <a:pt x="712" y="519"/>
                </a:lnTo>
                <a:lnTo>
                  <a:pt x="385" y="1023"/>
                </a:lnTo>
              </a:path>
            </a:pathLst>
          </a:custGeom>
          <a:solidFill>
            <a:srgbClr val="33cc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90680" y="4987800"/>
            <a:ext cx="4094280" cy="695520"/>
          </a:xfrm>
          <a:custGeom>
            <a:avLst/>
            <a:gdLst/>
            <a:ahLst/>
            <a:rect l="l" t="t" r="r" b="b"/>
            <a:pathLst>
              <a:path w="3551" h="631">
                <a:moveTo>
                  <a:pt x="8" y="631"/>
                </a:moveTo>
                <a:lnTo>
                  <a:pt x="3551" y="631"/>
                </a:lnTo>
                <a:lnTo>
                  <a:pt x="3174" y="0"/>
                </a:lnTo>
                <a:lnTo>
                  <a:pt x="268" y="0"/>
                </a:lnTo>
                <a:lnTo>
                  <a:pt x="0" y="631"/>
                </a:lnTo>
              </a:path>
            </a:pathLst>
          </a:custGeom>
          <a:solidFill>
            <a:srgbClr val="a3ffa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500800" y="3772080"/>
            <a:ext cx="711000" cy="1095120"/>
          </a:xfrm>
          <a:custGeom>
            <a:avLst/>
            <a:gdLst/>
            <a:ahLst/>
            <a:rect l="l" t="t" r="r" b="b"/>
            <a:pathLst>
              <a:path w="617" h="993">
                <a:moveTo>
                  <a:pt x="320" y="992"/>
                </a:moveTo>
                <a:lnTo>
                  <a:pt x="0" y="352"/>
                </a:lnTo>
                <a:lnTo>
                  <a:pt x="230" y="0"/>
                </a:lnTo>
                <a:lnTo>
                  <a:pt x="616" y="551"/>
                </a:lnTo>
                <a:lnTo>
                  <a:pt x="320" y="992"/>
                </a:lnTo>
              </a:path>
            </a:pathLst>
          </a:custGeom>
          <a:solidFill>
            <a:srgbClr val="ff001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990880" y="3772080"/>
            <a:ext cx="2778120" cy="390240"/>
          </a:xfrm>
          <a:custGeom>
            <a:avLst/>
            <a:gdLst/>
            <a:ahLst/>
            <a:rect l="l" t="t" r="r" b="b"/>
            <a:pathLst>
              <a:path w="2408" h="353">
                <a:moveTo>
                  <a:pt x="0" y="352"/>
                </a:moveTo>
                <a:lnTo>
                  <a:pt x="2177" y="352"/>
                </a:lnTo>
                <a:lnTo>
                  <a:pt x="2407" y="0"/>
                </a:lnTo>
                <a:lnTo>
                  <a:pt x="426" y="0"/>
                </a:lnTo>
                <a:lnTo>
                  <a:pt x="0" y="352"/>
                </a:lnTo>
              </a:path>
            </a:pathLst>
          </a:custGeom>
          <a:solidFill>
            <a:srgbClr val="80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635200" y="4162320"/>
            <a:ext cx="3237120" cy="704880"/>
          </a:xfrm>
          <a:custGeom>
            <a:avLst/>
            <a:gdLst/>
            <a:ahLst/>
            <a:rect l="l" t="t" r="r" b="b"/>
            <a:pathLst>
              <a:path w="2805" h="641">
                <a:moveTo>
                  <a:pt x="0" y="640"/>
                </a:moveTo>
                <a:lnTo>
                  <a:pt x="2804" y="640"/>
                </a:lnTo>
                <a:lnTo>
                  <a:pt x="2484" y="0"/>
                </a:lnTo>
                <a:lnTo>
                  <a:pt x="308" y="0"/>
                </a:lnTo>
                <a:lnTo>
                  <a:pt x="0" y="640"/>
                </a:lnTo>
              </a:path>
            </a:pathLst>
          </a:custGeom>
          <a:solidFill>
            <a:srgbClr val="ff5f7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084640" y="3092400"/>
            <a:ext cx="621000" cy="959040"/>
          </a:xfrm>
          <a:custGeom>
            <a:avLst/>
            <a:gdLst/>
            <a:ahLst/>
            <a:rect l="l" t="t" r="r" b="b"/>
            <a:pathLst>
              <a:path w="539" h="869">
                <a:moveTo>
                  <a:pt x="0" y="238"/>
                </a:moveTo>
                <a:lnTo>
                  <a:pt x="317" y="868"/>
                </a:lnTo>
                <a:lnTo>
                  <a:pt x="538" y="541"/>
                </a:lnTo>
                <a:lnTo>
                  <a:pt x="155" y="0"/>
                </a:lnTo>
                <a:lnTo>
                  <a:pt x="0" y="238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406680" y="3092400"/>
            <a:ext cx="1859040" cy="266760"/>
          </a:xfrm>
          <a:custGeom>
            <a:avLst/>
            <a:gdLst/>
            <a:ahLst/>
            <a:rect l="l" t="t" r="r" b="b"/>
            <a:pathLst>
              <a:path w="1612" h="240">
                <a:moveTo>
                  <a:pt x="0" y="239"/>
                </a:moveTo>
                <a:lnTo>
                  <a:pt x="1456" y="239"/>
                </a:lnTo>
                <a:lnTo>
                  <a:pt x="1611" y="0"/>
                </a:lnTo>
                <a:lnTo>
                  <a:pt x="405" y="0"/>
                </a:lnTo>
                <a:lnTo>
                  <a:pt x="0" y="239"/>
                </a:lnTo>
              </a:path>
            </a:pathLst>
          </a:custGeom>
          <a:solidFill>
            <a:srgbClr val="316501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041640" y="3357720"/>
            <a:ext cx="2411280" cy="693720"/>
          </a:xfrm>
          <a:custGeom>
            <a:avLst/>
            <a:gdLst/>
            <a:ahLst/>
            <a:rect l="l" t="t" r="r" b="b"/>
            <a:pathLst>
              <a:path w="2091" h="630">
                <a:moveTo>
                  <a:pt x="0" y="629"/>
                </a:moveTo>
                <a:lnTo>
                  <a:pt x="2090" y="629"/>
                </a:lnTo>
                <a:lnTo>
                  <a:pt x="1773" y="0"/>
                </a:lnTo>
                <a:lnTo>
                  <a:pt x="317" y="0"/>
                </a:lnTo>
                <a:lnTo>
                  <a:pt x="0" y="629"/>
                </a:lnTo>
              </a:path>
            </a:pathLst>
          </a:custGeom>
          <a:solidFill>
            <a:srgbClr val="7da0f7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668840" y="2417760"/>
            <a:ext cx="531720" cy="830160"/>
          </a:xfrm>
          <a:custGeom>
            <a:avLst/>
            <a:gdLst/>
            <a:ahLst/>
            <a:rect l="l" t="t" r="r" b="b"/>
            <a:pathLst>
              <a:path w="461" h="752">
                <a:moveTo>
                  <a:pt x="317" y="751"/>
                </a:moveTo>
                <a:lnTo>
                  <a:pt x="460" y="527"/>
                </a:lnTo>
                <a:lnTo>
                  <a:pt x="77" y="0"/>
                </a:lnTo>
                <a:lnTo>
                  <a:pt x="0" y="111"/>
                </a:lnTo>
                <a:lnTo>
                  <a:pt x="317" y="751"/>
                </a:lnTo>
              </a:path>
            </a:pathLst>
          </a:custGeom>
          <a:solidFill>
            <a:srgbClr val="eaec5e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836880" y="2417760"/>
            <a:ext cx="924120" cy="125280"/>
          </a:xfrm>
          <a:custGeom>
            <a:avLst/>
            <a:gdLst/>
            <a:ahLst/>
            <a:rect l="l" t="t" r="r" b="b"/>
            <a:pathLst>
              <a:path w="800" h="112">
                <a:moveTo>
                  <a:pt x="0" y="111"/>
                </a:moveTo>
                <a:lnTo>
                  <a:pt x="722" y="111"/>
                </a:lnTo>
                <a:lnTo>
                  <a:pt x="799" y="0"/>
                </a:lnTo>
                <a:lnTo>
                  <a:pt x="252" y="0"/>
                </a:lnTo>
                <a:lnTo>
                  <a:pt x="0" y="111"/>
                </a:lnTo>
              </a:path>
            </a:pathLst>
          </a:custGeom>
          <a:solidFill>
            <a:srgbClr val="316501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470400" y="2541600"/>
            <a:ext cx="1565280" cy="706320"/>
          </a:xfrm>
          <a:custGeom>
            <a:avLst/>
            <a:gdLst/>
            <a:ahLst/>
            <a:rect l="l" t="t" r="r" b="b"/>
            <a:pathLst>
              <a:path w="1357" h="641">
                <a:moveTo>
                  <a:pt x="0" y="640"/>
                </a:moveTo>
                <a:lnTo>
                  <a:pt x="1356" y="640"/>
                </a:lnTo>
                <a:lnTo>
                  <a:pt x="1039" y="0"/>
                </a:lnTo>
                <a:lnTo>
                  <a:pt x="317" y="0"/>
                </a:lnTo>
                <a:lnTo>
                  <a:pt x="0" y="640"/>
                </a:lnTo>
              </a:path>
            </a:pathLst>
          </a:custGeom>
          <a:solidFill>
            <a:srgbClr val="fcfeb9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" name=""/>
          <p:cNvGrpSpPr/>
          <p:nvPr/>
        </p:nvGrpSpPr>
        <p:grpSpPr>
          <a:xfrm>
            <a:off x="3886200" y="1739880"/>
            <a:ext cx="809280" cy="692280"/>
            <a:chOff x="3886200" y="1739880"/>
            <a:chExt cx="809280" cy="692280"/>
          </a:xfrm>
        </p:grpSpPr>
        <p:sp>
          <p:nvSpPr>
            <p:cNvPr id="41" name=""/>
            <p:cNvSpPr/>
            <p:nvPr/>
          </p:nvSpPr>
          <p:spPr>
            <a:xfrm>
              <a:off x="4252320" y="1739880"/>
              <a:ext cx="443160" cy="692280"/>
            </a:xfrm>
            <a:custGeom>
              <a:avLst/>
              <a:gdLst/>
              <a:ahLst/>
              <a:rect l="l" t="t" r="r" b="b"/>
              <a:pathLst>
                <a:path w="384" h="627">
                  <a:moveTo>
                    <a:pt x="305" y="626"/>
                  </a:moveTo>
                  <a:lnTo>
                    <a:pt x="383" y="526"/>
                  </a:lnTo>
                  <a:lnTo>
                    <a:pt x="0" y="0"/>
                  </a:lnTo>
                  <a:lnTo>
                    <a:pt x="305" y="626"/>
                  </a:lnTo>
                </a:path>
              </a:pathLst>
            </a:custGeom>
            <a:solidFill>
              <a:srgbClr val="cc99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886200" y="1739880"/>
              <a:ext cx="720720" cy="692280"/>
            </a:xfrm>
            <a:custGeom>
              <a:avLst/>
              <a:gdLst/>
              <a:ahLst/>
              <a:rect l="l" t="t" r="r" b="b"/>
              <a:pathLst>
                <a:path w="624" h="627">
                  <a:moveTo>
                    <a:pt x="0" y="626"/>
                  </a:moveTo>
                  <a:lnTo>
                    <a:pt x="623" y="626"/>
                  </a:lnTo>
                  <a:lnTo>
                    <a:pt x="318" y="0"/>
                  </a:lnTo>
                  <a:lnTo>
                    <a:pt x="0" y="626"/>
                  </a:lnTo>
                </a:path>
              </a:pathLst>
            </a:custGeom>
            <a:solidFill>
              <a:srgbClr val="cc99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" name=""/>
          <p:cNvSpPr/>
          <p:nvPr/>
        </p:nvSpPr>
        <p:spPr>
          <a:xfrm>
            <a:off x="3726720" y="2790720"/>
            <a:ext cx="1011240" cy="4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84320" rIns="184320" tIns="92160" bIns="92160" anchor="t">
            <a:spAutoFit/>
          </a:bodyPr>
          <a:p>
            <a:pPr algn="ctr">
              <a:tabLst>
                <a:tab algn="l" pos="0"/>
                <a:tab algn="l" pos="3657600"/>
                <a:tab algn="l" pos="7315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258000" y="3517920"/>
            <a:ext cx="1951560" cy="4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84320" rIns="184320" tIns="92160" bIns="92160" anchor="t">
            <a:spAutoFit/>
          </a:bodyPr>
          <a:p>
            <a:pPr algn="ctr">
              <a:tabLst>
                <a:tab algn="l" pos="0"/>
                <a:tab algn="l" pos="3657600"/>
                <a:tab algn="l" pos="7315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47080" y="4307040"/>
            <a:ext cx="1371600" cy="4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84320" rIns="184320" tIns="92160" bIns="92160" anchor="t">
            <a:spAutoFit/>
          </a:bodyPr>
          <a:p>
            <a:pPr algn="ctr">
              <a:tabLst>
                <a:tab algn="l" pos="0"/>
                <a:tab algn="l" pos="3657600"/>
                <a:tab algn="l" pos="7315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59560" y="5122800"/>
            <a:ext cx="830880" cy="4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84320" rIns="184320" tIns="92160" bIns="92160" anchor="t">
            <a:spAutoFit/>
          </a:bodyPr>
          <a:p>
            <a:pPr algn="ctr">
              <a:tabLst>
                <a:tab algn="l" pos="0"/>
                <a:tab algn="l" pos="3657600"/>
                <a:tab algn="l" pos="7315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816360" y="2130480"/>
            <a:ext cx="88596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84320" rIns="184320" tIns="92160" bIns="92160" anchor="t">
            <a:spAutoFit/>
          </a:bodyPr>
          <a:p>
            <a:pPr algn="ctr">
              <a:tabLst>
                <a:tab algn="l" pos="0"/>
                <a:tab algn="l" pos="3657600"/>
                <a:tab algn="l" pos="73152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521000" y="5811840"/>
            <a:ext cx="5900400" cy="915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integrated solution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98400" y="66528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Emission Management Service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Solution Partnership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398600"/>
            <a:ext cx="82296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 the compliance cost of the Client’s system using Enron’s expertise in risk management, finance and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Develop, commercialize and introduce new, innovative emission reduction technologies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Mechanism: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an Emission Management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savings of 20% versus Client’s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Transfer many compliance risks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 introduction of new technologies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partnership to create additional savings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Compliance Cost Analysis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2" name=""/>
          <p:cNvGraphicFramePr/>
          <p:nvPr/>
        </p:nvGraphicFramePr>
        <p:xfrm>
          <a:off x="685800" y="1447920"/>
          <a:ext cx="7770960" cy="4647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447920"/>
                    <a:ext cx="7770960" cy="464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" name=""/>
          <p:cNvSpPr/>
          <p:nvPr/>
        </p:nvSpPr>
        <p:spPr>
          <a:xfrm>
            <a:off x="3587760" y="2028960"/>
            <a:ext cx="4267080" cy="1522440"/>
          </a:xfrm>
          <a:prstGeom prst="rect">
            <a:avLst/>
          </a:pr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NPV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Levelized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Compliance Cost   $250MM      $31MM/Yr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Plan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$200MM       $25MM/Yr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SAVES $50 Million PV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701640" y="476280"/>
            <a:ext cx="7772400" cy="73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Emissions Management Service</a:t>
            </a:r>
            <a:br>
              <a:rPr sz="28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Compliance Solution Partnership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1034640" y="1598760"/>
            <a:ext cx="7783560" cy="3474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indent="0">
              <a:spcBef>
                <a:spcPts val="1800"/>
              </a:spcBef>
              <a:buNone/>
              <a:tabLst>
                <a:tab algn="l" pos="0"/>
                <a:tab algn="l" pos="395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long-term, fixed price service that guarantees emissions compliance by: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650"/>
              </a:spcBef>
              <a:buNone/>
              <a:tabLst>
                <a:tab algn="l" pos="0"/>
                <a:tab algn="l" pos="395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Physically reducing emissions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482840" indent="-393840">
              <a:spcBef>
                <a:spcPts val="400"/>
              </a:spcBef>
              <a:buClr>
                <a:srgbClr val="000000"/>
              </a:buClr>
              <a:buSzPct val="65000"/>
              <a:buFont typeface="Wingdings" charset="2"/>
              <a:buChar char=""/>
              <a:tabLst>
                <a:tab algn="l" pos="395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 Reduction Technology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5560" indent="-228600">
              <a:spcBef>
                <a:spcPts val="400"/>
              </a:spcBef>
              <a:buClr>
                <a:srgbClr val="000000"/>
              </a:buClr>
              <a:buSzPct val="80000"/>
              <a:buFont typeface="Arial"/>
              <a:buChar char="–"/>
              <a:tabLst>
                <a:tab algn="l" pos="395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Install Air Pollution Control Equipment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482840" indent="-393840">
              <a:spcBef>
                <a:spcPts val="400"/>
              </a:spcBef>
              <a:buClr>
                <a:srgbClr val="000000"/>
              </a:buClr>
              <a:buSzPct val="65000"/>
              <a:buFont typeface="Wingdings" charset="2"/>
              <a:buChar char=""/>
              <a:tabLst>
                <a:tab algn="l" pos="395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 Improvements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482840" indent="-393840">
              <a:spcBef>
                <a:spcPts val="300"/>
              </a:spcBef>
              <a:buClr>
                <a:srgbClr val="000000"/>
              </a:buClr>
              <a:buSzPct val="65000"/>
              <a:buFont typeface="Wingdings" charset="2"/>
              <a:buChar char=""/>
              <a:tabLst>
                <a:tab algn="l" pos="395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Alternative Fuels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Requires Client’s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482840" indent="-393840">
              <a:spcBef>
                <a:spcPts val="400"/>
              </a:spcBef>
              <a:buClr>
                <a:srgbClr val="000000"/>
              </a:buClr>
              <a:buSzPct val="65000"/>
              <a:buFont typeface="Wingdings" charset="2"/>
              <a:buChar char=""/>
              <a:tabLst>
                <a:tab algn="l" pos="395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Power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shared with Client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8640" indent="-228600">
              <a:spcBef>
                <a:spcPts val="400"/>
              </a:spcBef>
              <a:buNone/>
              <a:tabLst>
                <a:tab algn="l" pos="0"/>
                <a:tab algn="l" pos="39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1" i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and/or</a:t>
            </a:r>
            <a:r>
              <a:rPr b="1" i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550"/>
              </a:spcBef>
              <a:buNone/>
              <a:tabLst>
                <a:tab algn="l" pos="0"/>
                <a:tab algn="l" pos="395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Providing emission allowances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901800" y="5664240"/>
            <a:ext cx="7489800" cy="703800"/>
          </a:xfrm>
          <a:prstGeom prst="rect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as an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Executory Services Contract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which results in off-balance sheet </a:t>
            </a:r>
            <a:r>
              <a:rPr b="1" i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and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off-credit financing.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040360" y="3662280"/>
            <a:ext cx="433440" cy="766800"/>
          </a:xfrm>
          <a:custGeom>
            <a:avLst/>
            <a:gdLst>
              <a:gd name="textAreaLeft" fmla="*/ 0 w 433440"/>
              <a:gd name="textAreaRight" fmla="*/ 156600 w 433440"/>
              <a:gd name="textAreaTop" fmla="*/ 19800 h 766800"/>
              <a:gd name="textAreaBottom" fmla="*/ 747000 h 7668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96960" y="525600"/>
            <a:ext cx="7772400" cy="70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Management Service</a:t>
            </a:r>
            <a:br>
              <a:rPr sz="3200"/>
            </a:b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Transferred to Enron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345960" y="1500120"/>
          <a:ext cx="8423280" cy="52642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5960" y="1500120"/>
                    <a:ext cx="8423280" cy="526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Continuum of Enron Offering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506520" y="1979640"/>
            <a:ext cx="8300880" cy="630360"/>
          </a:xfrm>
          <a:prstGeom prst="leftRightArrow">
            <a:avLst>
              <a:gd name="adj1" fmla="val 68769"/>
              <a:gd name="adj2" fmla="val 188870"/>
            </a:avLst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37560" y="1152360"/>
            <a:ext cx="1112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Emission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682760" y="1449360"/>
            <a:ext cx="968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Equipment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930040" y="1157400"/>
            <a:ext cx="1112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Emission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363640" y="1176480"/>
            <a:ext cx="1112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Unit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Emission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939960" y="3440160"/>
            <a:ext cx="7335720" cy="2782800"/>
          </a:xfrm>
          <a:custGeom>
            <a:avLst/>
            <a:gdLst/>
            <a:ahLst/>
            <a:rect l="l" t="t" r="r" b="b"/>
            <a:pathLst>
              <a:path w="4465" h="1784">
                <a:moveTo>
                  <a:pt x="0" y="0"/>
                </a:moveTo>
                <a:lnTo>
                  <a:pt x="0" y="1784"/>
                </a:lnTo>
                <a:lnTo>
                  <a:pt x="4465" y="1784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rot="16200000">
            <a:off x="-661320" y="4560480"/>
            <a:ext cx="2613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SAVINGS OPPORTUNITY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 flipV="1">
            <a:off x="937440" y="1256760"/>
            <a:ext cx="14035680" cy="46285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669" y="1"/>
                </a:moveTo>
                <a:arcTo wR="10800" hR="10800" stAng="-5441653" swAng="5163264"/>
                <a:lnTo>
                  <a:pt x="10800" y="10800"/>
                </a:lnTo>
                <a:close/>
              </a:path>
              <a:path fill="none" w="21600" h="21600">
                <a:moveTo>
                  <a:pt x="10669" y="1"/>
                </a:moveTo>
                <a:arcTo wR="10800" hR="10800" stAng="-5441653" swAng="5163264"/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921040" y="2830680"/>
            <a:ext cx="4997520" cy="1917360"/>
          </a:xfrm>
          <a:prstGeom prst="rect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  <a:effectLst>
            <a:outerShdw dist="107932" dir="189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 Management Service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Largest Value to Client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Optimize Intra and Inter-System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Larger Savings Baseline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Over-Comply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“Synthetic SCR”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Allowance “Peaker”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73200" y="6091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Management Service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800"/>
            </a:b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to Client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108080" y="1537920"/>
            <a:ext cx="7642080" cy="402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601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overall compliance cost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Savings of 20% versus 10 year Compliance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potential shared savings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Reduce/delay capital outlays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regulatory flexibility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can match ultimate regulatory timeline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emission compliance certainty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control of generation assets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risk of “new” 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Superior guarantee from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Attractive financing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Off-balance sheet, off-credit treatment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7240" y="40644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NOxTech NOx Reduction Technology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337680" y="1447560"/>
            <a:ext cx="4157640" cy="490860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 Highlights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$23 MM invested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holds exclusive license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Successful demo operation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 MW Diesel IC Engine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 since 1995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96% efficiency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Small scale demo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Validated process on coal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NOx levels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5 ppm ammonia slip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“alpha” coal boiler demo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150MW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Targeted for for late 2001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4647960" y="1447560"/>
            <a:ext cx="4305240" cy="490860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Gas-phase, autocatalytic process for boilers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Reduces NOx by 90%+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Theoretical limit of .03 lb/mmbtu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ammonia slip (&lt;5ppm)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Reduces CO and UBC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Maintains fuel flexibility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impact on plant output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installation cycle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1998-11-09T12:03:42Z</dcterms:created>
  <dc:creator>jflahav</dc:creator>
  <dc:description/>
  <dc:language>en-US</dc:language>
  <cp:lastModifiedBy>ljacobso</cp:lastModifiedBy>
  <cp:lastPrinted>2000-10-02T13:59:36Z</cp:lastPrinted>
  <dcterms:modified xsi:type="dcterms:W3CDTF">2001-05-18T15:59:53Z</dcterms:modified>
  <cp:revision>312</cp:revision>
  <dc:subject/>
  <dc:title>Operating Leases</dc:title>
</cp:coreProperties>
</file>