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902825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43040" y="609120"/>
            <a:ext cx="8416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743040" y="1981080"/>
            <a:ext cx="8416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1DBD04F-5126-4328-BF48-F19109FC239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013FD7-4C6B-4F07-9339-6D80D91ED6E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43040" y="609120"/>
            <a:ext cx="8416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43040" y="1981080"/>
            <a:ext cx="8416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743040" y="6248520"/>
            <a:ext cx="2062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382920" y="6248520"/>
            <a:ext cx="31370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097760" y="6248520"/>
            <a:ext cx="2062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2B523E4-6561-490B-A2D7-EB1AD440750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"/>
          <p:cNvGrpSpPr/>
          <p:nvPr/>
        </p:nvGrpSpPr>
        <p:grpSpPr>
          <a:xfrm>
            <a:off x="457200" y="228600"/>
            <a:ext cx="9220320" cy="6355440"/>
            <a:chOff x="457200" y="228600"/>
            <a:chExt cx="9220320" cy="6355440"/>
          </a:xfrm>
        </p:grpSpPr>
        <p:sp>
          <p:nvSpPr>
            <p:cNvPr id="8" name=""/>
            <p:cNvSpPr/>
            <p:nvPr/>
          </p:nvSpPr>
          <p:spPr>
            <a:xfrm>
              <a:off x="1295280" y="1746360"/>
              <a:ext cx="533520" cy="75384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3276720" y="1746360"/>
              <a:ext cx="533160" cy="75384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1295280" y="3530520"/>
              <a:ext cx="533520" cy="75564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7391520" y="1919160"/>
              <a:ext cx="0" cy="17172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8026560" y="1746360"/>
              <a:ext cx="0" cy="47916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 flipV="1">
              <a:off x="7391520" y="1746360"/>
              <a:ext cx="635040" cy="1728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7391520" y="2090880"/>
              <a:ext cx="635040" cy="1346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8026560" y="2013120"/>
              <a:ext cx="190440" cy="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8217000" y="1814400"/>
              <a:ext cx="393480" cy="343080"/>
            </a:xfrm>
            <a:prstGeom prst="ellipse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8280360" y="1959120"/>
              <a:ext cx="254160" cy="90360"/>
            </a:xfrm>
            <a:custGeom>
              <a:avLst/>
              <a:gdLst/>
              <a:ahLst/>
              <a:rect l="l" t="t" r="r" b="b"/>
              <a:pathLst>
                <a:path w="672" h="432">
                  <a:moveTo>
                    <a:pt x="0" y="224"/>
                  </a:moveTo>
                  <a:cubicBezTo>
                    <a:pt x="56" y="112"/>
                    <a:pt x="112" y="0"/>
                    <a:pt x="192" y="32"/>
                  </a:cubicBezTo>
                  <a:cubicBezTo>
                    <a:pt x="272" y="64"/>
                    <a:pt x="400" y="400"/>
                    <a:pt x="480" y="416"/>
                  </a:cubicBezTo>
                  <a:cubicBezTo>
                    <a:pt x="560" y="432"/>
                    <a:pt x="640" y="176"/>
                    <a:pt x="672" y="128"/>
                  </a:cubicBezTo>
                </a:path>
              </a:pathLst>
            </a:custGeom>
            <a:noFill/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560" bIns="43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1828800" y="1265400"/>
              <a:ext cx="5562720" cy="0"/>
            </a:xfrm>
            <a:prstGeom prst="line">
              <a:avLst/>
            </a:prstGeom>
            <a:ln w="12600">
              <a:solidFill>
                <a:srgbClr val="00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1828800" y="1265400"/>
              <a:ext cx="0" cy="480960"/>
            </a:xfrm>
            <a:prstGeom prst="line">
              <a:avLst/>
            </a:prstGeom>
            <a:ln w="9360">
              <a:solidFill>
                <a:srgbClr val="00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 flipV="1">
              <a:off x="3809880" y="1265400"/>
              <a:ext cx="0" cy="480960"/>
            </a:xfrm>
            <a:prstGeom prst="line">
              <a:avLst/>
            </a:prstGeom>
            <a:ln w="9360">
              <a:solidFill>
                <a:srgbClr val="00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 flipV="1">
              <a:off x="5105520" y="1265040"/>
              <a:ext cx="0" cy="685800"/>
            </a:xfrm>
            <a:prstGeom prst="line">
              <a:avLst/>
            </a:prstGeom>
            <a:ln w="9360">
              <a:solidFill>
                <a:srgbClr val="00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 flipV="1">
              <a:off x="7391520" y="1265040"/>
              <a:ext cx="0" cy="685800"/>
            </a:xfrm>
            <a:prstGeom prst="line">
              <a:avLst/>
            </a:prstGeom>
            <a:ln w="9360">
              <a:solidFill>
                <a:srgbClr val="00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5105520" y="1919160"/>
              <a:ext cx="0" cy="17172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740560" y="1746360"/>
              <a:ext cx="0" cy="47916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 flipV="1">
              <a:off x="5105520" y="1746360"/>
              <a:ext cx="635040" cy="17280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5105520" y="2090880"/>
              <a:ext cx="635040" cy="1346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5740560" y="2013120"/>
              <a:ext cx="190440" cy="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5931000" y="1814400"/>
              <a:ext cx="393480" cy="343080"/>
            </a:xfrm>
            <a:prstGeom prst="ellipse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5994360" y="1959120"/>
              <a:ext cx="254160" cy="90360"/>
            </a:xfrm>
            <a:custGeom>
              <a:avLst/>
              <a:gdLst/>
              <a:ahLst/>
              <a:rect l="l" t="t" r="r" b="b"/>
              <a:pathLst>
                <a:path w="672" h="432">
                  <a:moveTo>
                    <a:pt x="0" y="224"/>
                  </a:moveTo>
                  <a:cubicBezTo>
                    <a:pt x="56" y="112"/>
                    <a:pt x="112" y="0"/>
                    <a:pt x="192" y="32"/>
                  </a:cubicBezTo>
                  <a:cubicBezTo>
                    <a:pt x="272" y="64"/>
                    <a:pt x="400" y="400"/>
                    <a:pt x="480" y="416"/>
                  </a:cubicBezTo>
                  <a:cubicBezTo>
                    <a:pt x="560" y="432"/>
                    <a:pt x="640" y="176"/>
                    <a:pt x="672" y="128"/>
                  </a:cubicBezTo>
                </a:path>
              </a:pathLst>
            </a:custGeom>
            <a:noFill/>
            <a:ln w="28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560" bIns="43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 flipV="1">
              <a:off x="1828800" y="3119400"/>
              <a:ext cx="0" cy="411120"/>
            </a:xfrm>
            <a:prstGeom prst="line">
              <a:avLst/>
            </a:prstGeom>
            <a:ln w="9360">
              <a:solidFill>
                <a:srgbClr val="ff66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1828800" y="3119400"/>
              <a:ext cx="3429000" cy="0"/>
            </a:xfrm>
            <a:prstGeom prst="line">
              <a:avLst/>
            </a:prstGeom>
            <a:ln w="9360">
              <a:solidFill>
                <a:srgbClr val="ff66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 flipV="1">
              <a:off x="5257800" y="2157480"/>
              <a:ext cx="0" cy="961920"/>
            </a:xfrm>
            <a:prstGeom prst="line">
              <a:avLst/>
            </a:prstGeom>
            <a:ln w="9360">
              <a:solidFill>
                <a:srgbClr val="ff66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5486400" y="2157480"/>
              <a:ext cx="0" cy="1854000"/>
            </a:xfrm>
            <a:prstGeom prst="line">
              <a:avLst/>
            </a:prstGeom>
            <a:ln w="9360">
              <a:solidFill>
                <a:srgbClr val="ff00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7772400" y="2157480"/>
              <a:ext cx="0" cy="1854000"/>
            </a:xfrm>
            <a:prstGeom prst="line">
              <a:avLst/>
            </a:prstGeom>
            <a:ln w="9360">
              <a:solidFill>
                <a:srgbClr val="ff00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4800600" y="4011480"/>
              <a:ext cx="3733920" cy="0"/>
            </a:xfrm>
            <a:prstGeom prst="line">
              <a:avLst/>
            </a:prstGeom>
            <a:ln w="9360">
              <a:solidFill>
                <a:srgbClr val="ff0066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4876920" y="5452920"/>
              <a:ext cx="3733560" cy="0"/>
            </a:xfrm>
            <a:prstGeom prst="line">
              <a:avLst/>
            </a:prstGeom>
            <a:ln w="9360">
              <a:solidFill>
                <a:srgbClr val="cc660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6248520" y="4354560"/>
              <a:ext cx="914400" cy="276840"/>
            </a:xfrm>
            <a:prstGeom prst="rect">
              <a:avLst/>
            </a:prstGeom>
            <a:noFill/>
            <a:ln w="12600">
              <a:solidFill>
                <a:srgbClr val="ff00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200" strike="noStrike" u="none">
                  <a:solidFill>
                    <a:srgbClr val="ff0066"/>
                  </a:solidFill>
                  <a:effectLst/>
                  <a:uFillTx/>
                  <a:latin typeface="Arial"/>
                </a:rPr>
                <a:t>ProcessA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6324480" y="5797440"/>
              <a:ext cx="914400" cy="276840"/>
            </a:xfrm>
            <a:prstGeom prst="rect">
              <a:avLst/>
            </a:prstGeom>
            <a:noFill/>
            <a:ln w="12600">
              <a:solidFill>
                <a:srgbClr val="cc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200" strike="noStrike" u="none">
                  <a:solidFill>
                    <a:srgbClr val="cc6600"/>
                  </a:solidFill>
                  <a:effectLst/>
                  <a:uFillTx/>
                  <a:latin typeface="Arial"/>
                </a:rPr>
                <a:t>ProcessB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 flipV="1">
              <a:off x="6705720" y="4011120"/>
              <a:ext cx="0" cy="343080"/>
            </a:xfrm>
            <a:prstGeom prst="line">
              <a:avLst/>
            </a:prstGeom>
            <a:ln w="9360">
              <a:solidFill>
                <a:srgbClr val="ff00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 flipV="1">
              <a:off x="6781680" y="5452560"/>
              <a:ext cx="0" cy="343080"/>
            </a:xfrm>
            <a:prstGeom prst="line">
              <a:avLst/>
            </a:prstGeom>
            <a:ln w="9360">
              <a:solidFill>
                <a:srgbClr val="cc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5715000" y="2225520"/>
              <a:ext cx="0" cy="1648080"/>
            </a:xfrm>
            <a:prstGeom prst="line">
              <a:avLst/>
            </a:prstGeom>
            <a:ln w="9360">
              <a:solidFill>
                <a:srgbClr val="cc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5715000" y="4218120"/>
              <a:ext cx="0" cy="1234800"/>
            </a:xfrm>
            <a:prstGeom prst="line">
              <a:avLst/>
            </a:prstGeom>
            <a:ln w="9360">
              <a:solidFill>
                <a:srgbClr val="cc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5715000" y="3873600"/>
              <a:ext cx="76320" cy="344520"/>
            </a:xfrm>
            <a:custGeom>
              <a:avLst/>
              <a:gdLst>
                <a:gd name="textAreaLeft" fmla="*/ 0 w 76320"/>
                <a:gd name="textAreaRight" fmla="*/ 53640 w 76320"/>
                <a:gd name="textAreaTop" fmla="*/ 86040 h 344520"/>
                <a:gd name="textAreaBottom" fmla="*/ 258480 h 344520"/>
                <a:gd name="GluePoint1X" fmla="*/ 0 w 21600"/>
                <a:gd name="GluePoint1Y" fmla="*/ 0 h 21600"/>
                <a:gd name="GluePoint2X" fmla="*/ 0 w 21600"/>
                <a:gd name="GluePoint2Y" fmla="*/ 21600 h 21600"/>
                <a:gd name="GluePoint3X" fmla="*/ 21600 w 21600"/>
                <a:gd name="GluePoint3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600" y="5400"/>
                    <a:pt x="21600" y="10800"/>
                  </a:cubicBezTo>
                  <a:lnTo>
                    <a:pt x="21600" y="10800"/>
                  </a:lnTo>
                  <a:cubicBezTo>
                    <a:pt x="21600" y="16200"/>
                    <a:pt x="10800" y="21600"/>
                    <a:pt x="0" y="21600"/>
                  </a:cubicBezTo>
                </a:path>
              </a:pathLst>
            </a:custGeom>
            <a:noFill/>
            <a:ln w="9360">
              <a:solidFill>
                <a:srgbClr val="cc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8001000" y="2225520"/>
              <a:ext cx="0" cy="1648080"/>
            </a:xfrm>
            <a:prstGeom prst="line">
              <a:avLst/>
            </a:prstGeom>
            <a:ln w="9360">
              <a:solidFill>
                <a:srgbClr val="cc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8001000" y="4218120"/>
              <a:ext cx="0" cy="1234800"/>
            </a:xfrm>
            <a:prstGeom prst="line">
              <a:avLst/>
            </a:prstGeom>
            <a:ln w="9360">
              <a:solidFill>
                <a:srgbClr val="cc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8001000" y="3873600"/>
              <a:ext cx="76320" cy="344520"/>
            </a:xfrm>
            <a:custGeom>
              <a:avLst/>
              <a:gdLst>
                <a:gd name="textAreaLeft" fmla="*/ 0 w 76320"/>
                <a:gd name="textAreaRight" fmla="*/ 53640 w 76320"/>
                <a:gd name="textAreaTop" fmla="*/ 86040 h 344520"/>
                <a:gd name="textAreaBottom" fmla="*/ 258480 h 344520"/>
                <a:gd name="GluePoint1X" fmla="*/ 0 w 21600"/>
                <a:gd name="GluePoint1Y" fmla="*/ 0 h 21600"/>
                <a:gd name="GluePoint2X" fmla="*/ 0 w 21600"/>
                <a:gd name="GluePoint2Y" fmla="*/ 21600 h 21600"/>
                <a:gd name="GluePoint3X" fmla="*/ 21600 w 21600"/>
                <a:gd name="GluePoint3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600" y="5400"/>
                    <a:pt x="21600" y="10800"/>
                  </a:cubicBezTo>
                  <a:lnTo>
                    <a:pt x="21600" y="10800"/>
                  </a:lnTo>
                  <a:cubicBezTo>
                    <a:pt x="21600" y="16200"/>
                    <a:pt x="10800" y="21600"/>
                    <a:pt x="0" y="21600"/>
                  </a:cubicBezTo>
                </a:path>
              </a:pathLst>
            </a:custGeom>
            <a:noFill/>
            <a:ln w="9360">
              <a:solidFill>
                <a:srgbClr val="cc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4221000" y="3681360"/>
              <a:ext cx="632160" cy="231480"/>
            </a:xfrm>
            <a:prstGeom prst="borderCallout1">
              <a:avLst>
                <a:gd name="adj1" fmla="val 18750"/>
                <a:gd name="adj2" fmla="val -8333"/>
                <a:gd name="adj3" fmla="val 144097"/>
                <a:gd name="adj4" fmla="val 165791"/>
              </a:avLst>
            </a:prstGeom>
            <a:noFill/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14 bars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4572000" y="4952880"/>
              <a:ext cx="860400" cy="231480"/>
            </a:xfrm>
            <a:prstGeom prst="borderCallout1">
              <a:avLst>
                <a:gd name="adj1" fmla="val 18750"/>
                <a:gd name="adj2" fmla="val -8333"/>
                <a:gd name="adj3" fmla="val 215527"/>
                <a:gd name="adj4" fmla="val 115847"/>
              </a:avLst>
            </a:prstGeom>
            <a:noFill/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 bars/156 C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5257800" y="1882800"/>
              <a:ext cx="4572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7543800" y="1882800"/>
              <a:ext cx="4572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ST2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276720" y="2089080"/>
              <a:ext cx="4572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CBC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295280" y="2089080"/>
              <a:ext cx="4572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1295280" y="3875040"/>
              <a:ext cx="4572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GTV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3200400" y="3162240"/>
              <a:ext cx="936720" cy="231480"/>
            </a:xfrm>
            <a:prstGeom prst="borderCallout1">
              <a:avLst>
                <a:gd name="adj1" fmla="val 18750"/>
                <a:gd name="adj2" fmla="val -8333"/>
                <a:gd name="adj3" fmla="val -18939"/>
                <a:gd name="adj4" fmla="val 112523"/>
              </a:avLst>
            </a:prstGeom>
            <a:noFill/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41 bars/420 C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3048120" y="990720"/>
              <a:ext cx="936360" cy="231480"/>
            </a:xfrm>
            <a:prstGeom prst="borderCallout1">
              <a:avLst>
                <a:gd name="adj1" fmla="val 18750"/>
                <a:gd name="adj2" fmla="val -8333"/>
                <a:gd name="adj3" fmla="val 119175"/>
                <a:gd name="adj4" fmla="val 161523"/>
              </a:avLst>
            </a:prstGeom>
            <a:noFill/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85 bars/480 C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609480" y="2590920"/>
              <a:ext cx="914400" cy="50652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  <a:path fill="none" w="21600" h="21600">
                  <a:moveTo>
                    <a:pt x="-1800" y="4830"/>
                  </a:moveTo>
                  <a:lnTo>
                    <a:pt x="-3863" y="4830"/>
                  </a:lnTo>
                  <a:lnTo>
                    <a:pt x="-3863" y="-14087"/>
                  </a:lnTo>
                  <a:lnTo>
                    <a:pt x="15973" y="-14267"/>
                  </a:lnTo>
                </a:path>
              </a:pathLst>
            </a:cu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Black liquor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Fuel oil 3A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GNC-Conc.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457200" y="4419720"/>
              <a:ext cx="914400" cy="78156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  <a:path fill="none" w="21600" h="21600">
                  <a:moveTo>
                    <a:pt x="-1800" y="3148"/>
                  </a:moveTo>
                  <a:lnTo>
                    <a:pt x="-5663" y="3148"/>
                  </a:lnTo>
                  <a:lnTo>
                    <a:pt x="-5663" y="-7870"/>
                  </a:lnTo>
                  <a:lnTo>
                    <a:pt x="19798" y="-7926"/>
                  </a:lnTo>
                </a:path>
              </a:pathLst>
            </a:cu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Biomass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Fuel oil 3A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Methanol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GNC-DI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GNC-Conc.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1828800" y="2295360"/>
              <a:ext cx="304920" cy="274680"/>
            </a:xfrm>
            <a:custGeom>
              <a:avLst/>
              <a:gdLst>
                <a:gd name="textAreaLeft" fmla="*/ 64800 w 304920"/>
                <a:gd name="textAreaRight" fmla="*/ 240120 w 304920"/>
                <a:gd name="textAreaTop" fmla="*/ 58320 h 274680"/>
                <a:gd name="textAreaBottom" fmla="*/ 216360 h 2746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10800"/>
                  </a:moveTo>
                  <a:lnTo>
                    <a:pt x="2664" y="14087"/>
                  </a:lnTo>
                  <a:lnTo>
                    <a:pt x="3163" y="18437"/>
                  </a:lnTo>
                  <a:lnTo>
                    <a:pt x="7371" y="18877"/>
                  </a:lnTo>
                  <a:lnTo>
                    <a:pt x="10800" y="21600"/>
                  </a:lnTo>
                  <a:lnTo>
                    <a:pt x="14087" y="18936"/>
                  </a:lnTo>
                  <a:lnTo>
                    <a:pt x="18437" y="18437"/>
                  </a:lnTo>
                  <a:lnTo>
                    <a:pt x="18877" y="14229"/>
                  </a:lnTo>
                  <a:lnTo>
                    <a:pt x="21600" y="10800"/>
                  </a:lnTo>
                  <a:lnTo>
                    <a:pt x="18936" y="7513"/>
                  </a:lnTo>
                  <a:lnTo>
                    <a:pt x="18437" y="3163"/>
                  </a:lnTo>
                  <a:lnTo>
                    <a:pt x="14229" y="2723"/>
                  </a:lnTo>
                  <a:lnTo>
                    <a:pt x="10800" y="0"/>
                  </a:lnTo>
                  <a:lnTo>
                    <a:pt x="7513" y="2664"/>
                  </a:lnTo>
                  <a:lnTo>
                    <a:pt x="3163" y="3163"/>
                  </a:lnTo>
                  <a:lnTo>
                    <a:pt x="2723" y="7371"/>
                  </a:lnTo>
                  <a:lnTo>
                    <a:pt x="0" y="10800"/>
                  </a:lnTo>
                  <a:close/>
                </a:path>
              </a:pathLst>
            </a:cu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94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3809880" y="2363760"/>
              <a:ext cx="304920" cy="274680"/>
            </a:xfrm>
            <a:custGeom>
              <a:avLst/>
              <a:gdLst>
                <a:gd name="textAreaLeft" fmla="*/ 64800 w 304920"/>
                <a:gd name="textAreaRight" fmla="*/ 240120 w 304920"/>
                <a:gd name="textAreaTop" fmla="*/ 58320 h 274680"/>
                <a:gd name="textAreaBottom" fmla="*/ 216360 h 2746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10800"/>
                  </a:moveTo>
                  <a:lnTo>
                    <a:pt x="2664" y="14087"/>
                  </a:lnTo>
                  <a:lnTo>
                    <a:pt x="3163" y="18437"/>
                  </a:lnTo>
                  <a:lnTo>
                    <a:pt x="7371" y="18877"/>
                  </a:lnTo>
                  <a:lnTo>
                    <a:pt x="10800" y="21600"/>
                  </a:lnTo>
                  <a:lnTo>
                    <a:pt x="14087" y="18936"/>
                  </a:lnTo>
                  <a:lnTo>
                    <a:pt x="18437" y="18437"/>
                  </a:lnTo>
                  <a:lnTo>
                    <a:pt x="18877" y="14229"/>
                  </a:lnTo>
                  <a:lnTo>
                    <a:pt x="21600" y="10800"/>
                  </a:lnTo>
                  <a:lnTo>
                    <a:pt x="18936" y="7513"/>
                  </a:lnTo>
                  <a:lnTo>
                    <a:pt x="18437" y="3163"/>
                  </a:lnTo>
                  <a:lnTo>
                    <a:pt x="14229" y="2723"/>
                  </a:lnTo>
                  <a:lnTo>
                    <a:pt x="10800" y="0"/>
                  </a:lnTo>
                  <a:lnTo>
                    <a:pt x="7513" y="2664"/>
                  </a:lnTo>
                  <a:lnTo>
                    <a:pt x="3163" y="3163"/>
                  </a:lnTo>
                  <a:lnTo>
                    <a:pt x="2723" y="7371"/>
                  </a:lnTo>
                  <a:lnTo>
                    <a:pt x="0" y="10800"/>
                  </a:lnTo>
                  <a:close/>
                </a:path>
              </a:pathLst>
            </a:cu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98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1828800" y="4079880"/>
              <a:ext cx="457200" cy="342720"/>
            </a:xfrm>
            <a:custGeom>
              <a:avLst/>
              <a:gdLst>
                <a:gd name="textAreaLeft" fmla="*/ 97200 w 457200"/>
                <a:gd name="textAreaRight" fmla="*/ 360000 w 457200"/>
                <a:gd name="textAreaTop" fmla="*/ 72720 h 342720"/>
                <a:gd name="textAreaBottom" fmla="*/ 270000 h 34272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10800"/>
                  </a:moveTo>
                  <a:lnTo>
                    <a:pt x="2664" y="14087"/>
                  </a:lnTo>
                  <a:lnTo>
                    <a:pt x="3163" y="18437"/>
                  </a:lnTo>
                  <a:lnTo>
                    <a:pt x="7371" y="18877"/>
                  </a:lnTo>
                  <a:lnTo>
                    <a:pt x="10800" y="21600"/>
                  </a:lnTo>
                  <a:lnTo>
                    <a:pt x="14087" y="18936"/>
                  </a:lnTo>
                  <a:lnTo>
                    <a:pt x="18437" y="18437"/>
                  </a:lnTo>
                  <a:lnTo>
                    <a:pt x="18877" y="14229"/>
                  </a:lnTo>
                  <a:lnTo>
                    <a:pt x="21600" y="10800"/>
                  </a:lnTo>
                  <a:lnTo>
                    <a:pt x="18936" y="7513"/>
                  </a:lnTo>
                  <a:lnTo>
                    <a:pt x="18437" y="3163"/>
                  </a:lnTo>
                  <a:lnTo>
                    <a:pt x="14229" y="2723"/>
                  </a:lnTo>
                  <a:lnTo>
                    <a:pt x="10800" y="0"/>
                  </a:lnTo>
                  <a:lnTo>
                    <a:pt x="7513" y="2664"/>
                  </a:lnTo>
                  <a:lnTo>
                    <a:pt x="3163" y="3163"/>
                  </a:lnTo>
                  <a:lnTo>
                    <a:pt x="2723" y="7371"/>
                  </a:lnTo>
                  <a:lnTo>
                    <a:pt x="0" y="10800"/>
                  </a:lnTo>
                  <a:close/>
                </a:path>
              </a:pathLst>
            </a:cu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81-94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5715000" y="2225520"/>
              <a:ext cx="228600" cy="274680"/>
            </a:xfrm>
            <a:custGeom>
              <a:avLst/>
              <a:gdLst>
                <a:gd name="textAreaLeft" fmla="*/ 48600 w 228600"/>
                <a:gd name="textAreaRight" fmla="*/ 180000 w 228600"/>
                <a:gd name="textAreaTop" fmla="*/ 58320 h 274680"/>
                <a:gd name="textAreaBottom" fmla="*/ 216360 h 2746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10800"/>
                  </a:moveTo>
                  <a:lnTo>
                    <a:pt x="2664" y="14087"/>
                  </a:lnTo>
                  <a:lnTo>
                    <a:pt x="3163" y="18437"/>
                  </a:lnTo>
                  <a:lnTo>
                    <a:pt x="7371" y="18877"/>
                  </a:lnTo>
                  <a:lnTo>
                    <a:pt x="10800" y="21600"/>
                  </a:lnTo>
                  <a:lnTo>
                    <a:pt x="14087" y="18936"/>
                  </a:lnTo>
                  <a:lnTo>
                    <a:pt x="18437" y="18437"/>
                  </a:lnTo>
                  <a:lnTo>
                    <a:pt x="18877" y="14229"/>
                  </a:lnTo>
                  <a:lnTo>
                    <a:pt x="21600" y="10800"/>
                  </a:lnTo>
                  <a:lnTo>
                    <a:pt x="18936" y="7513"/>
                  </a:lnTo>
                  <a:lnTo>
                    <a:pt x="18437" y="3163"/>
                  </a:lnTo>
                  <a:lnTo>
                    <a:pt x="14229" y="2723"/>
                  </a:lnTo>
                  <a:lnTo>
                    <a:pt x="10800" y="0"/>
                  </a:lnTo>
                  <a:lnTo>
                    <a:pt x="7513" y="2664"/>
                  </a:lnTo>
                  <a:lnTo>
                    <a:pt x="3163" y="3163"/>
                  </a:lnTo>
                  <a:lnTo>
                    <a:pt x="2723" y="7371"/>
                  </a:lnTo>
                  <a:lnTo>
                    <a:pt x="0" y="10800"/>
                  </a:lnTo>
                  <a:close/>
                </a:path>
              </a:pathLst>
            </a:cu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94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7315200" y="2157480"/>
              <a:ext cx="304920" cy="274680"/>
            </a:xfrm>
            <a:custGeom>
              <a:avLst/>
              <a:gdLst>
                <a:gd name="textAreaLeft" fmla="*/ 66240 w 304920"/>
                <a:gd name="textAreaRight" fmla="*/ 238680 w 304920"/>
                <a:gd name="textAreaTop" fmla="*/ 59400 h 274680"/>
                <a:gd name="textAreaBottom" fmla="*/ 215280 h 27468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10800"/>
                  </a:moveTo>
                  <a:lnTo>
                    <a:pt x="2789" y="14037"/>
                  </a:lnTo>
                  <a:lnTo>
                    <a:pt x="3163" y="18437"/>
                  </a:lnTo>
                  <a:lnTo>
                    <a:pt x="7424" y="18753"/>
                  </a:lnTo>
                  <a:lnTo>
                    <a:pt x="10800" y="21600"/>
                  </a:lnTo>
                  <a:lnTo>
                    <a:pt x="14037" y="18811"/>
                  </a:lnTo>
                  <a:lnTo>
                    <a:pt x="18437" y="18437"/>
                  </a:lnTo>
                  <a:lnTo>
                    <a:pt x="18753" y="14176"/>
                  </a:lnTo>
                  <a:lnTo>
                    <a:pt x="21600" y="10800"/>
                  </a:lnTo>
                  <a:lnTo>
                    <a:pt x="18811" y="7563"/>
                  </a:lnTo>
                  <a:lnTo>
                    <a:pt x="18437" y="3163"/>
                  </a:lnTo>
                  <a:lnTo>
                    <a:pt x="14176" y="2847"/>
                  </a:lnTo>
                  <a:lnTo>
                    <a:pt x="10800" y="0"/>
                  </a:lnTo>
                  <a:lnTo>
                    <a:pt x="7563" y="2789"/>
                  </a:lnTo>
                  <a:lnTo>
                    <a:pt x="3163" y="3163"/>
                  </a:lnTo>
                  <a:lnTo>
                    <a:pt x="2847" y="7424"/>
                  </a:lnTo>
                  <a:lnTo>
                    <a:pt x="0" y="10800"/>
                  </a:lnTo>
                  <a:close/>
                </a:path>
              </a:pathLst>
            </a:cu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98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6477120" y="1571760"/>
              <a:ext cx="685800" cy="231480"/>
            </a:xfrm>
            <a:prstGeom prst="borderCallout1">
              <a:avLst>
                <a:gd name="adj1" fmla="val 18750"/>
                <a:gd name="adj2" fmla="val -8333"/>
                <a:gd name="adj3" fmla="val 196583"/>
                <a:gd name="adj4" fmla="val -20564"/>
              </a:avLst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25,3 MW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8763120" y="2052720"/>
              <a:ext cx="685800" cy="231480"/>
            </a:xfrm>
            <a:prstGeom prst="borderCallout1">
              <a:avLst>
                <a:gd name="adj1" fmla="val 18750"/>
                <a:gd name="adj2" fmla="val -8333"/>
                <a:gd name="adj3" fmla="val -45185"/>
                <a:gd name="adj4" fmla="val -24500"/>
              </a:avLst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38,6 MW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 flipH="1">
              <a:off x="2514240" y="2225520"/>
              <a:ext cx="7621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 flipH="1">
              <a:off x="2514240" y="2500200"/>
              <a:ext cx="762120" cy="0"/>
            </a:xfrm>
            <a:prstGeom prst="line">
              <a:avLst/>
            </a:prstGeom>
            <a:ln w="19080">
              <a:solidFill>
                <a:srgbClr val="000000"/>
              </a:solidFill>
              <a:prstDash val="dash"/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2438280" y="2057400"/>
              <a:ext cx="76212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Fuel oil 3A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2514600" y="2286000"/>
              <a:ext cx="4572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3886200" y="1882800"/>
              <a:ext cx="838080" cy="44028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Nat. Gas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Conversion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1371600" y="1471680"/>
              <a:ext cx="60948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240 t/h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352680" y="1471680"/>
              <a:ext cx="60984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80 t/h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4952880" y="1058760"/>
              <a:ext cx="8384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227,229 t/h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6400800" y="3805200"/>
              <a:ext cx="8380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153,060 t/h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6400800" y="5248440"/>
              <a:ext cx="8380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68,168 t/h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 flipV="1">
              <a:off x="8381880" y="5246280"/>
              <a:ext cx="0" cy="206280"/>
            </a:xfrm>
            <a:prstGeom prst="line">
              <a:avLst/>
            </a:prstGeom>
            <a:ln w="9360">
              <a:solidFill>
                <a:srgbClr val="cc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8153280" y="5246640"/>
              <a:ext cx="533520" cy="0"/>
            </a:xfrm>
            <a:prstGeom prst="line">
              <a:avLst/>
            </a:prstGeom>
            <a:ln w="9360">
              <a:solidFill>
                <a:srgbClr val="cc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 flipV="1">
              <a:off x="8534520" y="5109840"/>
              <a:ext cx="0" cy="136440"/>
            </a:xfrm>
            <a:prstGeom prst="line">
              <a:avLst/>
            </a:prstGeom>
            <a:ln w="9360">
              <a:solidFill>
                <a:srgbClr val="cc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8381880" y="4971960"/>
              <a:ext cx="304920" cy="138240"/>
            </a:xfrm>
            <a:prstGeom prst="flowChartCollate">
              <a:avLst/>
            </a:prstGeom>
            <a:solidFill>
              <a:srgbClr val="ff993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2320" bIns="22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 flipV="1">
              <a:off x="8534520" y="4766760"/>
              <a:ext cx="0" cy="204840"/>
            </a:xfrm>
            <a:prstGeom prst="line">
              <a:avLst/>
            </a:prstGeom>
            <a:ln w="28440">
              <a:solidFill>
                <a:srgbClr val="ff00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8534520" y="5041800"/>
              <a:ext cx="228600" cy="0"/>
            </a:xfrm>
            <a:prstGeom prst="line">
              <a:avLst/>
            </a:prstGeom>
            <a:ln w="9360">
              <a:solidFill>
                <a:srgbClr val="cc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8763120" y="4971960"/>
              <a:ext cx="0" cy="138240"/>
            </a:xfrm>
            <a:prstGeom prst="line">
              <a:avLst/>
            </a:prstGeom>
            <a:ln w="9360">
              <a:solidFill>
                <a:srgbClr val="cc66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8458200" y="4492800"/>
              <a:ext cx="457200" cy="342720"/>
            </a:xfrm>
            <a:prstGeom prst="cloudCallout">
              <a:avLst>
                <a:gd name="adj1" fmla="val -10416"/>
                <a:gd name="adj2" fmla="val 34259"/>
              </a:avLst>
            </a:prstGeom>
            <a:solidFill>
              <a:srgbClr val="ff006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8153280" y="5452920"/>
              <a:ext cx="0" cy="4813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7848720" y="5934240"/>
              <a:ext cx="609480" cy="342720"/>
            </a:xfrm>
            <a:prstGeom prst="ellipse">
              <a:avLst/>
            </a:prstGeom>
            <a:noFill/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8001000" y="5934240"/>
              <a:ext cx="1054080" cy="296640"/>
            </a:xfrm>
            <a:custGeom>
              <a:avLst/>
              <a:gdLst/>
              <a:ahLst/>
              <a:rect l="l" t="t" r="r" b="b"/>
              <a:pathLst>
                <a:path w="1048" h="280">
                  <a:moveTo>
                    <a:pt x="1000" y="24"/>
                  </a:moveTo>
                  <a:cubicBezTo>
                    <a:pt x="656" y="12"/>
                    <a:pt x="312" y="0"/>
                    <a:pt x="184" y="24"/>
                  </a:cubicBezTo>
                  <a:cubicBezTo>
                    <a:pt x="56" y="48"/>
                    <a:pt x="240" y="128"/>
                    <a:pt x="232" y="168"/>
                  </a:cubicBezTo>
                  <a:cubicBezTo>
                    <a:pt x="224" y="208"/>
                    <a:pt x="0" y="248"/>
                    <a:pt x="136" y="264"/>
                  </a:cubicBezTo>
                  <a:cubicBezTo>
                    <a:pt x="272" y="280"/>
                    <a:pt x="660" y="272"/>
                    <a:pt x="1048" y="264"/>
                  </a:cubicBezTo>
                </a:path>
              </a:pathLst>
            </a:custGeom>
            <a:noFill/>
            <a:ln w="19080">
              <a:solidFill>
                <a:srgbClr val="00cc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7924680" y="6276960"/>
              <a:ext cx="457200" cy="6840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0" bIns="21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1371600" y="5410080"/>
              <a:ext cx="3200400" cy="117396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Energia = EBE SE 88 kV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Consumo Fábrica = 48 - 49 MWh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Energia Comprada = 11 - 15 MWh (Agosto / 2000)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Demanda Ponta = 16,5 MW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Demanda For a Ponta = 17 MW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8153280" y="1197000"/>
              <a:ext cx="1524240" cy="4402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Pot . Inst = 63 MW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Carga Gerada = 38 MW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 flipH="1">
              <a:off x="5866920" y="6345360"/>
              <a:ext cx="2057400" cy="0"/>
            </a:xfrm>
            <a:prstGeom prst="line">
              <a:avLst/>
            </a:prstGeom>
            <a:ln w="28440">
              <a:solidFill>
                <a:srgbClr val="b2b2b2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5257800" y="6208560"/>
              <a:ext cx="609480" cy="3690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 the boilers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1828800" y="3255840"/>
              <a:ext cx="6858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60/70 t/h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743040" y="228600"/>
              <a:ext cx="8416800" cy="3808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VCP - Votorantim Celulose e Papel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743040" y="228240"/>
            <a:ext cx="8416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VCP - Votorantim Celulose e Papel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743040" y="1066680"/>
            <a:ext cx="8416800" cy="556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According to the available figures 2.6% of the steam produced is lost in the processes.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 is a spare steam capacity of approximately 152 ton/hour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can fit in another steam turbine aiming the production of extra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conversion to Natural Gas could be made with the inclusion of gas turbine perhaps in a combined cycle.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can leave as it is now and try to classify the installation as one of biomass power production and be entitled to sell power for the respective VN number (R$ 81)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Study the processes in depth, with aim of streamlining the energy use and, consequently, the production of excess power.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1999-09-22T11:43:10Z</dcterms:created>
  <dc:creator>Mário Borba da Trindade</dc:creator>
  <dc:description/>
  <dc:language>en-US</dc:language>
  <cp:lastModifiedBy>Mário Borba da Trindade</cp:lastModifiedBy>
  <dcterms:modified xsi:type="dcterms:W3CDTF">1999-09-22T18:10:10Z</dcterms:modified>
  <cp:revision>36</cp:revision>
  <dc:subject/>
  <dc:title>No Slide Title</dc:title>
</cp:coreProperties>
</file>