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docx" ContentType="application/vnd.openxmlformats-officedocument.wordprocessingml.document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200720" y="636264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CCFAAC-4995-4EB8-8DFC-16D655F88D7B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7200720" y="636264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9400B8-252C-452C-B140-E0B1C181F697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7200720" y="636264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CB51CB4-8B9D-46D3-9058-897EEBD2AAC9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88568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dt" idx="10"/>
          </p:nvPr>
        </p:nvSpPr>
        <p:spPr>
          <a:xfrm>
            <a:off x="431640" y="622944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ftr" idx="11"/>
          </p:nvPr>
        </p:nvSpPr>
        <p:spPr>
          <a:xfrm>
            <a:off x="3124080" y="622944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5"/>
          <p:cNvSpPr>
            <a:spLocks noGrp="1"/>
          </p:cNvSpPr>
          <p:nvPr>
            <p:ph type="sldNum" idx="12"/>
          </p:nvPr>
        </p:nvSpPr>
        <p:spPr>
          <a:xfrm>
            <a:off x="7200720" y="636264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E070259-95F4-4DB2-AB78-2B7C1D17667C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paint" descr=""/>
          <p:cNvPicPr/>
          <p:nvPr/>
        </p:nvPicPr>
        <p:blipFill>
          <a:blip r:embed="rId2"/>
          <a:stretch/>
        </p:blipFill>
        <p:spPr>
          <a:xfrm>
            <a:off x="914400" y="1314360"/>
            <a:ext cx="8229600" cy="3841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914040" y="685440"/>
            <a:ext cx="77216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dt" idx="13"/>
          </p:nvPr>
        </p:nvSpPr>
        <p:spPr>
          <a:xfrm>
            <a:off x="711360" y="6229080"/>
            <a:ext cx="19303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ftr" idx="14"/>
          </p:nvPr>
        </p:nvSpPr>
        <p:spPr>
          <a:xfrm>
            <a:off x="3149640" y="6229080"/>
            <a:ext cx="284472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15"/>
          </p:nvPr>
        </p:nvSpPr>
        <p:spPr>
          <a:xfrm>
            <a:off x="6603840" y="6229080"/>
            <a:ext cx="1828800" cy="5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F8105D-1BC8-4D0A-8DBA-F7B89F26560F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paint" descr=""/>
          <p:cNvPicPr/>
          <p:nvPr/>
        </p:nvPicPr>
        <p:blipFill>
          <a:blip r:embed="rId2"/>
          <a:stretch/>
        </p:blipFill>
        <p:spPr>
          <a:xfrm>
            <a:off x="914400" y="1828800"/>
            <a:ext cx="8229600" cy="38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914400" algn="ctr">
              <a:spcBef>
                <a:spcPts val="601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371600" algn="ctr">
              <a:spcBef>
                <a:spcPts val="499"/>
              </a:spcBef>
              <a:buClr>
                <a:srgbClr val="ffcc00"/>
              </a:buClr>
              <a:buFont typeface="Tahom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1828800" algn="ctr">
              <a:spcBef>
                <a:spcPts val="499"/>
              </a:spcBef>
              <a:buClr>
                <a:srgbClr val="ffcc00"/>
              </a:buClr>
              <a:buFont typeface="Tahoma"/>
              <a:buChar char="–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-152640" y="304560"/>
            <a:ext cx="92962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 Mastio Natural Gas Pipeline Survey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0" y="3200040"/>
            <a:ext cx="9144000" cy="177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Results for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30,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"/>
          <p:cNvSpPr/>
          <p:nvPr/>
        </p:nvSpPr>
        <p:spPr>
          <a:xfrm>
            <a:off x="3164040" y="2940120"/>
            <a:ext cx="33555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5862BB-9BDF-408C-AC5D-AB5B8C478B4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"/>
          <p:cNvSpPr/>
          <p:nvPr/>
        </p:nvSpPr>
        <p:spPr>
          <a:xfrm>
            <a:off x="1371600" y="1828800"/>
            <a:ext cx="0" cy="4648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3048120" y="1828800"/>
            <a:ext cx="0" cy="46483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733920" y="1905120"/>
            <a:ext cx="0" cy="4572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4495680" y="1905120"/>
            <a:ext cx="0" cy="4572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303960" y="1892160"/>
            <a:ext cx="0" cy="4572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467480" y="1905120"/>
            <a:ext cx="0" cy="4572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553000" y="1884240"/>
            <a:ext cx="0" cy="4572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85800" y="2286000"/>
            <a:ext cx="784872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09480" y="2895480"/>
            <a:ext cx="792504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09480" y="3581280"/>
            <a:ext cx="792504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09480" y="4343400"/>
            <a:ext cx="792504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09480" y="5257800"/>
            <a:ext cx="792504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85800" y="5791320"/>
            <a:ext cx="7848720" cy="0"/>
          </a:xfrm>
          <a:prstGeom prst="line">
            <a:avLst/>
          </a:prstGeom>
          <a:ln w="57240">
            <a:solidFill>
              <a:srgbClr val="5e574e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3" name=""/>
          <p:cNvGrpSpPr/>
          <p:nvPr/>
        </p:nvGrpSpPr>
        <p:grpSpPr>
          <a:xfrm>
            <a:off x="839160" y="1905120"/>
            <a:ext cx="7319880" cy="4291920"/>
            <a:chOff x="839160" y="1905120"/>
            <a:chExt cx="7319880" cy="4291920"/>
          </a:xfrm>
        </p:grpSpPr>
        <p:sp>
          <p:nvSpPr>
            <p:cNvPr id="164" name=""/>
            <p:cNvSpPr/>
            <p:nvPr/>
          </p:nvSpPr>
          <p:spPr>
            <a:xfrm>
              <a:off x="1506240" y="1905120"/>
              <a:ext cx="8643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Pipeline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" name=""/>
            <p:cNvSpPr/>
            <p:nvPr/>
          </p:nvSpPr>
          <p:spPr>
            <a:xfrm>
              <a:off x="3880800" y="1905120"/>
              <a:ext cx="4579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TW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594320" y="1905120"/>
              <a:ext cx="824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El Paso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5645880" y="1905120"/>
              <a:ext cx="54720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PGT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6300720" y="1905120"/>
              <a:ext cx="1082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Kern River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7627680" y="1905120"/>
              <a:ext cx="477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NW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" name=""/>
            <p:cNvSpPr/>
            <p:nvPr/>
          </p:nvSpPr>
          <p:spPr>
            <a:xfrm>
              <a:off x="1528920" y="2413080"/>
              <a:ext cx="120132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Overall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Performance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" name=""/>
            <p:cNvSpPr/>
            <p:nvPr/>
          </p:nvSpPr>
          <p:spPr>
            <a:xfrm>
              <a:off x="1529280" y="3073680"/>
              <a:ext cx="105300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Overall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Preference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1530360" y="3835440"/>
              <a:ext cx="794880" cy="435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Overall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Service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" name=""/>
            <p:cNvSpPr/>
            <p:nvPr/>
          </p:nvSpPr>
          <p:spPr>
            <a:xfrm>
              <a:off x="1528560" y="4496040"/>
              <a:ext cx="1548360" cy="60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Needs Weighted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Composite of 40 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Attributes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" name=""/>
            <p:cNvSpPr/>
            <p:nvPr/>
          </p:nvSpPr>
          <p:spPr>
            <a:xfrm>
              <a:off x="389772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89772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2.49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3897720" y="38102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" name=""/>
            <p:cNvSpPr/>
            <p:nvPr/>
          </p:nvSpPr>
          <p:spPr>
            <a:xfrm>
              <a:off x="3892680" y="44960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2.16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475632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2.47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475632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3.09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4756320" y="38102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2.44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4756320" y="44960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2.38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" name=""/>
            <p:cNvSpPr/>
            <p:nvPr/>
          </p:nvSpPr>
          <p:spPr>
            <a:xfrm>
              <a:off x="564552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" name=""/>
            <p:cNvSpPr/>
            <p:nvPr/>
          </p:nvSpPr>
          <p:spPr>
            <a:xfrm>
              <a:off x="564552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2.80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" name=""/>
            <p:cNvSpPr/>
            <p:nvPr/>
          </p:nvSpPr>
          <p:spPr>
            <a:xfrm>
              <a:off x="5650200" y="38102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" name=""/>
            <p:cNvSpPr/>
            <p:nvPr/>
          </p:nvSpPr>
          <p:spPr>
            <a:xfrm>
              <a:off x="5650200" y="44960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839160" y="387216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839160" y="244656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839160" y="311004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839160" y="4672080"/>
              <a:ext cx="537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25%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663588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2.00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664092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2.52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6640920" y="38102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2.03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6640920" y="44960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62660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" name=""/>
            <p:cNvSpPr/>
            <p:nvPr/>
          </p:nvSpPr>
          <p:spPr>
            <a:xfrm>
              <a:off x="762660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2.96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" name=""/>
            <p:cNvSpPr/>
            <p:nvPr/>
          </p:nvSpPr>
          <p:spPr>
            <a:xfrm>
              <a:off x="7631280" y="38102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2.28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" name=""/>
            <p:cNvSpPr/>
            <p:nvPr/>
          </p:nvSpPr>
          <p:spPr>
            <a:xfrm>
              <a:off x="7631280" y="44960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2.27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" name=""/>
            <p:cNvSpPr/>
            <p:nvPr/>
          </p:nvSpPr>
          <p:spPr>
            <a:xfrm>
              <a:off x="1530360" y="5345280"/>
              <a:ext cx="8845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Average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" name=""/>
            <p:cNvSpPr/>
            <p:nvPr/>
          </p:nvSpPr>
          <p:spPr>
            <a:xfrm>
              <a:off x="3897720" y="5334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" name=""/>
            <p:cNvSpPr/>
            <p:nvPr/>
          </p:nvSpPr>
          <p:spPr>
            <a:xfrm>
              <a:off x="4735800" y="5334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2.60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" name=""/>
            <p:cNvSpPr/>
            <p:nvPr/>
          </p:nvSpPr>
          <p:spPr>
            <a:xfrm>
              <a:off x="5650200" y="5334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2.34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6640920" y="5334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2.19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" name=""/>
            <p:cNvSpPr/>
            <p:nvPr/>
          </p:nvSpPr>
          <p:spPr>
            <a:xfrm>
              <a:off x="7631280" y="5334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2.42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031920" y="1916280"/>
              <a:ext cx="63648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Mean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" name=""/>
            <p:cNvSpPr/>
            <p:nvPr/>
          </p:nvSpPr>
          <p:spPr>
            <a:xfrm>
              <a:off x="3130920" y="23623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" name=""/>
            <p:cNvSpPr/>
            <p:nvPr/>
          </p:nvSpPr>
          <p:spPr>
            <a:xfrm>
              <a:off x="3135600" y="304812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2.95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" name=""/>
            <p:cNvSpPr/>
            <p:nvPr/>
          </p:nvSpPr>
          <p:spPr>
            <a:xfrm>
              <a:off x="3135600" y="38102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" name=""/>
            <p:cNvSpPr/>
            <p:nvPr/>
          </p:nvSpPr>
          <p:spPr>
            <a:xfrm>
              <a:off x="3130920" y="449604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2.24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" name=""/>
            <p:cNvSpPr/>
            <p:nvPr/>
          </p:nvSpPr>
          <p:spPr>
            <a:xfrm>
              <a:off x="3135600" y="5345280"/>
              <a:ext cx="5277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2.42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1529640" y="5889600"/>
              <a:ext cx="88416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Ranking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6735600" y="587880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" name=""/>
            <p:cNvSpPr/>
            <p:nvPr/>
          </p:nvSpPr>
          <p:spPr>
            <a:xfrm>
              <a:off x="3992400" y="587880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" name=""/>
            <p:cNvSpPr/>
            <p:nvPr/>
          </p:nvSpPr>
          <p:spPr>
            <a:xfrm>
              <a:off x="5744880" y="587880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" name=""/>
            <p:cNvSpPr/>
            <p:nvPr/>
          </p:nvSpPr>
          <p:spPr>
            <a:xfrm>
              <a:off x="7725960" y="587880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4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" name=""/>
            <p:cNvSpPr/>
            <p:nvPr/>
          </p:nvSpPr>
          <p:spPr>
            <a:xfrm>
              <a:off x="4830480" y="5878800"/>
              <a:ext cx="2797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16" name="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Performance Scores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By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685800" y="1752480"/>
            <a:ext cx="7924680" cy="4648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-304920" y="480060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A88A919-B069-486D-AD5A-325711B1B97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"/>
          <p:cNvSpPr/>
          <p:nvPr/>
        </p:nvSpPr>
        <p:spPr>
          <a:xfrm>
            <a:off x="2872080" y="2971800"/>
            <a:ext cx="3304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 PLAN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3CD614-354F-4CEC-A30F-9B3C9AB45404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PlaceHolder 1"/>
          <p:cNvSpPr>
            <a:spLocks noGrp="1"/>
          </p:cNvSpPr>
          <p:nvPr>
            <p:ph/>
          </p:nvPr>
        </p:nvSpPr>
        <p:spPr>
          <a:xfrm>
            <a:off x="482400" y="2209320"/>
            <a:ext cx="401292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notifications before initiating restrictions.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1" name="PlaceHolder 2"/>
          <p:cNvSpPr>
            <a:spLocks noGrp="1"/>
          </p:cNvSpPr>
          <p:nvPr>
            <p:ph/>
          </p:nvPr>
        </p:nvSpPr>
        <p:spPr>
          <a:xfrm>
            <a:off x="4584600" y="2228400"/>
            <a:ext cx="401328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sending e-mail notices on outages.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Re-evaluate simplification of current outage posting format.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Currently, gas control coordinators call customers and post notices on EBB.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Proposed elimination of the SoCal Window through the SoCal Gas Industry Restructuring proceeding (summer of 2000).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Validate EPSQ up front in the nomination process (11/99).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E-mail scheduled cut notices to customers (10/99).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2" name="PlaceHolder 3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Action Plan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3" name=""/>
          <p:cNvSpPr/>
          <p:nvPr/>
        </p:nvSpPr>
        <p:spPr>
          <a:xfrm>
            <a:off x="1833840" y="1687680"/>
            <a:ext cx="70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144840" y="1712880"/>
            <a:ext cx="972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380880" y="2133720"/>
            <a:ext cx="8382240" cy="4419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29B8BA-1B0F-47D2-B46F-4C26F1686AF4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PlaceHolder 1"/>
          <p:cNvSpPr>
            <a:spLocks noGrp="1"/>
          </p:cNvSpPr>
          <p:nvPr>
            <p:ph/>
          </p:nvPr>
        </p:nvSpPr>
        <p:spPr>
          <a:xfrm>
            <a:off x="368280" y="1854360"/>
            <a:ext cx="4013280" cy="41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Pooling and balancing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Reps communicate clear tariff info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7" name="PlaceHolder 2"/>
          <p:cNvSpPr>
            <a:spLocks noGrp="1"/>
          </p:cNvSpPr>
          <p:nvPr>
            <p:ph/>
          </p:nvPr>
        </p:nvSpPr>
        <p:spPr>
          <a:xfrm>
            <a:off x="4191120" y="1879200"/>
            <a:ext cx="4952880" cy="497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of the PG&amp;E Market Center.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the implementation of similar market center services with other parties e.g. SoCal.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Investigate the potential offering of SBS on TW.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Evaluate delivery into a pool from IT and FT services.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will utilize face to face customer meetings to communicate tariff changes and new services.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the regulatory review of tariff changes with Market Services and Marketing from once per year to twice per year.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recently implemented Marketing and Market Services monthly meetings to facilitate consistent communications.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28" name="PlaceHolder 3"/>
          <p:cNvSpPr>
            <a:spLocks noGrp="1"/>
          </p:cNvSpPr>
          <p:nvPr>
            <p:ph type="title"/>
          </p:nvPr>
        </p:nvSpPr>
        <p:spPr>
          <a:xfrm>
            <a:off x="83808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Action Plan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9" name=""/>
          <p:cNvSpPr/>
          <p:nvPr/>
        </p:nvSpPr>
        <p:spPr>
          <a:xfrm>
            <a:off x="1717920" y="1509840"/>
            <a:ext cx="70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6021720" y="1523880"/>
            <a:ext cx="891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52280" y="1905120"/>
            <a:ext cx="8866440" cy="4647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10DC488-DFB7-4958-8751-9F2D7300B53D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/>
          </p:nvPr>
        </p:nvSpPr>
        <p:spPr>
          <a:xfrm>
            <a:off x="457200" y="2071440"/>
            <a:ext cx="40132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Responsive voicemail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Accurate, concise, &amp; understandable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/>
          </p:nvPr>
        </p:nvSpPr>
        <p:spPr>
          <a:xfrm>
            <a:off x="4647960" y="2057040"/>
            <a:ext cx="419076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of telephone pick groups and backups in Marketing Group.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Services monitor voicemail responsiveness through weekly random checking.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Initiate Document Control Project for 2000 implementation.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 of contract terms with new hire representatives on an on-going basis.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Marketing to implement scorecard with top revenue customers e.g. defining what is customer service.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291960" indent="-29196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Follow-up on Mercer?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Action Plan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br>
              <a:rPr sz="28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35" name=""/>
          <p:cNvSpPr/>
          <p:nvPr/>
        </p:nvSpPr>
        <p:spPr>
          <a:xfrm>
            <a:off x="1930680" y="1562040"/>
            <a:ext cx="70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816520" y="1600200"/>
            <a:ext cx="1067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304920" y="1981080"/>
            <a:ext cx="8551800" cy="4476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574DCF3-EC8A-4064-B1FC-ABA7BB1C130C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/>
          </p:nvPr>
        </p:nvSpPr>
        <p:spPr>
          <a:xfrm>
            <a:off x="469800" y="2193840"/>
            <a:ext cx="4013280" cy="401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Mastio Study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/>
          </p:nvPr>
        </p:nvSpPr>
        <p:spPr>
          <a:xfrm>
            <a:off x="4647960" y="2209680"/>
            <a:ext cx="4012920" cy="3867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 up with Mastio on our feedback for enhancements for 2000 survey: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Weight of the 40 attributes and overall questions.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Further clarifications of attribute questions e.g. “Trustworthiness of pipeline”.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respondents re-rank attribute questions in order of importance for 2000.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40" name="PlaceHolder 3"/>
          <p:cNvSpPr>
            <a:spLocks noGrp="1"/>
          </p:cNvSpPr>
          <p:nvPr>
            <p:ph type="title"/>
          </p:nvPr>
        </p:nvSpPr>
        <p:spPr>
          <a:xfrm>
            <a:off x="40644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Action Plan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(cont’d)</a:t>
            </a:r>
            <a:br>
              <a:rPr sz="28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1" name=""/>
          <p:cNvSpPr/>
          <p:nvPr/>
        </p:nvSpPr>
        <p:spPr>
          <a:xfrm>
            <a:off x="1767240" y="1687680"/>
            <a:ext cx="70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6152760" y="1684440"/>
            <a:ext cx="9723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07880" y="2116080"/>
            <a:ext cx="8337600" cy="21272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84A3C72-DEDC-46DA-BA00-0E11FD247F5E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Mastio Index Rankings for Interstate Pipelines*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3" name=""/>
          <p:cNvSpPr/>
          <p:nvPr/>
        </p:nvSpPr>
        <p:spPr>
          <a:xfrm>
            <a:off x="712800" y="3581280"/>
            <a:ext cx="92412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NBPL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FGT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others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00120" y="3505320"/>
            <a:ext cx="1371600" cy="1295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56000" y="1706400"/>
            <a:ext cx="985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Score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54560" y="6278400"/>
            <a:ext cx="951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Score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819440" y="3657600"/>
            <a:ext cx="75960" cy="763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819440" y="3886200"/>
            <a:ext cx="75960" cy="76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819440" y="4114800"/>
            <a:ext cx="75960" cy="763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819440" y="4343400"/>
            <a:ext cx="75960" cy="763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1819440" y="45720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1680" y="6553080"/>
            <a:ext cx="2711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*Includes all 50 interstate pipelines surveyed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886120" y="1828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114720" y="2286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114720" y="3200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3114720" y="5486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14720" y="5029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114720" y="3657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114720" y="27432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114720" y="59436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3114720" y="41148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343320" y="1828800"/>
            <a:ext cx="0" cy="45720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14720" y="4572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589640" y="6278400"/>
            <a:ext cx="277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4563720" y="5821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563720" y="53640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4563720" y="49068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4563720" y="44496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563720" y="39924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63720" y="35352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563720" y="30780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563720" y="26208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563720" y="216360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507560" y="1706400"/>
            <a:ext cx="434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886120" y="6400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 flipV="1">
            <a:off x="3267000" y="28954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343320" y="28954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267000" y="29718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343320" y="3048120"/>
            <a:ext cx="76320" cy="7596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267000" y="31240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343320" y="31240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419640" y="31240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191040" y="31240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343320" y="32004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191040" y="3200400"/>
            <a:ext cx="75960" cy="76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267000" y="32004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19640" y="32004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343320" y="28195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038400" y="3276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3495600" y="3276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114720" y="3276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343320" y="3276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419640" y="3276720"/>
            <a:ext cx="75960" cy="7596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191040" y="3276720"/>
            <a:ext cx="7596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267000" y="3276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419640" y="33526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334332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26700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3191040" y="335268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11472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03840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495600" y="33526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343320" y="34290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419640" y="34290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267000" y="34290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191040" y="34290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267000" y="35053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267000" y="35812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343320" y="35053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3343320" y="35812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343320" y="36576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419640" y="36576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191040" y="3657600"/>
            <a:ext cx="7596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267000" y="36576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343320" y="3733920"/>
            <a:ext cx="76320" cy="7596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419640" y="3733920"/>
            <a:ext cx="7596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267000" y="37339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267000" y="38098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343320" y="38862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343320" y="39625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267000" y="39625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267000" y="40384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343320" y="525780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343320" y="4419720"/>
            <a:ext cx="76320" cy="7596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114720" y="3124080"/>
            <a:ext cx="76320" cy="76320"/>
          </a:xfrm>
          <a:prstGeom prst="rect">
            <a:avLst/>
          </a:prstGeom>
          <a:solidFill>
            <a:srgbClr val="6600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223960" y="1828800"/>
            <a:ext cx="373500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lvl="1" marL="114480">
              <a:lnSpc>
                <a:spcPct val="100000"/>
              </a:lnSpc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The industry mean increased 2.2% from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1998 to 1999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Transwestern’s average score decreased .2%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334120" y="3733920"/>
            <a:ext cx="358128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Transwestern’s overall ranking fell slightly, from 9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out of 46 to 11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th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out of 50.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9626DB-3B81-4088-97C8-D5CCC7AF1F5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"/>
          <p:cNvSpPr/>
          <p:nvPr/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Mastio Index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16360" y="1828800"/>
            <a:ext cx="8767080" cy="192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Mastio Index is a composite of the overall service, overall performance,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overall preference and the 40 customer service attributes measured,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weighted by the customer needs as defined by all 1,257  customers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surveyed.  The overall scores are converted to a 100 point scale with 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higher score being preferable.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38800" y="4008600"/>
            <a:ext cx="7161480" cy="1618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“Overall service”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“Overall pipeline company performance”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“Rank in order of preference”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Need weighted composite of the 40 attributes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168320" y="5257800"/>
            <a:ext cx="83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086600" y="525780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231336-DBE9-4277-B609-E6088F951A5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774720" y="24084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Glossary of Terms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/>
          </p:nvPr>
        </p:nvSpPr>
        <p:spPr>
          <a:xfrm>
            <a:off x="456840" y="1790280"/>
            <a:ext cx="8178840" cy="4381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The average score of the information extracted from the number of respondents - thus, the mean can vary depending upon the data extracted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group - Industry respondents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Group - Customer list TW provided Mastio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 mean  - The average score from all 1,257 industry respondents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Group mean - The average score from all 23 focus group respondents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- Marketing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support - Market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 - Mastio provided statements ranked by respondents on a scale of 1 to 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Score/Rating - The respondents used a scoring system of 1 to 5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25" name=""/>
          <p:cNvSpPr/>
          <p:nvPr/>
        </p:nvSpPr>
        <p:spPr>
          <a:xfrm>
            <a:off x="3124080" y="5334120"/>
            <a:ext cx="289584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Rating Scale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1=Excellent        4=Below 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2=Good              5=Poor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3=Average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124080" y="5334120"/>
            <a:ext cx="2971800" cy="990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80FCBE-1BB2-4FAC-8B69-843CAE58AE5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Attributes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533160" y="1828440"/>
            <a:ext cx="8178840" cy="417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Top 15 Attributes ranked in order of importance by all industry respondents in 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pricing is competitive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Dependability in agreements and commitments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notifications before initiating restrictions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Accuracy in scheduled gas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Accurate measurement  of volumes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of primary firm gas transportation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metering systems are accurate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negotiate discounts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Attitude of continuous improvement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Reps who listen well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Simple and straightforward scheduling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Responsive sales and service personnel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understands your needs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Real-time pipeline operations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Attributes added in 1999 and not yet ranked by industry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Trustworthiness of pipelines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Internet/EBB access to pipeline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8BDA639-32D3-47AD-8723-8492D5AE8E2A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2440080" y="2787480"/>
            <a:ext cx="442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FOCUS GROUP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EDF69DB-9B53-41E4-80B2-58CFFC37078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279440" y="232740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1660680" y="24033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584360" y="26319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143000" y="6172200"/>
            <a:ext cx="6705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 (LDC) was a part of the TW Focus Group, but they did not respond to the survey.  PG&amp;E makes up 13.14% of TW’s revenue.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Customers in TW Focus Group*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1066680" y="2209680"/>
          <a:ext cx="7061400" cy="35179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209680"/>
                    <a:ext cx="7061400" cy="3517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A7D610F-473C-410E-BA2F-AE7B49B88CC8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0" y="22824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Focus Group (cont’d)</a:t>
            </a: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456840" y="1924200"/>
            <a:ext cx="8178840" cy="417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following focus group customers were identified based on available data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USGT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Duke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Agave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PNM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Williams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None of TW’s Focus Group customers planning to switch pipelines within the next two years.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35DB0A-2374-482C-906A-7FDA89998A14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380880" y="2286000"/>
            <a:ext cx="4013280" cy="34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0" y="0"/>
            <a:ext cx="91440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of Strength &amp; Areas Needing Improvement*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203040" y="6261120"/>
            <a:ext cx="868536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a list of TW’s top 5 strengths and the 5 areas that need to see the most improvement.  It is based on an average of all 40 attributes rated by TW’s Focus Group.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Even though these are below the mean, TW received a good to excellent rating.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80880" y="2286000"/>
            <a:ext cx="4013280" cy="34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04920" y="1981080"/>
            <a:ext cx="4038480" cy="426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380880" y="2057400"/>
            <a:ext cx="4013280" cy="34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negotiate discounts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Reliability of primary firm gas transportation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transport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Availability of capacity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902120" y="2057400"/>
            <a:ext cx="4013280" cy="346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8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Timely notifications before initiating restrictions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- 2.00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- 1.89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Reps communicate clear tariff information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- 2.20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- 2.11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Responsiveness of voicemail systems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- 2.06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- 1.98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pooling and aggregation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- 2.17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- 2.12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201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Accurate, concise, &amp; understandable contracts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TW - 2.20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176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- 2.17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813200" y="1627200"/>
            <a:ext cx="4038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Needing Improvement**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800600" y="1981080"/>
            <a:ext cx="4038480" cy="426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80880" y="1619280"/>
            <a:ext cx="3962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Areas of Strengths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C2FD671-3C23-496C-B41A-2D6CDDB762C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2000-01-27T13:43:20Z</dcterms:created>
  <dc:creator>Sarabeth Smith</dc:creator>
  <dc:description/>
  <dc:language>en-US</dc:language>
  <cp:lastModifiedBy>Ricki Winters</cp:lastModifiedBy>
  <cp:lastPrinted>2000-03-29T18:49:53Z</cp:lastPrinted>
  <dcterms:modified xsi:type="dcterms:W3CDTF">2000-03-29T21:30:30Z</dcterms:modified>
  <cp:revision>221</cp:revision>
  <dc:subject/>
  <dc:title>1999 Mastio Natual Gas Pipeline Industry Survey</dc:title>
</cp:coreProperties>
</file>