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319880" y="6469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C71C15-63BC-420F-A3BE-4E9B4E6C87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319880" y="6469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2F97E6-09C1-4BDA-B571-331EC32A013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7319880" y="6469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7CD3D6-A3EE-4579-8863-6205E3504F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10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11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12"/>
          </p:nvPr>
        </p:nvSpPr>
        <p:spPr>
          <a:xfrm>
            <a:off x="7319880" y="6469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9E59AB-4FEC-4D2D-9D68-9E2ABB24EC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13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14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5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CD629F-E718-4955-8E86-5A5ED3C4E45D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-98640" y="334440"/>
            <a:ext cx="9296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Mastio Natural Gas Pipeline Survey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-50760" y="3425400"/>
            <a:ext cx="914400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for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30,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380880" y="228600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Internet/EBB access to pipeline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electronic bulletin boards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negotiate discounts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diverse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 sales and service personnel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04920" y="2133720"/>
            <a:ext cx="4038480" cy="3809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800600" y="2133720"/>
            <a:ext cx="4038480" cy="3809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4920" y="6218280"/>
            <a:ext cx="8685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0" y="152280"/>
            <a:ext cx="91440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of Strength &amp; Areas Needing Improvement*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80880" y="1698480"/>
            <a:ext cx="3886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of Strength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898880" y="1701720"/>
            <a:ext cx="3962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Needing Improvement**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04920" y="6156360"/>
            <a:ext cx="8685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a list of NNG’s top 5 strengths and the 5 areas that need to see the most improvement.  It is based on an average of all 40 attributes rated by NNG’s Focus Group.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though these are below the mean, NNG received a slightly above average to good rating.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800600" y="213372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and straightforward scheduling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- 2.90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- 2.44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pooling and aggregation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- 2.88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 measurement of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- 2.40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Accuracy in scheduled gas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- 2.20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- 1.87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Trustworthiness of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- 2.43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9E1B10-4F66-4B31-8BBF-B7DBC8719FC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3128400" y="3543480"/>
            <a:ext cx="300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4F733F-1733-4021-B243-44DFDFF2A8E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1467000" y="177012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57200" y="5638680"/>
            <a:ext cx="80773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57200" y="2819520"/>
            <a:ext cx="80773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74840" y="3602160"/>
            <a:ext cx="807696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57200" y="4267080"/>
            <a:ext cx="80773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39560" y="5081760"/>
            <a:ext cx="80773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8612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64832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48640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40080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31520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0880" y="2133720"/>
            <a:ext cx="8229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Scores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33520" y="1676520"/>
            <a:ext cx="8076960" cy="472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" name=""/>
          <p:cNvGrpSpPr/>
          <p:nvPr/>
        </p:nvGrpSpPr>
        <p:grpSpPr>
          <a:xfrm>
            <a:off x="839160" y="1828800"/>
            <a:ext cx="7280280" cy="4291920"/>
            <a:chOff x="839160" y="1828800"/>
            <a:chExt cx="7280280" cy="4291920"/>
          </a:xfrm>
        </p:grpSpPr>
        <p:sp>
          <p:nvSpPr>
            <p:cNvPr id="164" name=""/>
            <p:cNvSpPr/>
            <p:nvPr/>
          </p:nvSpPr>
          <p:spPr>
            <a:xfrm>
              <a:off x="1505880" y="1828800"/>
              <a:ext cx="8643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Pipeline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893400" y="1833480"/>
              <a:ext cx="577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723920" y="1828800"/>
              <a:ext cx="56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582160" y="1828800"/>
              <a:ext cx="676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NGPL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519240" y="1828800"/>
              <a:ext cx="646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PEPL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1528920" y="2336760"/>
              <a:ext cx="120132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Performance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529280" y="2997360"/>
              <a:ext cx="105300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Preference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530360" y="3759120"/>
              <a:ext cx="79488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528200" y="4419720"/>
              <a:ext cx="1548360" cy="60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Needs Weighted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Composite of 40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Attributes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9736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89736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2.68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89736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89268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75632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75632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3.05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75632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75632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564516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64516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2.64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65020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565020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39160" y="379584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39160" y="237024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839160" y="303372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845280" y="457200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663588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664056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3.18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64056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664056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530000" y="5268960"/>
              <a:ext cx="884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Average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89736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73580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565020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664056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2.54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3049200" y="1828800"/>
              <a:ext cx="636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Mean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13056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13560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13560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13056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13056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1529280" y="58132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Ranking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6735240" y="5802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992040" y="5802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744880" y="5802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830480" y="5802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622640" y="1828800"/>
              <a:ext cx="438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586640" y="2362320"/>
              <a:ext cx="52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59168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3.15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591680" y="38098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591680" y="45720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2.78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591680" y="525780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686360" y="580248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3022560" y="1765440"/>
            <a:ext cx="0" cy="4647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5650E5-FD29-48F5-B920-E40C5D3CD87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3086280" y="3352680"/>
            <a:ext cx="2961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863D26-9A9F-4ED8-BD32-E0BF6CD70C1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Action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469800" y="191412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accuracy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of scheduled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Complexity of gas scheduling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/>
          </p:nvPr>
        </p:nvSpPr>
        <p:spPr>
          <a:xfrm>
            <a:off x="4647960" y="2133720"/>
            <a:ext cx="42037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Continuous Improvement Project focusing on measurement.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measurement strategy to fit current and future business needs.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organizational structure to reflect the measurement strategy.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the feasibility of billing on scheduled.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EPSQ validation in nomination. (11/99)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 cut notices. (10/99)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if scheduling process can be simplified without compromising the diversity of NNG’s pricing and services e.g. proposed Carlton Resolution.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Service Reps take the initiative to train customer’s new staff as they transition into the scheduling position.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1" name=""/>
          <p:cNvSpPr/>
          <p:nvPr/>
        </p:nvSpPr>
        <p:spPr>
          <a:xfrm>
            <a:off x="1929240" y="158760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096960" y="1600200"/>
            <a:ext cx="97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04920" y="2057400"/>
            <a:ext cx="86104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0DC9D2-7F73-4F65-9661-CC2077F0968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/>
          </p:nvPr>
        </p:nvSpPr>
        <p:spPr>
          <a:xfrm>
            <a:off x="457200" y="201564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Trustworthiness of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4635360" y="2020680"/>
            <a:ext cx="4013280" cy="45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 17 Pool, Bushton Pool, and Demarcation Pool were implemented after when the Mastio survey was completed.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will implement a scorecard with top revenue customers e.g. defining what is customer service.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Pre-approve parameters for Marketing to negotiate with customers.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the speed of the approval process for negotiating deals with customers.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reorganization efforts to split out customer teams.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on Mercer?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Action Plan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br>
              <a:rPr sz="28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7" name=""/>
          <p:cNvSpPr/>
          <p:nvPr/>
        </p:nvSpPr>
        <p:spPr>
          <a:xfrm>
            <a:off x="1960920" y="1523880"/>
            <a:ext cx="68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076080" y="1546200"/>
            <a:ext cx="901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57200" y="2209680"/>
            <a:ext cx="4013280" cy="41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648320" y="2057400"/>
            <a:ext cx="4012920" cy="41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80880" y="1954080"/>
            <a:ext cx="8382240" cy="459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91CCC4-C394-4EFC-8A46-BAAFD1ED117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/>
          </p:nvPr>
        </p:nvSpPr>
        <p:spPr>
          <a:xfrm>
            <a:off x="457200" y="2238480"/>
            <a:ext cx="401328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Study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4622760" y="2257560"/>
            <a:ext cx="401328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up with Mastio on our feedback for enhancements for 2000 survey: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Weight of the 40 attributes and overall questions.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clarifications of attribute questions e.g. “Trustworthiness of pipeline”.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respondents re-rank attribute questions in order of importance for 2000.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Action Plan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br>
              <a:rPr sz="28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5" name=""/>
          <p:cNvSpPr/>
          <p:nvPr/>
        </p:nvSpPr>
        <p:spPr>
          <a:xfrm>
            <a:off x="2030760" y="1725480"/>
            <a:ext cx="68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106320" y="1725480"/>
            <a:ext cx="901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333360" y="2147760"/>
            <a:ext cx="8499600" cy="21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579A73-DE40-49E2-B342-72C72178434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722160" y="3581280"/>
            <a:ext cx="9241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480" y="3505320"/>
            <a:ext cx="13716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5360" y="170640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Score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3920" y="6278400"/>
            <a:ext cx="95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Score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3657600"/>
            <a:ext cx="76320" cy="763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28800" y="3886200"/>
            <a:ext cx="7632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828800" y="4114800"/>
            <a:ext cx="76320" cy="763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28800" y="4343400"/>
            <a:ext cx="76320" cy="763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28800" y="4572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61040" y="6553080"/>
            <a:ext cx="271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*Includes all 50 interstate pipelines surveyed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895480" y="1828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4080" y="2286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24080" y="3200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124080" y="5486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124080" y="5029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3657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2743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24080" y="5943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24080" y="4114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52680" y="1828800"/>
            <a:ext cx="0" cy="4572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12408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599000" y="6278400"/>
            <a:ext cx="27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73080" y="5821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73080" y="53640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73080" y="49068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3080" y="44496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573080" y="39924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3080" y="3535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3080" y="30780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73080" y="26208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73080" y="21636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517280" y="17064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95480" y="6400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3276000" y="28954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352680" y="28954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76720" y="29718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352680" y="3048120"/>
            <a:ext cx="76320" cy="759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276720" y="31240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35268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42900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20040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352680" y="32004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200400" y="3200400"/>
            <a:ext cx="7632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76720" y="32004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429000" y="32004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52680" y="28195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8120" y="32767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05320" y="32767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2408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35268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429000" y="3276720"/>
            <a:ext cx="76320" cy="759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20040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276720" y="32767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2900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35268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276720" y="33526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20040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12408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48120" y="33526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505320" y="33526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352680" y="3429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29000" y="3429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276720" y="34290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00400" y="3429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276720" y="35053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76720" y="35812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352680" y="35053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52680" y="35812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52680" y="36576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36576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200400" y="36576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276720" y="36576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352680" y="3733920"/>
            <a:ext cx="76320" cy="759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37339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276720" y="37339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76720" y="38098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352680" y="38862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52680" y="39625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276720" y="39625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276720" y="40384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352680" y="52578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352680" y="4419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12408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452560" y="1981080"/>
            <a:ext cx="3404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11448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The industry mean increased 2.2%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1998 to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Northern’s average score improved 4.8%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25560" y="18540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 Rankings for Interstate Pipelines*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7" name=""/>
          <p:cNvSpPr/>
          <p:nvPr/>
        </p:nvSpPr>
        <p:spPr>
          <a:xfrm>
            <a:off x="5410080" y="3733920"/>
            <a:ext cx="350532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Northern’s overall ranking increased significantly, from 33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 of 46  to 20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 of 50.  An increase of 13 positions.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AA8416-D56F-427F-9E21-B12E2397FE5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216360" y="1828800"/>
            <a:ext cx="876708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Mastio Index is a composite of the overall service, overall performance,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preference and the 40 customer service attributes measured,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weighted by the customer needs as defined by all 1,257  customers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surveyed.  The overall scores are converted to a 100 point scale with 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score being preferable.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8800" y="4008600"/>
            <a:ext cx="716148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“Overall service”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“Overall pipeline company performance”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“Rank in order of preference”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Need weighted composite of the 40 attributes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68320" y="5257800"/>
            <a:ext cx="83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086600" y="5257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53FE59-D4A3-4477-AA74-935BE4E0F5D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83808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Glossary of Terms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6840" y="175212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The average score of the information extracted from the number of respondents - thus, the mean can vary depending upon the data extracted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group - Industry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Group - Customer list NNG provided Mastio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mean - The average score from all 1,257 industry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Group mean - The average score from all 26 focus group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- Marketing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 - Market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- Mastio provided statements ranked by respondents on a scale of 1 to 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Score/Rating System - The respondents used a scoring system of 1 to 5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25" name=""/>
          <p:cNvSpPr/>
          <p:nvPr/>
        </p:nvSpPr>
        <p:spPr>
          <a:xfrm>
            <a:off x="2968560" y="5168880"/>
            <a:ext cx="2971800" cy="100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1=Excellent        4=Below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2=Good              5=Poor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3=Average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7BB04E-051A-45C5-8398-2F9D3570057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40644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88840" y="1676520"/>
            <a:ext cx="8178840" cy="41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15 most important attributes ranked by all industry respondents in 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Transportation pricing is competitive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Dependability in agreements and commitments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Timely notification before initiating restrictions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Accuracy in scheduled gas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 Accurate measurement of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 Reliability of primary firm gas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  Gas metering systems that are accurate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   Ability to negotiate discounts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   Attitude of continuous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 Reps who listen well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 Availability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 Simple and straightforward scheduling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 Responsive sales and service personnel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 Pipeline understands your needs and requirements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 Real-time pipeline operations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Attributes added in 1999 and not yet ranked by the industry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Trustworthiness of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Internet/EBB access to pipeline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A51CFD-176E-4F38-86DB-841E51E8213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2513880" y="3429000"/>
            <a:ext cx="4227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FOCUS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D43804-E218-4A81-AF97-1AAF2EAE554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279440" y="23274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584360" y="2631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54520" y="6308640"/>
            <a:ext cx="6409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NSP, Nicor, Wisconsin Gas, and Oxy were part of the NNG focus group, but they did not respond to the survey.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Those customers make up 11.27%, 3.37%, 2.98%, and .41% of NNG’s revenue respectively.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 NNG Focus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33" name=""/>
          <p:cNvGraphicFramePr/>
          <p:nvPr/>
        </p:nvGraphicFramePr>
        <p:xfrm>
          <a:off x="685800" y="1752480"/>
          <a:ext cx="8229600" cy="4077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8229600" cy="407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E270A8-82D4-4AC4-81FA-8321250A401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Focus Group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6840" y="1924200"/>
            <a:ext cx="817884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focus group customers were identified based on available data: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Cibola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Utilicorp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Minnegasco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Kaztex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Alberta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W&amp;L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MidAm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(Mobil)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Farmland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Wepco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IMC Nitrogen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Alberta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4BB437-2AB9-4A4B-A069-91169A7D081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Focus Group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planning to switch pipelines within the next two years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W&amp;L - “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better reliability.   We need a second tap, and a better price.”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Wepco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 P&amp;L (Alliant)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MidAmerican - “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renegotiate a portion of our transportation services every year.”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35E3D3-E107-4F4F-8711-364CB8D0C8A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2000-01-27T13:43:20Z</dcterms:created>
  <dc:creator>Sarabeth Smith</dc:creator>
  <dc:description/>
  <dc:language>en-US</dc:language>
  <cp:lastModifiedBy>Ricki Winters</cp:lastModifiedBy>
  <cp:lastPrinted>2000-03-29T21:10:27Z</cp:lastPrinted>
  <dcterms:modified xsi:type="dcterms:W3CDTF">2000-03-29T21:28:14Z</dcterms:modified>
  <cp:revision>232</cp:revision>
  <dc:subject/>
  <dc:title>1999 Mastio Natual Gas Pipeline Industry Survey</dc:title>
</cp:coreProperties>
</file>