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1DF48D-F0DD-4090-8679-C55CA07BD3E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00660A-7648-4376-BDD2-EB0C9DE7E3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117D49-099F-49ED-89F8-C4F7E6F793C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61D222-8A81-4699-B46A-4FC30E6F07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AD2D4C-ACEF-4927-A983-4A81F154CE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Challenge of Pricing Energy Commodity Options: A Practitioner's Perspective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240" y="3885840"/>
            <a:ext cx="6553080" cy="24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Vincent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Erasmus University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Rotterdam, June 1, 1999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Traded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CBOT: futures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Commonwealth Edison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Tennessee Valley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CBOT: options on futures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Crude/refined 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Plain vanilla options (puts, calls)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options (Nymex used as the underlying price)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averaging period: one month (two futures contracts included)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gas: forward 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markets at many trading hubs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Beginnings of intra month forward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gas: Options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Plain vanilla calls and puts (NYMEX replication)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 (daily)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Mostly physical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x 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x 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x 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day 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Intraday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market for electricity options is dormant/under an oxygen 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spikes of 1998 effectively shut down the market for electricity derivatives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 options continue to be written by the generators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treated as covered calls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enhancement is the main incentive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spikes of the summer of 1998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Outages of power plants and transmission lines, combined with heat wave, produced a price spike of unprecedented proportions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supply/demand shock was aggravated by credit events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Defaults by undercapitalized power marketers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practice of credit sleeving backfired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of the consequences: the demise of electricity option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pool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Futures market and soon options on futures (Sydney Futures Exchange)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flavor of the futures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OTC derivatives use pool prices as an underlying.  Cash settlement.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popular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caps (1/2 hour slots) and calendar year strips of European caps; Asian options and swaptions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 sold primarily by generators and some banks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 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Challenge of Pricing Energy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 illustrate well the modeling challenges in the energy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option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Inability to hedge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the underlying price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responsibility: quantitative modeling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20 professionals supporting different units of 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models for options on energy commodities, equities, interest rates, weather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real assets (real options)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storage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plants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 - Natural Gas Market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start option: strike set at the beginning of the period (typically month) to the so-called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Index: a swap price based on the phone survey of transaction executed during the so called bid-week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strike price options become ore popular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options or financially settled options (so-called Gas Daily options)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right to purchase natural gas at a strike price, within certain volumetric limits (V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max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V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min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number of swings is typically less than the number of days in a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2800" y="2556000"/>
            <a:ext cx="1568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33720" y="52228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15000" y="522288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71080" y="5832360"/>
            <a:ext cx="217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23360" y="3241800"/>
            <a:ext cx="2508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Challenges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 it is impossible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not feasible to delta hedge with physical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Price Dynamics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prices have split personality (Dragana Pilipovic)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modeling tools (Geometric Brownian Motion)  may apply to the  long-term forward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we get closer to the delivery month, the price dynamics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Gapping behavior of the spot prices and the front of the forward curve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liquidity and backward bending supply curves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Price Dynamics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can speak rather about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if we facing a permanent problem?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some positive developments on the academic side.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Towards the New Theory of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96040" y="2327400"/>
            <a:ext cx="8026920" cy="42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L’approche traditionnelle des produits dérivés consiste à trouver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une strategie de couverture parfaite (…) Nous pensons que ce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 de vue est réducteur car le cas où cette construction est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sont des exceptions plutôt que  la règle(…). Il nous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semble au contraire plus adapté de bâtir une théorie qui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incorpore le risque comme le élément constitutif, inhérent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à l’activité fiancière elle-meme, et  qui souligne lee limites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 l’idée de couverture.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Jean-Philippe Bouchaud, Marc Potters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Théorie  Des Risques Financieres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Research Challenges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Adaptation of  the tools of financial economics to the energy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and internal constraints: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Relatively neglected area of academic research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historical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Rapid change of the market strructures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Complicated payoff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Non-traditional price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 ability of delta hedging is limited or nonexistent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models: most commercially available approaches  represent mechanical implementations of solutions borrowed from the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to follow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the energy derivatives markets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Proliferation  of exchange contracts in the US and UK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growth of volume is less than satisfactory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the factors explaining the market growth (or lack of it)?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Traded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Crude/refined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Futures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Unleaded gasoline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Heating Oil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Options on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Heating oil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Traded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futures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Hub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options on futures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Hub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Energy Derivatives Market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Traded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Palo Verde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Nymex: options on futures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of the above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1999-05-26T11:26:46Z</dcterms:created>
  <dc:creator>Vincent Kaminski</dc:creator>
  <dc:description/>
  <dc:language>en-US</dc:language>
  <cp:lastModifiedBy>vkamins</cp:lastModifiedBy>
  <cp:lastPrinted>1999-05-27T11:03:54Z</cp:lastPrinted>
  <dcterms:modified xsi:type="dcterms:W3CDTF">2000-05-08T11:02:35Z</dcterms:modified>
  <cp:revision>27</cp:revision>
  <dc:subject/>
  <dc:title>No Slide Title</dc:title>
</cp:coreProperties>
</file>