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wmf" ContentType="image/x-wmf"/>
  <Override PartName="/ppt/media/image5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5.xml.rels" ContentType="application/vnd.openxmlformats-package.relationships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ftr" idx="3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not some sleazy option, ok!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1FAFA3F-BA42-4212-A504-36F5683E964E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2D781BA-7EA4-45C4-B6A9-521F5C806D81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68544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4419360" y="6400800"/>
            <a:ext cx="3063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6F63E04-2FE9-4FE6-84F9-5A62D3CA28A4}" type="slidenum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066320" y="990720"/>
            <a:ext cx="723924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ENERGY DERIVATIVES</a:t>
            </a:r>
            <a:r>
              <a:rPr b="1" lang="en-US" sz="4800" strike="noStrike" u="none" baseline="30000">
                <a:solidFill>
                  <a:srgbClr val="cc0000"/>
                </a:solidFill>
                <a:effectLst/>
                <a:uFillTx/>
                <a:latin typeface="Arial"/>
              </a:rPr>
              <a:t>©</a:t>
            </a:r>
            <a:r>
              <a:rPr b="1" lang="en-US" sz="48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 </a:t>
            </a:r>
            <a:br>
              <a:rPr sz="4800"/>
            </a:br>
            <a:r>
              <a:rPr b="1" lang="en-US" sz="48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Class 4</a:t>
            </a:r>
            <a:br>
              <a:rPr sz="4800"/>
            </a:br>
            <a:r>
              <a:rPr b="1" lang="en-US" sz="48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March 22, 2001</a:t>
            </a:r>
            <a:endParaRPr b="0" lang="en-US" sz="4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523880" y="4800240"/>
            <a:ext cx="6400800" cy="132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1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Paulo Issler</a:t>
            </a:r>
            <a:endParaRPr b="0" lang="en-US" sz="5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"/>
          <p:cNvSpPr/>
          <p:nvPr/>
        </p:nvSpPr>
        <p:spPr>
          <a:xfrm>
            <a:off x="1816200" y="388800"/>
            <a:ext cx="55162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Simple Asian: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 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Revised Inputs to Valuation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209680" y="2017800"/>
            <a:ext cx="4803840" cy="385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Forward Price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to start of averaging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during averaging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to start of averaging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Time to end of averaging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Daycount convention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Strike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609480" y="168912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7E8A6BF-013E-4CBF-A661-8F88B9B5296E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"/>
          <p:cNvSpPr/>
          <p:nvPr/>
        </p:nvSpPr>
        <p:spPr>
          <a:xfrm>
            <a:off x="2468520" y="458640"/>
            <a:ext cx="4213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Asian on a Strip: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Inputs to Valuation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805120" y="2287440"/>
            <a:ext cx="3595680" cy="366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Forward Prices [n]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Volatilities [n]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Corrleation [ ]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Start Avg [n]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End Avg [n]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Expiration Date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Daycount Convention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Strike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609480" y="190512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32B78B0-F605-4B14-9F23-62DEBEFA8419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"/>
          <p:cNvSpPr/>
          <p:nvPr/>
        </p:nvSpPr>
        <p:spPr>
          <a:xfrm>
            <a:off x="606240" y="533520"/>
            <a:ext cx="7935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Behavior of Asian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717920" y="1892160"/>
            <a:ext cx="573516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Asian call expiring in one year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Averaging period is for the entire year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Strike = $2.00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= 0.30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Look at option price behavior as a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function of  the price of the underlying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V="1">
            <a:off x="609480" y="137160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F25918F-F9BA-4741-95D8-DBD970826C3B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" name=""/>
          <p:cNvGraphicFramePr/>
          <p:nvPr/>
        </p:nvGraphicFramePr>
        <p:xfrm>
          <a:off x="996840" y="1644480"/>
          <a:ext cx="7507440" cy="3772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6840" y="1644480"/>
                    <a:ext cx="7507440" cy="3772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6" name=""/>
          <p:cNvSpPr/>
          <p:nvPr/>
        </p:nvSpPr>
        <p:spPr>
          <a:xfrm>
            <a:off x="2705040" y="1994040"/>
            <a:ext cx="1955880" cy="106668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977200" y="517680"/>
            <a:ext cx="34243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Call Premium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484080" y="5713560"/>
            <a:ext cx="2203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Underlying 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rot="16200000">
            <a:off x="20160" y="3153240"/>
            <a:ext cx="1269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Premium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060360" y="1940040"/>
            <a:ext cx="1586520" cy="111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European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Asian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V="1">
            <a:off x="609480" y="12949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D3CF11D-0007-4597-8017-37394E093244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/>
          <p:nvPr/>
        </p:nvSpPr>
        <p:spPr>
          <a:xfrm>
            <a:off x="639720" y="1803240"/>
            <a:ext cx="7894800" cy="4038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699080" y="2540160"/>
            <a:ext cx="0" cy="2349360"/>
          </a:xfrm>
          <a:prstGeom prst="line">
            <a:avLst/>
          </a:prstGeom>
          <a:ln w="22320">
            <a:solidFill>
              <a:srgbClr val="008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166240" y="2540160"/>
            <a:ext cx="0" cy="2349360"/>
          </a:xfrm>
          <a:prstGeom prst="line">
            <a:avLst/>
          </a:prstGeom>
          <a:ln w="22320">
            <a:solidFill>
              <a:srgbClr val="008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699080" y="3835440"/>
            <a:ext cx="3467160" cy="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19640" y="533520"/>
            <a:ext cx="7709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Averaging Begins in the Future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206360" y="2565360"/>
            <a:ext cx="6934320" cy="1968480"/>
          </a:xfrm>
          <a:custGeom>
            <a:avLst/>
            <a:gdLst/>
            <a:ahLst/>
            <a:rect l="l" t="t" r="r" b="b"/>
            <a:pathLst>
              <a:path w="4368" h="1240">
                <a:moveTo>
                  <a:pt x="0" y="360"/>
                </a:moveTo>
                <a:lnTo>
                  <a:pt x="104" y="512"/>
                </a:lnTo>
                <a:lnTo>
                  <a:pt x="192" y="736"/>
                </a:lnTo>
                <a:lnTo>
                  <a:pt x="224" y="792"/>
                </a:lnTo>
                <a:lnTo>
                  <a:pt x="280" y="1112"/>
                </a:lnTo>
                <a:lnTo>
                  <a:pt x="328" y="864"/>
                </a:lnTo>
                <a:lnTo>
                  <a:pt x="440" y="1032"/>
                </a:lnTo>
                <a:lnTo>
                  <a:pt x="512" y="792"/>
                </a:lnTo>
                <a:lnTo>
                  <a:pt x="600" y="1040"/>
                </a:lnTo>
                <a:lnTo>
                  <a:pt x="680" y="976"/>
                </a:lnTo>
                <a:lnTo>
                  <a:pt x="704" y="896"/>
                </a:lnTo>
                <a:lnTo>
                  <a:pt x="760" y="1008"/>
                </a:lnTo>
                <a:lnTo>
                  <a:pt x="824" y="920"/>
                </a:lnTo>
                <a:lnTo>
                  <a:pt x="864" y="816"/>
                </a:lnTo>
                <a:lnTo>
                  <a:pt x="888" y="664"/>
                </a:lnTo>
                <a:lnTo>
                  <a:pt x="944" y="464"/>
                </a:lnTo>
                <a:lnTo>
                  <a:pt x="992" y="496"/>
                </a:lnTo>
                <a:lnTo>
                  <a:pt x="1064" y="464"/>
                </a:lnTo>
                <a:lnTo>
                  <a:pt x="1120" y="608"/>
                </a:lnTo>
                <a:lnTo>
                  <a:pt x="1160" y="680"/>
                </a:lnTo>
                <a:lnTo>
                  <a:pt x="1184" y="440"/>
                </a:lnTo>
                <a:lnTo>
                  <a:pt x="1200" y="264"/>
                </a:lnTo>
                <a:lnTo>
                  <a:pt x="1312" y="200"/>
                </a:lnTo>
                <a:lnTo>
                  <a:pt x="1368" y="352"/>
                </a:lnTo>
                <a:lnTo>
                  <a:pt x="1400" y="496"/>
                </a:lnTo>
                <a:lnTo>
                  <a:pt x="1496" y="568"/>
                </a:lnTo>
                <a:lnTo>
                  <a:pt x="1552" y="272"/>
                </a:lnTo>
                <a:lnTo>
                  <a:pt x="1680" y="328"/>
                </a:lnTo>
                <a:lnTo>
                  <a:pt x="1784" y="368"/>
                </a:lnTo>
                <a:lnTo>
                  <a:pt x="1816" y="488"/>
                </a:lnTo>
                <a:lnTo>
                  <a:pt x="1888" y="592"/>
                </a:lnTo>
                <a:lnTo>
                  <a:pt x="2000" y="488"/>
                </a:lnTo>
                <a:lnTo>
                  <a:pt x="2016" y="376"/>
                </a:lnTo>
                <a:lnTo>
                  <a:pt x="2088" y="344"/>
                </a:lnTo>
                <a:lnTo>
                  <a:pt x="2128" y="368"/>
                </a:lnTo>
                <a:lnTo>
                  <a:pt x="2264" y="160"/>
                </a:lnTo>
                <a:lnTo>
                  <a:pt x="2328" y="144"/>
                </a:lnTo>
                <a:lnTo>
                  <a:pt x="2368" y="680"/>
                </a:lnTo>
                <a:lnTo>
                  <a:pt x="2440" y="192"/>
                </a:lnTo>
                <a:lnTo>
                  <a:pt x="2528" y="672"/>
                </a:lnTo>
                <a:lnTo>
                  <a:pt x="2624" y="752"/>
                </a:lnTo>
                <a:lnTo>
                  <a:pt x="2704" y="728"/>
                </a:lnTo>
                <a:lnTo>
                  <a:pt x="2816" y="520"/>
                </a:lnTo>
                <a:lnTo>
                  <a:pt x="2856" y="64"/>
                </a:lnTo>
                <a:lnTo>
                  <a:pt x="2872" y="0"/>
                </a:lnTo>
                <a:lnTo>
                  <a:pt x="2936" y="88"/>
                </a:lnTo>
                <a:lnTo>
                  <a:pt x="2992" y="40"/>
                </a:lnTo>
                <a:lnTo>
                  <a:pt x="2976" y="400"/>
                </a:lnTo>
                <a:lnTo>
                  <a:pt x="3056" y="256"/>
                </a:lnTo>
                <a:lnTo>
                  <a:pt x="3096" y="744"/>
                </a:lnTo>
                <a:lnTo>
                  <a:pt x="3104" y="808"/>
                </a:lnTo>
                <a:lnTo>
                  <a:pt x="3232" y="760"/>
                </a:lnTo>
                <a:lnTo>
                  <a:pt x="3272" y="528"/>
                </a:lnTo>
                <a:lnTo>
                  <a:pt x="3312" y="600"/>
                </a:lnTo>
                <a:lnTo>
                  <a:pt x="3376" y="1064"/>
                </a:lnTo>
                <a:lnTo>
                  <a:pt x="3432" y="1048"/>
                </a:lnTo>
                <a:lnTo>
                  <a:pt x="3552" y="1128"/>
                </a:lnTo>
                <a:lnTo>
                  <a:pt x="3600" y="1000"/>
                </a:lnTo>
                <a:lnTo>
                  <a:pt x="3656" y="1136"/>
                </a:lnTo>
                <a:lnTo>
                  <a:pt x="3728" y="1064"/>
                </a:lnTo>
                <a:lnTo>
                  <a:pt x="3760" y="1128"/>
                </a:lnTo>
                <a:lnTo>
                  <a:pt x="3896" y="1136"/>
                </a:lnTo>
                <a:lnTo>
                  <a:pt x="3944" y="1240"/>
                </a:lnTo>
                <a:lnTo>
                  <a:pt x="4072" y="1048"/>
                </a:lnTo>
                <a:lnTo>
                  <a:pt x="4152" y="1240"/>
                </a:lnTo>
                <a:lnTo>
                  <a:pt x="4248" y="1208"/>
                </a:lnTo>
                <a:lnTo>
                  <a:pt x="4368" y="1168"/>
                </a:lnTo>
              </a:path>
            </a:pathLst>
          </a:custGeom>
          <a:noFill/>
          <a:ln w="349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V="1">
            <a:off x="1168560" y="2362320"/>
            <a:ext cx="0" cy="2527200"/>
          </a:xfrm>
          <a:prstGeom prst="line">
            <a:avLst/>
          </a:prstGeom>
          <a:ln w="22320">
            <a:solidFill>
              <a:srgbClr val="99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155600" y="4889520"/>
            <a:ext cx="7277040" cy="0"/>
          </a:xfrm>
          <a:prstGeom prst="line">
            <a:avLst/>
          </a:prstGeom>
          <a:ln w="22320">
            <a:solidFill>
              <a:srgbClr val="99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231800" y="523224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Time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8028000" y="4924440"/>
            <a:ext cx="30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575600" y="4924440"/>
            <a:ext cx="248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rot="16200000">
            <a:off x="594000" y="3423960"/>
            <a:ext cx="67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Price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V="1">
            <a:off x="609480" y="137160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783480" y="3505320"/>
            <a:ext cx="98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cc"/>
                </a:solidFill>
                <a:effectLst/>
                <a:uFillTx/>
                <a:latin typeface="Arial"/>
              </a:rPr>
              <a:t>Average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F272A58-10F7-4BE3-9FC4-CD20AA1531F3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/>
          <p:nvPr/>
        </p:nvSpPr>
        <p:spPr>
          <a:xfrm>
            <a:off x="1628640" y="307800"/>
            <a:ext cx="576612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Asian Call Option Value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After Averaging Commences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839680" y="5713560"/>
            <a:ext cx="35042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Days into Averaging Period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rot="16200000">
            <a:off x="310680" y="3203640"/>
            <a:ext cx="1269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Premium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609480" y="160020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0" name=""/>
          <p:cNvGraphicFramePr/>
          <p:nvPr/>
        </p:nvGraphicFramePr>
        <p:xfrm>
          <a:off x="1089000" y="1797120"/>
          <a:ext cx="6912000" cy="3841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89000" y="1797120"/>
                    <a:ext cx="6912000" cy="384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2" name=""/>
          <p:cNvSpPr/>
          <p:nvPr/>
        </p:nvSpPr>
        <p:spPr>
          <a:xfrm>
            <a:off x="1838880" y="2133720"/>
            <a:ext cx="1932480" cy="825120"/>
          </a:xfrm>
          <a:prstGeom prst="rect">
            <a:avLst/>
          </a:prstGeom>
          <a:solidFill>
            <a:srgbClr val="ccffff"/>
          </a:solidFill>
          <a:ln w="936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6600cc"/>
                </a:solidFill>
                <a:effectLst/>
                <a:uFillTx/>
                <a:latin typeface="Arial"/>
              </a:rPr>
              <a:t>Strike = Price = 50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6600cc"/>
                </a:solidFill>
                <a:effectLst/>
                <a:uFillTx/>
                <a:latin typeface="Arial"/>
              </a:rPr>
              <a:t>Volatility = 30%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6600cc"/>
                </a:solidFill>
                <a:effectLst/>
                <a:uFillTx/>
                <a:latin typeface="Arial"/>
              </a:rPr>
              <a:t>Interest Rate = 7%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CC5DD88-DFF1-41A0-A6B2-E5AD8A0797E8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1994760" y="304920"/>
            <a:ext cx="522864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Some Relations of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Europeans to Asians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066680" y="2197080"/>
            <a:ext cx="708660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European option is just an Asian option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with the averaging period set to one day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An Asian option is generally worth less than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European with equivalent strike and expiratio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As the averaging period becomes small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compared with the total time to expiration,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Asian premium will approach the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European premium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V="1">
            <a:off x="609480" y="180180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7A7E90D-6A34-40E3-868D-FBF01CAC667B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"/>
          <p:cNvSpPr/>
          <p:nvPr/>
        </p:nvSpPr>
        <p:spPr>
          <a:xfrm>
            <a:off x="2057400" y="1295280"/>
            <a:ext cx="615960" cy="486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289560" y="1295280"/>
            <a:ext cx="615960" cy="486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27400" y="411120"/>
            <a:ext cx="8116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Ratio of Asian to European Call Premium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9" name=""/>
          <p:cNvGraphicFramePr/>
          <p:nvPr/>
        </p:nvGraphicFramePr>
        <p:xfrm>
          <a:off x="2165400" y="1295280"/>
          <a:ext cx="4124160" cy="4867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65400" y="1295280"/>
                    <a:ext cx="4124160" cy="4867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1" name=""/>
          <p:cNvSpPr/>
          <p:nvPr/>
        </p:nvSpPr>
        <p:spPr>
          <a:xfrm rot="18567000">
            <a:off x="5214240" y="5333400"/>
            <a:ext cx="1720800" cy="45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 until begin of averaging (days)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213520" y="6162840"/>
            <a:ext cx="1076040" cy="3902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flipV="1">
            <a:off x="609480" y="10663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183720" y="2743200"/>
            <a:ext cx="2011680" cy="825120"/>
          </a:xfrm>
          <a:prstGeom prst="rect">
            <a:avLst/>
          </a:prstGeom>
          <a:solidFill>
            <a:srgbClr val="ccffff"/>
          </a:solidFill>
          <a:ln w="12600">
            <a:solidFill>
              <a:srgbClr val="33cc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Strike = $20.00/bbl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Tenor = 365 Days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Volatility = 30%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2554412-8193-4BA4-BBB0-7147E6A05E63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914400" y="2359080"/>
            <a:ext cx="7340760" cy="366084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724360" y="3257640"/>
            <a:ext cx="0" cy="2292120"/>
          </a:xfrm>
          <a:prstGeom prst="line">
            <a:avLst/>
          </a:prstGeom>
          <a:ln w="28440">
            <a:solidFill>
              <a:srgbClr val="ff00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381800" y="3257640"/>
            <a:ext cx="0" cy="2292120"/>
          </a:xfrm>
          <a:prstGeom prst="line">
            <a:avLst/>
          </a:prstGeom>
          <a:ln w="28440">
            <a:solidFill>
              <a:srgbClr val="ff00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737320" y="3892680"/>
            <a:ext cx="1650960" cy="0"/>
          </a:xfrm>
          <a:prstGeom prst="line">
            <a:avLst/>
          </a:prstGeom>
          <a:ln w="2844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763360" y="441360"/>
            <a:ext cx="3620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Asian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81200" y="1447920"/>
            <a:ext cx="76770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Asian payoff depends on the average price of the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asset during the averaging period.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521000" y="3448080"/>
            <a:ext cx="5854680" cy="1238400"/>
          </a:xfrm>
          <a:custGeom>
            <a:avLst/>
            <a:gdLst/>
            <a:ahLst/>
            <a:rect l="l" t="t" r="r" b="b"/>
            <a:pathLst>
              <a:path w="3688" h="780">
                <a:moveTo>
                  <a:pt x="0" y="556"/>
                </a:moveTo>
                <a:lnTo>
                  <a:pt x="32" y="544"/>
                </a:lnTo>
                <a:lnTo>
                  <a:pt x="56" y="572"/>
                </a:lnTo>
                <a:lnTo>
                  <a:pt x="96" y="576"/>
                </a:lnTo>
                <a:lnTo>
                  <a:pt x="156" y="520"/>
                </a:lnTo>
                <a:lnTo>
                  <a:pt x="188" y="564"/>
                </a:lnTo>
                <a:lnTo>
                  <a:pt x="220" y="548"/>
                </a:lnTo>
                <a:lnTo>
                  <a:pt x="236" y="492"/>
                </a:lnTo>
                <a:lnTo>
                  <a:pt x="268" y="464"/>
                </a:lnTo>
                <a:lnTo>
                  <a:pt x="304" y="488"/>
                </a:lnTo>
                <a:lnTo>
                  <a:pt x="348" y="460"/>
                </a:lnTo>
                <a:lnTo>
                  <a:pt x="400" y="380"/>
                </a:lnTo>
                <a:lnTo>
                  <a:pt x="416" y="316"/>
                </a:lnTo>
                <a:lnTo>
                  <a:pt x="444" y="316"/>
                </a:lnTo>
                <a:lnTo>
                  <a:pt x="472" y="336"/>
                </a:lnTo>
                <a:lnTo>
                  <a:pt x="512" y="400"/>
                </a:lnTo>
                <a:lnTo>
                  <a:pt x="548" y="448"/>
                </a:lnTo>
                <a:lnTo>
                  <a:pt x="592" y="424"/>
                </a:lnTo>
                <a:lnTo>
                  <a:pt x="620" y="432"/>
                </a:lnTo>
                <a:lnTo>
                  <a:pt x="628" y="496"/>
                </a:lnTo>
                <a:lnTo>
                  <a:pt x="664" y="512"/>
                </a:lnTo>
                <a:lnTo>
                  <a:pt x="700" y="512"/>
                </a:lnTo>
                <a:lnTo>
                  <a:pt x="704" y="592"/>
                </a:lnTo>
                <a:lnTo>
                  <a:pt x="748" y="604"/>
                </a:lnTo>
                <a:lnTo>
                  <a:pt x="772" y="580"/>
                </a:lnTo>
                <a:lnTo>
                  <a:pt x="796" y="616"/>
                </a:lnTo>
                <a:lnTo>
                  <a:pt x="828" y="624"/>
                </a:lnTo>
                <a:lnTo>
                  <a:pt x="844" y="676"/>
                </a:lnTo>
                <a:lnTo>
                  <a:pt x="952" y="644"/>
                </a:lnTo>
                <a:lnTo>
                  <a:pt x="976" y="652"/>
                </a:lnTo>
                <a:lnTo>
                  <a:pt x="992" y="720"/>
                </a:lnTo>
                <a:lnTo>
                  <a:pt x="1092" y="712"/>
                </a:lnTo>
                <a:lnTo>
                  <a:pt x="1124" y="748"/>
                </a:lnTo>
                <a:lnTo>
                  <a:pt x="1136" y="780"/>
                </a:lnTo>
                <a:lnTo>
                  <a:pt x="1188" y="768"/>
                </a:lnTo>
                <a:lnTo>
                  <a:pt x="1204" y="736"/>
                </a:lnTo>
                <a:lnTo>
                  <a:pt x="1228" y="780"/>
                </a:lnTo>
                <a:lnTo>
                  <a:pt x="1248" y="692"/>
                </a:lnTo>
                <a:lnTo>
                  <a:pt x="1288" y="632"/>
                </a:lnTo>
                <a:lnTo>
                  <a:pt x="1320" y="552"/>
                </a:lnTo>
                <a:lnTo>
                  <a:pt x="1368" y="552"/>
                </a:lnTo>
                <a:lnTo>
                  <a:pt x="1420" y="564"/>
                </a:lnTo>
                <a:lnTo>
                  <a:pt x="1468" y="532"/>
                </a:lnTo>
                <a:lnTo>
                  <a:pt x="1492" y="508"/>
                </a:lnTo>
                <a:lnTo>
                  <a:pt x="1516" y="476"/>
                </a:lnTo>
                <a:lnTo>
                  <a:pt x="1556" y="508"/>
                </a:lnTo>
                <a:lnTo>
                  <a:pt x="1592" y="532"/>
                </a:lnTo>
                <a:lnTo>
                  <a:pt x="1604" y="580"/>
                </a:lnTo>
                <a:lnTo>
                  <a:pt x="1644" y="572"/>
                </a:lnTo>
                <a:lnTo>
                  <a:pt x="1656" y="624"/>
                </a:lnTo>
                <a:lnTo>
                  <a:pt x="1684" y="668"/>
                </a:lnTo>
                <a:lnTo>
                  <a:pt x="1756" y="724"/>
                </a:lnTo>
                <a:lnTo>
                  <a:pt x="1784" y="692"/>
                </a:lnTo>
                <a:lnTo>
                  <a:pt x="1820" y="696"/>
                </a:lnTo>
                <a:lnTo>
                  <a:pt x="1860" y="724"/>
                </a:lnTo>
                <a:lnTo>
                  <a:pt x="1928" y="712"/>
                </a:lnTo>
                <a:lnTo>
                  <a:pt x="1992" y="780"/>
                </a:lnTo>
                <a:lnTo>
                  <a:pt x="2044" y="764"/>
                </a:lnTo>
                <a:lnTo>
                  <a:pt x="2104" y="756"/>
                </a:lnTo>
                <a:lnTo>
                  <a:pt x="2160" y="772"/>
                </a:lnTo>
                <a:lnTo>
                  <a:pt x="2296" y="764"/>
                </a:lnTo>
                <a:lnTo>
                  <a:pt x="2380" y="756"/>
                </a:lnTo>
                <a:lnTo>
                  <a:pt x="2428" y="732"/>
                </a:lnTo>
                <a:lnTo>
                  <a:pt x="2476" y="764"/>
                </a:lnTo>
                <a:lnTo>
                  <a:pt x="2596" y="760"/>
                </a:lnTo>
                <a:lnTo>
                  <a:pt x="2664" y="640"/>
                </a:lnTo>
                <a:lnTo>
                  <a:pt x="2692" y="664"/>
                </a:lnTo>
                <a:lnTo>
                  <a:pt x="2744" y="564"/>
                </a:lnTo>
                <a:lnTo>
                  <a:pt x="2808" y="476"/>
                </a:lnTo>
                <a:lnTo>
                  <a:pt x="2848" y="500"/>
                </a:lnTo>
                <a:lnTo>
                  <a:pt x="2972" y="408"/>
                </a:lnTo>
                <a:lnTo>
                  <a:pt x="3020" y="340"/>
                </a:lnTo>
                <a:lnTo>
                  <a:pt x="3060" y="324"/>
                </a:lnTo>
                <a:lnTo>
                  <a:pt x="3084" y="340"/>
                </a:lnTo>
                <a:lnTo>
                  <a:pt x="3128" y="308"/>
                </a:lnTo>
                <a:lnTo>
                  <a:pt x="3168" y="220"/>
                </a:lnTo>
                <a:lnTo>
                  <a:pt x="3204" y="184"/>
                </a:lnTo>
                <a:lnTo>
                  <a:pt x="3228" y="204"/>
                </a:lnTo>
                <a:lnTo>
                  <a:pt x="3308" y="188"/>
                </a:lnTo>
                <a:lnTo>
                  <a:pt x="3316" y="212"/>
                </a:lnTo>
                <a:lnTo>
                  <a:pt x="3376" y="168"/>
                </a:lnTo>
                <a:lnTo>
                  <a:pt x="3416" y="124"/>
                </a:lnTo>
                <a:lnTo>
                  <a:pt x="3416" y="172"/>
                </a:lnTo>
                <a:lnTo>
                  <a:pt x="3456" y="176"/>
                </a:lnTo>
                <a:lnTo>
                  <a:pt x="3532" y="124"/>
                </a:lnTo>
                <a:lnTo>
                  <a:pt x="3604" y="76"/>
                </a:lnTo>
                <a:lnTo>
                  <a:pt x="3688" y="0"/>
                </a:lnTo>
              </a:path>
            </a:pathLst>
          </a:custGeom>
          <a:noFill/>
          <a:ln w="3816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 flipV="1">
            <a:off x="1520640" y="2482560"/>
            <a:ext cx="6120" cy="3041640"/>
          </a:xfrm>
          <a:prstGeom prst="line">
            <a:avLst/>
          </a:prstGeom>
          <a:ln w="2844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521000" y="5511960"/>
            <a:ext cx="6083280" cy="0"/>
          </a:xfrm>
          <a:prstGeom prst="line">
            <a:avLst/>
          </a:prstGeom>
          <a:ln w="2844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293840" y="5597640"/>
            <a:ext cx="856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Oct. 10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333040" y="5597640"/>
            <a:ext cx="77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Dec. 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814080" y="5597640"/>
            <a:ext cx="89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Dec. 31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437520" y="2482920"/>
            <a:ext cx="120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Final Price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803120" y="2774880"/>
            <a:ext cx="1532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Average Price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6200000">
            <a:off x="843120" y="377316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737320" y="3073320"/>
            <a:ext cx="376200" cy="814320"/>
          </a:xfrm>
          <a:prstGeom prst="line">
            <a:avLst/>
          </a:prstGeom>
          <a:ln w="2232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999120" y="2787480"/>
            <a:ext cx="373320" cy="679680"/>
          </a:xfrm>
          <a:prstGeom prst="line">
            <a:avLst/>
          </a:prstGeom>
          <a:ln w="2232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527120" y="4330800"/>
            <a:ext cx="5854680" cy="0"/>
          </a:xfrm>
          <a:prstGeom prst="line">
            <a:avLst/>
          </a:prstGeom>
          <a:ln w="22320">
            <a:solidFill>
              <a:srgbClr val="99336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457800" y="3192480"/>
            <a:ext cx="1296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Strike Price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390920" y="3490920"/>
            <a:ext cx="376200" cy="814320"/>
          </a:xfrm>
          <a:prstGeom prst="line">
            <a:avLst/>
          </a:prstGeom>
          <a:ln w="2232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264440" y="3892680"/>
            <a:ext cx="0" cy="438120"/>
          </a:xfrm>
          <a:prstGeom prst="line">
            <a:avLst/>
          </a:prstGeom>
          <a:ln w="25560">
            <a:solidFill>
              <a:srgbClr val="ff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342920" y="3936960"/>
            <a:ext cx="800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Payoff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609480" y="128268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A1BF71-BF1A-4138-9030-B236CF3A7D5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2227320" y="457200"/>
            <a:ext cx="4692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Asian Option Uses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990720" y="1603440"/>
            <a:ext cx="7238880" cy="41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Hedging regular currency flows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Hedging exposure to changes in average prices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(calendar month average of crude price)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Reduced risk of price manipulation on expiration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 (NYMEX last three days of expiring natural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contract)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Lower premium than a European with the same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expiration (quarterly or annual average of a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monthly price index)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609480" y="12949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AB5E54C-D10A-4C3A-BE21-336FDE17612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851040" y="1701720"/>
            <a:ext cx="7385040" cy="430380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118960" y="457200"/>
            <a:ext cx="4906080" cy="67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Forward Price Curve</a:t>
            </a:r>
            <a:endParaRPr b="0" lang="en-US" sz="3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1447920" y="1841040"/>
            <a:ext cx="0" cy="3365640"/>
          </a:xfrm>
          <a:prstGeom prst="line">
            <a:avLst/>
          </a:prstGeom>
          <a:ln w="2844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441440" y="5194440"/>
            <a:ext cx="6629400" cy="0"/>
          </a:xfrm>
          <a:prstGeom prst="line">
            <a:avLst/>
          </a:prstGeom>
          <a:ln w="2844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16200000">
            <a:off x="123480" y="3387600"/>
            <a:ext cx="2060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Commodity Price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892160" y="3035160"/>
            <a:ext cx="190800" cy="19080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413080" y="346716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933640" y="374652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441600" y="392436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962520" y="398772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483080" y="400068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965840" y="382284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511960" y="360684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019920" y="3352680"/>
            <a:ext cx="190440" cy="19080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540480" y="308628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061040" y="2705040"/>
            <a:ext cx="19080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581960" y="238752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955880" y="2476440"/>
            <a:ext cx="5715000" cy="1625760"/>
          </a:xfrm>
          <a:custGeom>
            <a:avLst/>
            <a:gdLst/>
            <a:ahLst/>
            <a:rect l="l" t="t" r="r" b="b"/>
            <a:pathLst>
              <a:path w="3600" h="1024">
                <a:moveTo>
                  <a:pt x="0" y="400"/>
                </a:moveTo>
                <a:lnTo>
                  <a:pt x="336" y="688"/>
                </a:lnTo>
                <a:lnTo>
                  <a:pt x="688" y="864"/>
                </a:lnTo>
                <a:lnTo>
                  <a:pt x="1008" y="984"/>
                </a:lnTo>
                <a:lnTo>
                  <a:pt x="1328" y="1016"/>
                </a:lnTo>
                <a:lnTo>
                  <a:pt x="1664" y="1024"/>
                </a:lnTo>
                <a:lnTo>
                  <a:pt x="1960" y="920"/>
                </a:lnTo>
                <a:lnTo>
                  <a:pt x="2312" y="768"/>
                </a:lnTo>
                <a:lnTo>
                  <a:pt x="2648" y="600"/>
                </a:lnTo>
                <a:lnTo>
                  <a:pt x="2944" y="448"/>
                </a:lnTo>
                <a:lnTo>
                  <a:pt x="3280" y="200"/>
                </a:lnTo>
                <a:lnTo>
                  <a:pt x="3600" y="0"/>
                </a:lnTo>
              </a:path>
            </a:pathLst>
          </a:custGeom>
          <a:noFill/>
          <a:ln w="28440">
            <a:solidFill>
              <a:srgbClr val="33cc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690720" y="5511960"/>
            <a:ext cx="1819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Delivery Month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751040" y="5175360"/>
            <a:ext cx="52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Jan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151440" y="5175360"/>
            <a:ext cx="52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Apr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553280" y="517536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July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011280" y="5175360"/>
            <a:ext cx="518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Oct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402320" y="5175360"/>
            <a:ext cx="55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Dec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2019240" y="504180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3416400" y="504180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4851360" y="504180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6273720" y="504180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V="1">
            <a:off x="7696080" y="504180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609480" y="137016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0F741A1-BAC1-4881-A7E5-4DE4B27B89F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1033560" y="1996920"/>
            <a:ext cx="7043760" cy="402300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271160" y="368280"/>
            <a:ext cx="66020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Asian Strip Option: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Asian on Multiple Forward Prices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1650960" y="2131560"/>
            <a:ext cx="0" cy="3365640"/>
          </a:xfrm>
          <a:prstGeom prst="line">
            <a:avLst/>
          </a:prstGeom>
          <a:ln w="2844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644480" y="5484960"/>
            <a:ext cx="6189840" cy="0"/>
          </a:xfrm>
          <a:prstGeom prst="line">
            <a:avLst/>
          </a:prstGeom>
          <a:ln w="2844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rot="16200000">
            <a:off x="987480" y="373032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040280" y="562752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802400" y="5557680"/>
            <a:ext cx="52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Jan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437080" y="5557680"/>
            <a:ext cx="541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Feb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035040" y="5557680"/>
            <a:ext cx="541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Mar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6289560" y="540864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5680080" y="540864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V="1">
            <a:off x="5083200" y="540864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947840" y="3411360"/>
            <a:ext cx="1419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Jan Contract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608440" y="3741840"/>
            <a:ext cx="143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Feb Contract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193440" y="4287960"/>
            <a:ext cx="143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Mar Contract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938240" y="3452760"/>
            <a:ext cx="3098880" cy="317520"/>
          </a:xfrm>
          <a:custGeom>
            <a:avLst/>
            <a:gdLst/>
            <a:ahLst/>
            <a:rect l="l" t="t" r="r" b="b"/>
            <a:pathLst>
              <a:path w="1952" h="200">
                <a:moveTo>
                  <a:pt x="0" y="56"/>
                </a:moveTo>
                <a:lnTo>
                  <a:pt x="136" y="48"/>
                </a:lnTo>
                <a:lnTo>
                  <a:pt x="208" y="48"/>
                </a:lnTo>
                <a:lnTo>
                  <a:pt x="256" y="104"/>
                </a:lnTo>
                <a:lnTo>
                  <a:pt x="344" y="120"/>
                </a:lnTo>
                <a:lnTo>
                  <a:pt x="416" y="128"/>
                </a:lnTo>
                <a:lnTo>
                  <a:pt x="440" y="80"/>
                </a:lnTo>
                <a:lnTo>
                  <a:pt x="576" y="64"/>
                </a:lnTo>
                <a:lnTo>
                  <a:pt x="624" y="24"/>
                </a:lnTo>
                <a:lnTo>
                  <a:pt x="744" y="24"/>
                </a:lnTo>
                <a:lnTo>
                  <a:pt x="816" y="0"/>
                </a:lnTo>
                <a:lnTo>
                  <a:pt x="832" y="88"/>
                </a:lnTo>
                <a:lnTo>
                  <a:pt x="912" y="168"/>
                </a:lnTo>
                <a:lnTo>
                  <a:pt x="1008" y="184"/>
                </a:lnTo>
                <a:lnTo>
                  <a:pt x="1064" y="200"/>
                </a:lnTo>
                <a:lnTo>
                  <a:pt x="1160" y="160"/>
                </a:lnTo>
                <a:lnTo>
                  <a:pt x="1232" y="120"/>
                </a:lnTo>
                <a:lnTo>
                  <a:pt x="1296" y="136"/>
                </a:lnTo>
                <a:lnTo>
                  <a:pt x="1376" y="144"/>
                </a:lnTo>
                <a:lnTo>
                  <a:pt x="1472" y="128"/>
                </a:lnTo>
                <a:lnTo>
                  <a:pt x="1528" y="152"/>
                </a:lnTo>
                <a:lnTo>
                  <a:pt x="1600" y="160"/>
                </a:lnTo>
                <a:lnTo>
                  <a:pt x="1656" y="176"/>
                </a:lnTo>
                <a:lnTo>
                  <a:pt x="1736" y="200"/>
                </a:lnTo>
                <a:lnTo>
                  <a:pt x="1768" y="160"/>
                </a:lnTo>
                <a:lnTo>
                  <a:pt x="1904" y="192"/>
                </a:lnTo>
                <a:lnTo>
                  <a:pt x="1952" y="176"/>
                </a:lnTo>
              </a:path>
            </a:pathLst>
          </a:custGeom>
          <a:noFill/>
          <a:ln w="3492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925640" y="3846600"/>
            <a:ext cx="3708360" cy="291960"/>
          </a:xfrm>
          <a:custGeom>
            <a:avLst/>
            <a:gdLst/>
            <a:ahLst/>
            <a:rect l="l" t="t" r="r" b="b"/>
            <a:pathLst>
              <a:path w="2336" h="184">
                <a:moveTo>
                  <a:pt x="0" y="72"/>
                </a:moveTo>
                <a:lnTo>
                  <a:pt x="160" y="72"/>
                </a:lnTo>
                <a:lnTo>
                  <a:pt x="256" y="64"/>
                </a:lnTo>
                <a:lnTo>
                  <a:pt x="432" y="0"/>
                </a:lnTo>
                <a:lnTo>
                  <a:pt x="616" y="40"/>
                </a:lnTo>
                <a:lnTo>
                  <a:pt x="744" y="96"/>
                </a:lnTo>
                <a:lnTo>
                  <a:pt x="872" y="112"/>
                </a:lnTo>
                <a:lnTo>
                  <a:pt x="1032" y="112"/>
                </a:lnTo>
                <a:lnTo>
                  <a:pt x="1184" y="136"/>
                </a:lnTo>
                <a:lnTo>
                  <a:pt x="1272" y="160"/>
                </a:lnTo>
                <a:lnTo>
                  <a:pt x="1352" y="184"/>
                </a:lnTo>
                <a:lnTo>
                  <a:pt x="1672" y="184"/>
                </a:lnTo>
                <a:lnTo>
                  <a:pt x="1880" y="176"/>
                </a:lnTo>
                <a:lnTo>
                  <a:pt x="1968" y="88"/>
                </a:lnTo>
                <a:lnTo>
                  <a:pt x="2056" y="56"/>
                </a:lnTo>
                <a:lnTo>
                  <a:pt x="2096" y="88"/>
                </a:lnTo>
                <a:lnTo>
                  <a:pt x="2168" y="80"/>
                </a:lnTo>
                <a:lnTo>
                  <a:pt x="2200" y="8"/>
                </a:lnTo>
                <a:lnTo>
                  <a:pt x="2280" y="24"/>
                </a:lnTo>
                <a:lnTo>
                  <a:pt x="2336" y="40"/>
                </a:lnTo>
              </a:path>
            </a:pathLst>
          </a:custGeom>
          <a:noFill/>
          <a:ln w="349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951200" y="4125960"/>
            <a:ext cx="4267080" cy="368280"/>
          </a:xfrm>
          <a:custGeom>
            <a:avLst/>
            <a:gdLst/>
            <a:ahLst/>
            <a:rect l="l" t="t" r="r" b="b"/>
            <a:pathLst>
              <a:path w="2688" h="232">
                <a:moveTo>
                  <a:pt x="0" y="72"/>
                </a:moveTo>
                <a:lnTo>
                  <a:pt x="138" y="72"/>
                </a:lnTo>
                <a:lnTo>
                  <a:pt x="235" y="64"/>
                </a:lnTo>
                <a:lnTo>
                  <a:pt x="381" y="16"/>
                </a:lnTo>
                <a:lnTo>
                  <a:pt x="534" y="16"/>
                </a:lnTo>
                <a:lnTo>
                  <a:pt x="591" y="48"/>
                </a:lnTo>
                <a:lnTo>
                  <a:pt x="704" y="32"/>
                </a:lnTo>
                <a:lnTo>
                  <a:pt x="834" y="24"/>
                </a:lnTo>
                <a:lnTo>
                  <a:pt x="1069" y="96"/>
                </a:lnTo>
                <a:lnTo>
                  <a:pt x="1182" y="168"/>
                </a:lnTo>
                <a:lnTo>
                  <a:pt x="1490" y="184"/>
                </a:lnTo>
                <a:lnTo>
                  <a:pt x="1870" y="144"/>
                </a:lnTo>
                <a:lnTo>
                  <a:pt x="2056" y="80"/>
                </a:lnTo>
                <a:lnTo>
                  <a:pt x="2137" y="88"/>
                </a:lnTo>
                <a:lnTo>
                  <a:pt x="2160" y="0"/>
                </a:lnTo>
                <a:lnTo>
                  <a:pt x="2235" y="16"/>
                </a:lnTo>
                <a:lnTo>
                  <a:pt x="2288" y="128"/>
                </a:lnTo>
                <a:lnTo>
                  <a:pt x="2380" y="152"/>
                </a:lnTo>
                <a:lnTo>
                  <a:pt x="2502" y="104"/>
                </a:lnTo>
                <a:lnTo>
                  <a:pt x="2575" y="160"/>
                </a:lnTo>
                <a:lnTo>
                  <a:pt x="2607" y="200"/>
                </a:lnTo>
                <a:lnTo>
                  <a:pt x="2688" y="232"/>
                </a:lnTo>
              </a:path>
            </a:pathLst>
          </a:custGeom>
          <a:noFill/>
          <a:ln w="349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V="1">
            <a:off x="609480" y="17125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84A9D46-F6EC-4277-8AAC-02A1430A2124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954000" y="547560"/>
            <a:ext cx="7240680" cy="67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Assumptions for Asian Pricing</a:t>
            </a:r>
            <a:endParaRPr b="0" lang="en-US" sz="3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917640" y="1752480"/>
            <a:ext cx="700704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57168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  <a:tab algn="l" pos="2933640"/>
                <a:tab algn="l" pos="3073320"/>
                <a:tab algn="l" pos="3213000"/>
                <a:tab algn="l" pos="3352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Evolution of prices is described by geometric Brownian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motion process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168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  <a:tab algn="l" pos="2933640"/>
                <a:tab algn="l" pos="3073320"/>
                <a:tab algn="l" pos="3213000"/>
                <a:tab algn="l" pos="335268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168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  <a:tab algn="l" pos="2933640"/>
                <a:tab algn="l" pos="3073320"/>
                <a:tab algn="l" pos="3213000"/>
                <a:tab algn="l" pos="3352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Futures prices have a drift rate of zero (required in a risk-neutral world)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9680"/>
                <a:tab algn="l" pos="279360"/>
                <a:tab algn="l" pos="419040"/>
                <a:tab algn="l" pos="558720"/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168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  <a:tab algn="l" pos="2933640"/>
                <a:tab algn="l" pos="3073320"/>
                <a:tab algn="l" pos="3213000"/>
                <a:tab algn="l" pos="3352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volatility is constant (obviously not true,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9680"/>
                <a:tab algn="l" pos="279360"/>
                <a:tab algn="l" pos="419040"/>
                <a:tab algn="l" pos="558720"/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but still assumed in Black-Scholes and most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9680"/>
                <a:tab algn="l" pos="279360"/>
                <a:tab algn="l" pos="419040"/>
                <a:tab algn="l" pos="558720"/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option models)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9680"/>
                <a:tab algn="l" pos="279360"/>
                <a:tab algn="l" pos="419040"/>
                <a:tab algn="l" pos="558720"/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168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  <a:tab algn="l" pos="2933640"/>
                <a:tab algn="l" pos="3073320"/>
                <a:tab algn="l" pos="3213000"/>
                <a:tab algn="l" pos="3352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Markets are frictionless and continuous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609480" y="139716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E276F1A-D456-4AD4-AD75-6943E700BFB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"/>
          <p:cNvSpPr/>
          <p:nvPr/>
        </p:nvSpPr>
        <p:spPr>
          <a:xfrm>
            <a:off x="1748160" y="457200"/>
            <a:ext cx="565092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Asian Options: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Possible Approaches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941760" y="2438280"/>
            <a:ext cx="713988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57168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609480"/>
                <a:tab algn="l" pos="914400"/>
                <a:tab algn="l" pos="1219320"/>
                <a:tab algn="l" pos="1523880"/>
                <a:tab algn="l" pos="1828800"/>
                <a:tab algn="l" pos="2133720"/>
                <a:tab algn="l" pos="2438280"/>
                <a:tab algn="l" pos="2743200"/>
                <a:tab algn="l" pos="3048120"/>
                <a:tab algn="l" pos="3352680"/>
                <a:tab algn="l" pos="3657600"/>
                <a:tab algn="l" pos="3962520"/>
                <a:tab algn="l" pos="4267080"/>
                <a:tab algn="l" pos="4572000"/>
                <a:tab algn="l" pos="4876920"/>
                <a:tab algn="l" pos="5181480"/>
                <a:tab algn="l" pos="5486400"/>
                <a:tab algn="l" pos="5791320"/>
                <a:tab algn="l" pos="6095880"/>
                <a:tab algn="l" pos="6400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Closed-form solutions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609480"/>
                <a:tab algn="l" pos="914400"/>
                <a:tab algn="l" pos="1219320"/>
                <a:tab algn="l" pos="1523880"/>
                <a:tab algn="l" pos="1828800"/>
                <a:tab algn="l" pos="2133720"/>
                <a:tab algn="l" pos="2438280"/>
                <a:tab algn="l" pos="2743200"/>
                <a:tab algn="l" pos="3048120"/>
                <a:tab algn="l" pos="3352680"/>
                <a:tab algn="l" pos="3657600"/>
                <a:tab algn="l" pos="3962520"/>
                <a:tab algn="l" pos="4267080"/>
                <a:tab algn="l" pos="4572000"/>
                <a:tab algn="l" pos="4876920"/>
                <a:tab algn="l" pos="5181480"/>
                <a:tab algn="l" pos="5486400"/>
                <a:tab algn="l" pos="5791320"/>
                <a:tab algn="l" pos="6095880"/>
                <a:tab algn="l" pos="6400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Exact solution is not available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609480"/>
                <a:tab algn="l" pos="914400"/>
                <a:tab algn="l" pos="1219320"/>
                <a:tab algn="l" pos="1523880"/>
                <a:tab algn="l" pos="1828800"/>
                <a:tab algn="l" pos="2133720"/>
                <a:tab algn="l" pos="2438280"/>
                <a:tab algn="l" pos="2743200"/>
                <a:tab algn="l" pos="3048120"/>
                <a:tab algn="l" pos="3352680"/>
                <a:tab algn="l" pos="3657600"/>
                <a:tab algn="l" pos="3962520"/>
                <a:tab algn="l" pos="4267080"/>
                <a:tab algn="l" pos="4572000"/>
                <a:tab algn="l" pos="4876920"/>
                <a:tab algn="l" pos="5181480"/>
                <a:tab algn="l" pos="5486400"/>
                <a:tab algn="l" pos="5791320"/>
                <a:tab algn="l" pos="6095880"/>
                <a:tab algn="l" pos="6400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Several approximations have been developed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609480"/>
                <a:tab algn="l" pos="914400"/>
                <a:tab algn="l" pos="1219320"/>
                <a:tab algn="l" pos="1523880"/>
                <a:tab algn="l" pos="1828800"/>
                <a:tab algn="l" pos="2133720"/>
                <a:tab algn="l" pos="2438280"/>
                <a:tab algn="l" pos="2743200"/>
                <a:tab algn="l" pos="3048120"/>
                <a:tab algn="l" pos="3352680"/>
                <a:tab algn="l" pos="3657600"/>
                <a:tab algn="l" pos="3962520"/>
                <a:tab algn="l" pos="4267080"/>
                <a:tab algn="l" pos="4572000"/>
                <a:tab algn="l" pos="4876920"/>
                <a:tab algn="l" pos="5181480"/>
                <a:tab algn="l" pos="5486400"/>
                <a:tab algn="l" pos="5791320"/>
                <a:tab algn="l" pos="6095880"/>
                <a:tab algn="l" pos="64008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168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609480"/>
                <a:tab algn="l" pos="914400"/>
                <a:tab algn="l" pos="1219320"/>
                <a:tab algn="l" pos="1523880"/>
                <a:tab algn="l" pos="1828800"/>
                <a:tab algn="l" pos="2133720"/>
                <a:tab algn="l" pos="2438280"/>
                <a:tab algn="l" pos="2743200"/>
                <a:tab algn="l" pos="3048120"/>
                <a:tab algn="l" pos="3352680"/>
                <a:tab algn="l" pos="3657600"/>
                <a:tab algn="l" pos="3962520"/>
                <a:tab algn="l" pos="4267080"/>
                <a:tab algn="l" pos="4572000"/>
                <a:tab algn="l" pos="4876920"/>
                <a:tab algn="l" pos="5181480"/>
                <a:tab algn="l" pos="5486400"/>
                <a:tab algn="l" pos="5791320"/>
                <a:tab algn="l" pos="6095880"/>
                <a:tab algn="l" pos="6400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Numerical methods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609480"/>
                <a:tab algn="l" pos="914400"/>
                <a:tab algn="l" pos="1219320"/>
                <a:tab algn="l" pos="1523880"/>
                <a:tab algn="l" pos="1828800"/>
                <a:tab algn="l" pos="2133720"/>
                <a:tab algn="l" pos="2438280"/>
                <a:tab algn="l" pos="2743200"/>
                <a:tab algn="l" pos="3048120"/>
                <a:tab algn="l" pos="3352680"/>
                <a:tab algn="l" pos="3657600"/>
                <a:tab algn="l" pos="3962520"/>
                <a:tab algn="l" pos="4267080"/>
                <a:tab algn="l" pos="4572000"/>
                <a:tab algn="l" pos="4876920"/>
                <a:tab algn="l" pos="5181480"/>
                <a:tab algn="l" pos="5486400"/>
                <a:tab algn="l" pos="5791320"/>
                <a:tab algn="l" pos="6095880"/>
                <a:tab algn="l" pos="6400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609480"/>
                <a:tab algn="l" pos="914400"/>
                <a:tab algn="l" pos="1219320"/>
                <a:tab algn="l" pos="1523880"/>
                <a:tab algn="l" pos="1828800"/>
                <a:tab algn="l" pos="2133720"/>
                <a:tab algn="l" pos="2438280"/>
                <a:tab algn="l" pos="2743200"/>
                <a:tab algn="l" pos="3048120"/>
                <a:tab algn="l" pos="3352680"/>
                <a:tab algn="l" pos="3657600"/>
                <a:tab algn="l" pos="3962520"/>
                <a:tab algn="l" pos="4267080"/>
                <a:tab algn="l" pos="4572000"/>
                <a:tab algn="l" pos="4876920"/>
                <a:tab algn="l" pos="5181480"/>
                <a:tab algn="l" pos="5486400"/>
                <a:tab algn="l" pos="5791320"/>
                <a:tab algn="l" pos="6095880"/>
                <a:tab algn="l" pos="6400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Transform methods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V="1">
            <a:off x="609480" y="197964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76AEB84-C381-44A1-8213-0C7AAB3764CF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1918080" y="426960"/>
            <a:ext cx="53125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Simple Asian Option: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Inputs to Valuation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980360" y="5580000"/>
            <a:ext cx="51706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 Expiration is at the end of averaging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V="1">
            <a:off x="609480" y="177588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359080" y="2066760"/>
            <a:ext cx="4803840" cy="33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Forward Price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to start of averaging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Time to end of averaging*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 count convention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Strike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165C9F1-7B26-44B5-97CE-44FE8A6EF48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"/>
          <p:cNvSpPr/>
          <p:nvPr/>
        </p:nvSpPr>
        <p:spPr>
          <a:xfrm>
            <a:off x="1536120" y="441360"/>
            <a:ext cx="6074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Volatility Term Structure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181160" y="1371600"/>
            <a:ext cx="670716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181160" y="1371600"/>
            <a:ext cx="670716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2" name=""/>
          <p:cNvGraphicFramePr/>
          <p:nvPr/>
        </p:nvGraphicFramePr>
        <p:xfrm>
          <a:off x="1181160" y="1447920"/>
          <a:ext cx="6707160" cy="4800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81160" y="1447920"/>
                    <a:ext cx="6707160" cy="4800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4" name=""/>
          <p:cNvSpPr/>
          <p:nvPr/>
        </p:nvSpPr>
        <p:spPr>
          <a:xfrm flipV="1">
            <a:off x="609480" y="121932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2583582-6798-46A5-9BC5-A1D640EFCC85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vkamins</cp:lastModifiedBy>
  <cp:lastPrinted>2000-10-13T12:37:52Z</cp:lastPrinted>
  <dcterms:modified xsi:type="dcterms:W3CDTF">2001-03-20T14:04:30Z</dcterms:modified>
  <cp:revision>65</cp:revision>
  <dc:subject/>
  <dc:title>No Slide Title</dc:title>
</cp:coreProperties>
</file>