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20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emf" ContentType="image/x-emf"/>
  <Override PartName="/ppt/media/image18.emf" ContentType="image/x-emf"/>
  <Override PartName="/ppt/media/image15.emf" ContentType="image/x-emf"/>
  <Override PartName="/ppt/media/image14.emf" ContentType="image/x-emf"/>
  <Override PartName="/ppt/media/image5.emf" ContentType="image/x-emf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_rels/notesSlide47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43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40.xml.rels" ContentType="application/vnd.openxmlformats-package.relationships+xml"/>
  <Override PartName="/ppt/notesSlides/_rels/notesSlide39.xml.rels" ContentType="application/vnd.openxmlformats-package.relationships+xml"/>
  <Override PartName="/ppt/notesSlides/notesSlide4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7.xml.rels><?xml version="1.0" encoding="UTF-8"?>
<Relationships xmlns="http://schemas.openxmlformats.org/package/2006/relationships"><Relationship Id="rId1" Type="http://schemas.openxmlformats.org/officeDocument/2006/relationships/slide" Target="../slides/slide47.xml"/><Relationship Id="rId2" Type="http://schemas.openxmlformats.org/officeDocument/2006/relationships/notesMaster" Target="../notesMasters/notesMaster1.xml"/>
</Relationship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11066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 firms hedge?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back to our Oil and Chemical company,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can enter into a contract for mutual benefit.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 - Crude Oil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ET contracts for hedging OTC trades.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Manage at the portfolio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Identical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timing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boring hedge, ha!!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1146240" y="687240"/>
            <a:ext cx="4568760" cy="342756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Intuition: A forward or futures contract is fundamentally related to simply holding the underlying asset until delivery.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ED7F88-95B8-46CB-895B-B1ADEEC0EE5C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059404-A7BC-4A3F-9EC3-B0AB7C2736F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198155-7D59-4A9A-ABEB-FC291CCC7C5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30080" y="6286680"/>
            <a:ext cx="3414960" cy="39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98480" y="6199200"/>
            <a:ext cx="389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AEB951-D19B-46CD-872C-22525CC27043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image" Target="../media/image14.emf"/><Relationship Id="rId4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6840" y="721800"/>
            <a:ext cx="8234280" cy="199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ENERGY DERIVATIVES</a:t>
            </a:r>
            <a:r>
              <a:rPr b="1" lang="en-US" sz="4800" strike="noStrike" u="none" baseline="30000">
                <a:solidFill>
                  <a:srgbClr val="cc0000"/>
                </a:solidFill>
                <a:effectLst/>
                <a:uFillTx/>
                <a:latin typeface="Arial"/>
              </a:rPr>
              <a:t>©</a:t>
            </a: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 </a:t>
            </a:r>
            <a:br>
              <a:rPr sz="4800"/>
            </a:b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Class 3</a:t>
            </a:r>
            <a:br>
              <a:rPr sz="4800"/>
            </a:b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March 15, 2001</a:t>
            </a:r>
            <a:endParaRPr b="0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083960" y="3797280"/>
            <a:ext cx="6329160" cy="112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Paulo Issler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4386240" y="4648320"/>
            <a:ext cx="3117960" cy="7221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32160" y="176040"/>
            <a:ext cx="7906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Premium: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Continued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79440" y="1703520"/>
            <a:ext cx="7097760" cy="41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expectation of option pay-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Max[S-K,0] for calls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P(S) is the probability density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0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PV</m:t>
                    </m:r>
                    <m:d>
                      <m:dPr>
                        <m:begChr m:val="("/>
                        <m:endChr m:val=")"/>
                      </m:dPr>
                      <m:e>
                        <m:nary>
                          <m:naryPr>
                            <m:chr m:val="∫"/>
                            <m:subHide m:val="1"/>
                            <m:supHide m:val="1"/>
                          </m:naryPr>
                          <m:sub/>
                          <m:sup/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t xml:space="preserve">K</m:t>
                            </m:r>
                            <m:r>
                              <m:t xml:space="preserve">)</m:t>
                            </m:r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50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15D3C5-C822-4DBC-9951-21134BD4E00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505440" y="176040"/>
            <a:ext cx="813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1480" y="1631880"/>
            <a:ext cx="78933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usually paid up-front, so it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How is an option (or any other investment) Present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perplexed all of mankind until 1973, when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 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F5EF9A-80C7-480C-892D-CFE4ED3DE61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441160" y="16200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7120" y="1789200"/>
            <a:ext cx="79264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That there exists a riskless hedge between a stock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and the underlying stock - i.e. the option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everyone agrees on the shape of probability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(i.e. the volatility), then everyone will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same option value regardless of their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DBF242-9F60-4229-A0AE-7713BD27524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528920" y="4143240"/>
            <a:ext cx="6103800" cy="190512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6720" y="1619280"/>
            <a:ext cx="7599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Suppose a stock starts today at $20 and three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months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Note that we make no assumptions about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probabilities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2941560" y="457344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84400" y="5049720"/>
            <a:ext cx="3175200" cy="4622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88040" y="435780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188040" y="523728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003400" y="4776840"/>
            <a:ext cx="9669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6315EE-E8D9-4354-9D9D-D836764A33D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1530360" y="362592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66720" y="1619280"/>
            <a:ext cx="803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Consider also a call option with a $20 strike and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2913120" y="405900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55960" y="453564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59600" y="38433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159600" y="472284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974960" y="426240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FAF7AB-AF0A-4424-96A3-9B2B0DBAECE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453760" y="5256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53840" y="5332320"/>
            <a:ext cx="71107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yields $15 regardless of the horizon 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E7D183-16BA-470A-B6A7-FF48FECE4866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2426760" y="18252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74720" y="1528920"/>
            <a:ext cx="732312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the portfolio is riskless, expect to earn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free rate on portfolio, so (assuming risk free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is 6%):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1098720" y="4219560"/>
          <a:ext cx="6316560" cy="161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4219560"/>
                    <a:ext cx="6316560" cy="161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>
            <a:off x="7418520" y="4213080"/>
            <a:ext cx="635040" cy="161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435C1B-6EB5-4EB1-93C7-C4424E2D359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1453680" y="176040"/>
            <a:ext cx="62715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 - Scholes (-Merton)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1640" y="1847880"/>
            <a:ext cx="7537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 movements can be described by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does this equation mean, and why do we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2697120" y="3487680"/>
          <a:ext cx="3764160" cy="81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97120" y="3487680"/>
                    <a:ext cx="3764160" cy="81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5E03A0-D142-4E08-9D10-C600174CB39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1114560" y="125280"/>
            <a:ext cx="6947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992160" y="1417680"/>
            <a:ext cx="71323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3805200" y="178596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5200" y="178596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97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252680" y="60958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21280" y="629280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DA2878-18DA-4812-A53A-F3FAAE6F7AA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1114560" y="1252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90560" y="48020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95800" y="582624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964040" y="6022800"/>
            <a:ext cx="104004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1544760" y="4564080"/>
          <a:ext cx="6059520" cy="117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456408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"/>
          <p:cNvSpPr/>
          <p:nvPr/>
        </p:nvSpPr>
        <p:spPr>
          <a:xfrm>
            <a:off x="1116000" y="1608120"/>
            <a:ext cx="70297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term: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S=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is referred to as a Wiener stochastic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behaves like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t, where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normally distributed random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with zero mean and standard deviation of 1.0.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 volatility is likewise independent of price level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08A4541-6F5F-47EB-B64E-D0B8B9B0621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599640" y="585720"/>
            <a:ext cx="192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61920" y="1436760"/>
            <a:ext cx="73962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 underlying Black - Scholes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2C4CCE-0773-405A-8DE5-1DFBB745AB4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1108440" y="1666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158580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580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3" name=""/>
          <p:cNvSpPr/>
          <p:nvPr/>
        </p:nvSpPr>
        <p:spPr>
          <a:xfrm>
            <a:off x="4279680" y="456876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048280" y="476568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03160" y="28544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B8832B-7D77-48BE-8339-44B3156ABC6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"/>
          <p:cNvGraphicFramePr/>
          <p:nvPr/>
        </p:nvGraphicFramePr>
        <p:xfrm>
          <a:off x="3257640" y="239400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57640" y="239400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450800" y="231840"/>
            <a:ext cx="627696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12640" y="507996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This is a stochastic integral, so don’t think you can integrate it like you learned in Math 101.  For more info, I suggest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978200" y="2265480"/>
            <a:ext cx="1298520" cy="2655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637000" y="2259000"/>
            <a:ext cx="4344840" cy="43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42AE34-92A4-464A-B98D-7B01B9205D61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963720" y="2424240"/>
            <a:ext cx="7257960" cy="18176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111680" y="1810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909000" y="1644480"/>
            <a:ext cx="1258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44160" y="4672080"/>
            <a:ext cx="8360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7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7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14C986-9864-48D4-B24F-A4F48B1EAD69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2858400" y="173160"/>
            <a:ext cx="33951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41240" y="1514520"/>
            <a:ext cx="768852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Assume risk neutrality (stock’s rate of return is equal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risk-free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If you believe Cox and Ross, it makes no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With all these assumptions, the integral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 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BCCFB8-9D5A-49D0-971E-44655404729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865080" y="1717560"/>
            <a:ext cx="738828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35120" y="182520"/>
            <a:ext cx="582120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 and Puts on Stocks,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Stock Indices, Currencies, and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32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S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r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q</m:t>
                                </m:r>
                                <m:r>
                                  <m:t xml:space="preserve">+</m:t>
                                </m:r>
                                <m:f>
                                  <m:num>
                                    <m:sSup>
                                      <m:e>
                                        <m:r>
                                          <m:t xml:space="preserve">σ</m:t>
                                        </m:r>
                                      </m:e>
                                      <m:sup>
                                        <m:r>
                                          <m:t xml:space="preserve"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m:t xml:space="preserve">2</m:t>
                                    </m:r>
                                  </m:den>
                                </m:f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r>
                          <m:t xml:space="preserve">d</m:t>
                        </m:r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32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33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133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6C67E2-ECB5-4924-988E-D61F8AFCC4C6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2893680" y="66600"/>
            <a:ext cx="339480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44560" y="1503360"/>
            <a:ext cx="736920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is the strike price of the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q is the annualized yield of the underlying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 is the time to expiration in years.  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date of the option expiration,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3455B4-EB03-448D-A2A7-D48DC1DC279A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1231200" y="25560"/>
            <a:ext cx="66794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Example: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199F3C-E3CC-4B4E-A37E-6F008E9C5A02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2926440" y="182520"/>
            <a:ext cx="432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84280" y="1530360"/>
            <a:ext cx="8232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 - q corresponds to the drift or risk neutral rate of return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no yield, the rate of return is simply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a yield (e.g. a stock that pays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dividends), we expect the asset price to appreciate at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asset with q = r does not appreciate; the asset price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FC26EE-6CFF-4161-A5C6-D2890B39EFE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2003040" y="166680"/>
            <a:ext cx="5152320" cy="14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41440" y="2151000"/>
            <a:ext cx="7900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Recall that a forward contract is an agreement today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a commodity in the future.  The price is what you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agree today to pay for a commodity in the future.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Therefore, all time effects should already be reflected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price; we should not expect the price to drift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either up or 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C77A5F-6186-4AE8-83F4-88B73651EF01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993600" y="1630440"/>
            <a:ext cx="7085160" cy="46162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349720" y="168120"/>
            <a:ext cx="446508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Black’s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Calls/Put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a Future/Forward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6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where</m:t>
                        </m:r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F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6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E2A307-F699-452D-972A-A0E7545A9243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715920" y="488880"/>
            <a:ext cx="1703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130480" y="167148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40B697-1E55-454B-B1D4-89292A60E59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3706560" y="195120"/>
            <a:ext cx="229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31960" y="1947960"/>
            <a:ext cx="73371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a measure of the uncertainty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is usually expressed as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annualized standard deviation 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log of price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 are two classes of volatility estimates: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02EE93-BBDE-4780-ACD6-C37165A8F6BC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2765520" y="168120"/>
            <a:ext cx="4749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3280" y="1157400"/>
            <a:ext cx="7262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volatility is price volatility observed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Historical volatility has dangers: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Past results are no guarantee of future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may depend on which historical time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Results may depend on time step between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observations (daily, weekly, monthly…). This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case because volatility is not really a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644170-68CB-461B-BA59-FD49D1A5A565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1666440" y="519120"/>
            <a:ext cx="53697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Historical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for Futures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33240" y="2286000"/>
            <a:ext cx="7948800" cy="31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daily price observations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Generate a series of natural logs of daily returns i.e.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t-1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Multiply by the square root of the number of days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year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79FDB7-236F-4DA1-8F03-9A0690D8504D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1022400" y="2467080"/>
            <a:ext cx="7084800" cy="14414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990080" y="19692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939240" y="1674720"/>
            <a:ext cx="4961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918000" y="3921120"/>
            <a:ext cx="66193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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59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59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293156-2B75-4455-881E-D719D5270ACB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1990080" y="19836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usual to quote the annual volatility in the same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prices are weekly or monthly or whatever, then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must be normalized by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3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5" name=""/>
          <p:cNvGraphicFramePr/>
          <p:nvPr/>
        </p:nvGraphicFramePr>
        <p:xfrm>
          <a:off x="1955880" y="558324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55880" y="558324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5E01DC-D7BF-42E1-A8BC-5118B81607C1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401760" y="320760"/>
            <a:ext cx="8375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and 21-Day Trailing Historical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790560" y="1881360"/>
          <a:ext cx="7678800" cy="41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1881360"/>
                    <a:ext cx="7678800" cy="41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ED7293-4CC2-4D1A-8150-BE421A267EBA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2969280" y="196920"/>
            <a:ext cx="4213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Implied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004760" y="1486080"/>
            <a:ext cx="72374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Go to market to find the price of a particular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Because every input (price, strike, interest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rate, time to expiration) except volatility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known, we can solve Black-Scholes using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volatilities to determine which one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the observed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is the volatility implied by the market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8473DA-F177-48C1-99D7-76CC2C6CE597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"/>
          <p:cNvSpPr/>
          <p:nvPr/>
        </p:nvSpPr>
        <p:spPr>
          <a:xfrm>
            <a:off x="2003400" y="230040"/>
            <a:ext cx="5136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Parameter Names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4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6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1E943F-EC72-4C19-BF3C-C5EFFB241B2E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/>
          <p:nvPr/>
        </p:nvSpPr>
        <p:spPr>
          <a:xfrm>
            <a:off x="3199680" y="139680"/>
            <a:ext cx="3592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Hedging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73000" y="1819440"/>
            <a:ext cx="7269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is the option’s hedge ratio for constructing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Taking an option position and a “delta” position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underlying is called “delta hedging” or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a “delta 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Delta hedging can be used for “synthetic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replication” of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778D3D-B9D3-405E-B103-BD2A527BD838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74640" y="255240"/>
            <a:ext cx="7770960" cy="1143000"/>
          </a:xfrm>
          <a:prstGeom prst="rect">
            <a:avLst/>
          </a:prstGeom>
          <a:noFill/>
          <a:ln w="0">
            <a:noFill/>
          </a:ln>
        </p:spPr>
        <p:txBody>
          <a:bodyPr lIns="87480" rIns="87480" tIns="43560" bIns="4356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Pricing: Numerical Methods Outline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696960" y="1968480"/>
            <a:ext cx="7068960" cy="4254480"/>
          </a:xfrm>
          <a:prstGeom prst="rect">
            <a:avLst/>
          </a:prstGeom>
          <a:noFill/>
          <a:ln w="0">
            <a:noFill/>
          </a:ln>
        </p:spPr>
        <p:txBody>
          <a:bodyPr lIns="87480" rIns="87480" tIns="43560" bIns="43560" anchor="t">
            <a:normAutofit lnSpcReduction="9999"/>
          </a:bodyPr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 and Cons of using Trees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 Methods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Approach for Simulation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Marlett" charset="2"/>
              <a:buChar char="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Simulating Commodity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5AF7A8-52A0-4030-8457-C5D3ED8D298F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049400" y="549360"/>
            <a:ext cx="7116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20800" y="2022480"/>
            <a:ext cx="7591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money that the seller receives in payment for 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It is equal to the money the seller expects to have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Actually, the premium is more than that because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wants to make a profit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E88EA9-1479-4DB0-93A0-A9AA2785B65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795240" y="317160"/>
            <a:ext cx="7770960" cy="1141560"/>
          </a:xfrm>
          <a:prstGeom prst="rect">
            <a:avLst/>
          </a:prstGeom>
          <a:noFill/>
          <a:ln w="0">
            <a:noFill/>
          </a:ln>
        </p:spPr>
        <p:txBody>
          <a:bodyPr lIns="87480" rIns="87480" tIns="43560" bIns="4356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Advantages and Disadvantages</a:t>
            </a:r>
            <a:br>
              <a:rPr sz="4000"/>
            </a:b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Analytical Methods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1319040" y="2355840"/>
            <a:ext cx="6467760" cy="4121280"/>
          </a:xfrm>
          <a:prstGeom prst="rect">
            <a:avLst/>
          </a:prstGeom>
          <a:noFill/>
          <a:ln w="0">
            <a:noFill/>
          </a:ln>
        </p:spPr>
        <p:txBody>
          <a:bodyPr lIns="87480" rIns="87480" tIns="43560" bIns="4356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analytical solutions are available for many plain vanilla and exotic plans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fast results when an analytical solution is available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under the given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 not available or available only under restrictive assumptions for many types of derivatives.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American-style options. Sometimes more difficult and takes longer time to program than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FA23FA-412E-4679-829D-430F8E46C733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2341440" y="301680"/>
            <a:ext cx="4276800" cy="11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254240" y="1965240"/>
            <a:ext cx="6877080" cy="330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Replace the continuous GBM process for a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movement by a discrete set of values in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tree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Each node of the tree has  a time index, 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for price and an associated probability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37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very useful tool in pricing derivatives that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cannot be priced with other techniques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41360"/>
                <a:tab algn="l" pos="758880"/>
                <a:tab algn="l" pos="985680"/>
                <a:tab algn="l" pos="1314360"/>
                <a:tab algn="l" pos="1643040"/>
                <a:tab algn="l" pos="1971720"/>
                <a:tab algn="l" pos="2300400"/>
                <a:tab algn="l" pos="2629080"/>
                <a:tab algn="l" pos="2957400"/>
                <a:tab algn="l" pos="3286080"/>
                <a:tab algn="l" pos="3614760"/>
                <a:tab algn="l" pos="3943440"/>
                <a:tab algn="l" pos="4272120"/>
                <a:tab algn="l" pos="4600440"/>
                <a:tab algn="l" pos="4929120"/>
                <a:tab algn="l" pos="5257800"/>
                <a:tab algn="l" pos="5586480"/>
                <a:tab algn="l" pos="5915160"/>
                <a:tab algn="l" pos="6243480"/>
                <a:tab algn="l" pos="6572160"/>
                <a:tab algn="l" pos="6900840"/>
                <a:tab algn="l" pos="722952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1095F6-D01F-4765-84D6-4690B48FB32E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920880" y="276120"/>
            <a:ext cx="7350120" cy="101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7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Binomial Trees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78040" y="1424160"/>
            <a:ext cx="7570800" cy="48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tree of prices for the underlying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option cash flows associated with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leaf nodes of the tree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37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 back in the tree by one time period and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expected or average cash flows 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associated with the tree nodes.  Use the risk-free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 for discounting.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37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the previous step moving back in time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until the root of the tree is reached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37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computed at the root node is the value of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F9876F-1A3F-49F2-A130-1EA40AA77D82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1257480" y="1147680"/>
            <a:ext cx="6737040" cy="22719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296720" y="447840"/>
            <a:ext cx="6597720" cy="6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092240" y="3568680"/>
            <a:ext cx="7101000" cy="242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lvl="1" marL="436680" indent="-32724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54612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  <a:tab algn="l" pos="926784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 life of the option into many time intervals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 indent="-32724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54612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  <a:tab algn="l" pos="926784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each interval, price moves from its current value P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 indent="-32724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54612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  <a:tab algn="l" pos="926784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Pu with a probability p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 indent="-32724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54612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  <a:tab algn="l" pos="926784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 to Pd with a probability 1 - p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 indent="-32724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546120"/>
                <a:tab algn="l" pos="882720"/>
                <a:tab algn="l" pos="1324080"/>
                <a:tab algn="l" pos="1765440"/>
                <a:tab algn="l" pos="2206800"/>
                <a:tab algn="l" pos="2647800"/>
                <a:tab algn="l" pos="3089160"/>
                <a:tab algn="l" pos="3530520"/>
                <a:tab algn="l" pos="3971880"/>
                <a:tab algn="l" pos="4413240"/>
                <a:tab algn="l" pos="4854600"/>
                <a:tab algn="l" pos="5295960"/>
                <a:tab algn="l" pos="5737320"/>
                <a:tab algn="l" pos="6178680"/>
                <a:tab algn="l" pos="6620040"/>
                <a:tab algn="l" pos="7061040"/>
                <a:tab algn="l" pos="7502400"/>
                <a:tab algn="l" pos="7943760"/>
                <a:tab algn="l" pos="8385120"/>
                <a:tab algn="l" pos="8826480"/>
                <a:tab algn="l" pos="926784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smaller the interval length, the greater the accuracy of the results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2503440" y="1452240"/>
            <a:ext cx="4221360" cy="941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503440" y="2394000"/>
            <a:ext cx="4341960" cy="671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008080" y="2259000"/>
            <a:ext cx="290520" cy="2937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870600" y="1343160"/>
            <a:ext cx="289080" cy="2934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967440" y="2943360"/>
            <a:ext cx="289080" cy="2919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225920" y="1247760"/>
            <a:ext cx="549720" cy="43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3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Pu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272000" y="2859120"/>
            <a:ext cx="549720" cy="43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3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544400" y="2200320"/>
            <a:ext cx="370800" cy="43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3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DF6A37-12F3-4A56-81FA-7A2D1D8066C3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2225520" y="1954080"/>
            <a:ext cx="4934160" cy="2576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284560" y="525600"/>
            <a:ext cx="4668840" cy="9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720800" y="5545080"/>
            <a:ext cx="5757840" cy="69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387360"/>
                <a:tab algn="l" pos="704880"/>
                <a:tab algn="l" pos="774720"/>
                <a:tab algn="l" pos="1162080"/>
                <a:tab algn="l" pos="1549440"/>
                <a:tab algn="l" pos="1936800"/>
                <a:tab algn="l" pos="2324160"/>
                <a:tab algn="l" pos="271152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Binomial Tree of Gas Prices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387360"/>
                <a:tab algn="l" pos="704880"/>
                <a:tab algn="l" pos="774720"/>
                <a:tab algn="l" pos="1162080"/>
                <a:tab algn="l" pos="1549440"/>
                <a:tab algn="l" pos="1936800"/>
                <a:tab algn="l" pos="2324160"/>
                <a:tab algn="l" pos="271152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p, u, d set to give correct mean volatility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482840" y="1528920"/>
            <a:ext cx="247320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700" strike="noStrike" u="none">
                <a:solidFill>
                  <a:srgbClr val="66ffcc"/>
                </a:solidFill>
                <a:effectLst/>
                <a:uFillTx/>
                <a:latin typeface="Arial"/>
              </a:rPr>
              <a:t>Example:  Gas Prices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220280" y="4602240"/>
            <a:ext cx="867240" cy="86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7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p = 0.6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7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u = 1.1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7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d = 1/u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121200" y="3198960"/>
            <a:ext cx="253800" cy="24444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245120" y="2637000"/>
            <a:ext cx="253800" cy="24444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233960" y="3736800"/>
            <a:ext cx="253800" cy="244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467320" y="2063880"/>
            <a:ext cx="254160" cy="24444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504040" y="3052800"/>
            <a:ext cx="253800" cy="24444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527800" y="4176720"/>
            <a:ext cx="253800" cy="2430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3459240" y="2844720"/>
            <a:ext cx="725400" cy="379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4535640" y="2319480"/>
            <a:ext cx="725400" cy="379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4584600" y="3369960"/>
            <a:ext cx="725760" cy="377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471840" y="3430440"/>
            <a:ext cx="689040" cy="355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572000" y="3932280"/>
            <a:ext cx="689040" cy="3538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548240" y="2771640"/>
            <a:ext cx="689040" cy="3542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305880" y="2673360"/>
            <a:ext cx="4046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390120" y="3564000"/>
            <a:ext cx="4046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437200" y="3173400"/>
            <a:ext cx="4960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971160" y="2257560"/>
            <a:ext cx="4046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889800" y="4027320"/>
            <a:ext cx="4960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932800" y="2025720"/>
            <a:ext cx="4960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945400" y="2990880"/>
            <a:ext cx="4960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957280" y="4149720"/>
            <a:ext cx="4960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7661D2-0164-4966-8ECA-D7C6DC64BCA4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/>
          <p:nvPr/>
        </p:nvSpPr>
        <p:spPr>
          <a:xfrm>
            <a:off x="614160" y="320760"/>
            <a:ext cx="7934760" cy="66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Tree Parameters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53920" y="1063800"/>
            <a:ext cx="7515360" cy="48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parameters p, u, and d are chosen to give the correct mean and variance for the price changes during the small time interval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Mean: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In the risk-neutral world, a futures contract is expected to remain the same in price while a stock is expected to grow at the risk-free interest rate 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  Thus,starting with a price 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at time 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the average price after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Pa, where a = 1 for a futures contract and a = 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exp(r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stock.  Hence,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49600">
              <a:lnSpc>
                <a:spcPct val="100000"/>
              </a:lnSpc>
              <a:spcBef>
                <a:spcPts val="9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Pa = pPu + (1 -p)Pd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496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a = pu + (1 - p)d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Variance: 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of price after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</a:t>
            </a:r>
            <a:r>
              <a:rPr b="1" lang="en-US" sz="19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  Thus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4960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E(P</a:t>
            </a:r>
            <a:r>
              <a:rPr b="1" lang="en-US" sz="1900" strike="noStrike" u="none" baseline="-25000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 baseline="-25000">
                <a:solidFill>
                  <a:srgbClr val="ccff99"/>
                </a:solidFill>
                <a:effectLst/>
                <a:uFillTx/>
                <a:latin typeface="Arial"/>
              </a:rPr>
              <a:t>t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) - [E(P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t)]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[p(Pu)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                                  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(1 -p)(Pd)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] - [Pa]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49600">
              <a:lnSpc>
                <a:spcPct val="100000"/>
              </a:lnSpc>
              <a:spcBef>
                <a:spcPts val="1188"/>
              </a:spcBef>
              <a:buClr>
                <a:srgbClr val="ffff00"/>
              </a:buClr>
              <a:buFont typeface="Marlett" charset="2"/>
              <a:buChar char=""/>
              <a:tabLst>
                <a:tab algn="l" pos="441360"/>
                <a:tab algn="l" pos="1311120"/>
                <a:tab algn="l" pos="1530360"/>
                <a:tab algn="l" pos="2185920"/>
                <a:tab algn="l" pos="2732040"/>
                <a:tab algn="l" pos="2959200"/>
                <a:tab algn="l" pos="3328920"/>
                <a:tab algn="l" pos="3699000"/>
                <a:tab algn="l" pos="4068720"/>
                <a:tab algn="l" pos="4438800"/>
                <a:tab algn="l" pos="4808520"/>
                <a:tab algn="l" pos="5178600"/>
                <a:tab algn="l" pos="5548320"/>
                <a:tab algn="l" pos="5918040"/>
                <a:tab algn="l" pos="6288120"/>
                <a:tab algn="l" pos="6657840"/>
                <a:tab algn="l" pos="7027920"/>
                <a:tab algn="l" pos="7397640"/>
                <a:tab algn="l" pos="7767720"/>
                <a:tab algn="l" pos="8137440"/>
                <a:tab algn="l" pos="8507520"/>
                <a:tab algn="l" pos="8877240"/>
                <a:tab algn="l" pos="9247320"/>
                <a:tab algn="l" pos="9617040"/>
                <a:tab algn="l" pos="998712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 =  pu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(1 -p)d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 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- a</a:t>
            </a:r>
            <a:r>
              <a:rPr b="1" lang="en-US" sz="19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280D25-1BB5-4D6C-947D-D1037040D2C3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"/>
          <p:cNvSpPr/>
          <p:nvPr/>
        </p:nvSpPr>
        <p:spPr>
          <a:xfrm>
            <a:off x="1555920" y="541440"/>
            <a:ext cx="6071760" cy="88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Parameters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3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63400" y="1585800"/>
            <a:ext cx="8350560" cy="463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lvl="1" marL="436680" indent="-327240">
              <a:lnSpc>
                <a:spcPct val="100000"/>
              </a:lnSpc>
              <a:spcBef>
                <a:spcPts val="638"/>
              </a:spcBef>
              <a:buClr>
                <a:srgbClr val="ffff00"/>
              </a:buClr>
              <a:buFont typeface="Marlett" charset="2"/>
              <a:buChar char=""/>
              <a:tabLst>
                <a:tab algn="l" pos="21924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  <a:tab algn="l" pos="345744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mean and variance results with the condition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375"/>
              </a:spcBef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 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us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50"/>
              </a:spcAft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exp(-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25"/>
              </a:spcBef>
              <a:spcAft>
                <a:spcPts val="425"/>
              </a:spcAft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25"/>
              </a:spcAft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76"/>
              </a:spcAft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a = 1 for a futures contract and a = e</a:t>
            </a:r>
            <a:r>
              <a:rPr b="1" lang="en-US" sz="17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r </a:t>
            </a:r>
            <a:r>
              <a:rPr b="1" lang="en-US" sz="1900" strike="noStrike" u="none" baseline="30000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 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76"/>
              </a:spcAft>
              <a:buClr>
                <a:srgbClr val="ffff00"/>
              </a:buClr>
              <a:buFont typeface="Marlett" charset="2"/>
              <a:buChar char=""/>
              <a:tabLst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 indent="-327240">
              <a:lnSpc>
                <a:spcPct val="70000"/>
              </a:lnSpc>
              <a:spcAft>
                <a:spcPts val="476"/>
              </a:spcAft>
              <a:buClr>
                <a:srgbClr val="ffff00"/>
              </a:buClr>
              <a:buFont typeface="Marlett" charset="2"/>
              <a:buChar char=""/>
              <a:tabLst>
                <a:tab algn="l" pos="21924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  <a:tab algn="l" pos="345744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Prompt natural Gas Futures 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 35%, 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=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(1/365) year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</a:t>
            </a:r>
            <a:r>
              <a:rPr b="1" lang="en-US" sz="2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</a:t>
            </a:r>
            <a:r>
              <a:rPr b="1" lang="en-US" sz="23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0.35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* </a:t>
            </a:r>
            <a:r>
              <a:rPr b="1" lang="en-US" sz="27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(1/365))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1.0185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24"/>
              </a:spcBef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0.98185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24"/>
              </a:spcBef>
              <a:tabLst>
                <a:tab algn="l" pos="0"/>
                <a:tab algn="l" pos="219240"/>
                <a:tab algn="l" pos="314280"/>
                <a:tab algn="l" pos="471600"/>
                <a:tab algn="l" pos="628560"/>
                <a:tab algn="l" pos="785880"/>
                <a:tab algn="l" pos="942840"/>
                <a:tab algn="l" pos="1100160"/>
                <a:tab algn="l" pos="1257480"/>
                <a:tab algn="l" pos="1414440"/>
                <a:tab algn="l" pos="1571760"/>
                <a:tab algn="l" pos="1728720"/>
                <a:tab algn="l" pos="1886040"/>
                <a:tab algn="l" pos="2043000"/>
                <a:tab algn="l" pos="2200320"/>
                <a:tab algn="l" pos="2357280"/>
                <a:tab algn="l" pos="2514600"/>
                <a:tab algn="l" pos="2671920"/>
                <a:tab algn="l" pos="2828880"/>
                <a:tab algn="l" pos="2986200"/>
                <a:tab algn="l" pos="3143160"/>
                <a:tab algn="l" pos="3300480"/>
              </a:tabLst>
            </a:pP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0.495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900520" y="5850000"/>
            <a:ext cx="574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4608360" y="5287680"/>
            <a:ext cx="0" cy="1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2" name=""/>
          <p:cNvGrpSpPr/>
          <p:nvPr/>
        </p:nvGrpSpPr>
        <p:grpSpPr>
          <a:xfrm>
            <a:off x="3345120" y="5065560"/>
            <a:ext cx="325080" cy="510840"/>
            <a:chOff x="3345120" y="5065560"/>
            <a:chExt cx="325080" cy="510840"/>
          </a:xfrm>
        </p:grpSpPr>
        <p:sp>
          <p:nvSpPr>
            <p:cNvPr id="233" name=""/>
            <p:cNvSpPr/>
            <p:nvPr/>
          </p:nvSpPr>
          <p:spPr>
            <a:xfrm>
              <a:off x="3381120" y="5065560"/>
              <a:ext cx="25200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364920" y="5297760"/>
              <a:ext cx="26100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345120" y="5175720"/>
              <a:ext cx="32508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3502080" y="2025720"/>
            <a:ext cx="325080" cy="510840"/>
            <a:chOff x="3502080" y="2025720"/>
            <a:chExt cx="325080" cy="510840"/>
          </a:xfrm>
        </p:grpSpPr>
        <p:sp>
          <p:nvSpPr>
            <p:cNvPr id="237" name=""/>
            <p:cNvSpPr/>
            <p:nvPr/>
          </p:nvSpPr>
          <p:spPr>
            <a:xfrm>
              <a:off x="3538080" y="2025720"/>
              <a:ext cx="25200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521880" y="2257920"/>
              <a:ext cx="26100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d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502080" y="2135520"/>
              <a:ext cx="32508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3422520" y="3227400"/>
            <a:ext cx="720720" cy="527760"/>
            <a:chOff x="3422520" y="3227400"/>
            <a:chExt cx="720720" cy="527760"/>
          </a:xfrm>
        </p:grpSpPr>
        <p:sp>
          <p:nvSpPr>
            <p:cNvPr id="241" name=""/>
            <p:cNvSpPr/>
            <p:nvPr/>
          </p:nvSpPr>
          <p:spPr>
            <a:xfrm>
              <a:off x="3422520" y="3227400"/>
              <a:ext cx="66024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a - d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3422520" y="3476520"/>
              <a:ext cx="72072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3533040" y="3346200"/>
              <a:ext cx="51444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" name=""/>
          <p:cNvGrpSpPr/>
          <p:nvPr/>
        </p:nvGrpSpPr>
        <p:grpSpPr>
          <a:xfrm>
            <a:off x="3301920" y="5510160"/>
            <a:ext cx="719280" cy="527760"/>
            <a:chOff x="3301920" y="5510160"/>
            <a:chExt cx="719280" cy="527760"/>
          </a:xfrm>
        </p:grpSpPr>
        <p:sp>
          <p:nvSpPr>
            <p:cNvPr id="245" name=""/>
            <p:cNvSpPr/>
            <p:nvPr/>
          </p:nvSpPr>
          <p:spPr>
            <a:xfrm>
              <a:off x="3301920" y="5510160"/>
              <a:ext cx="65880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1 - d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301920" y="5759280"/>
              <a:ext cx="71928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412080" y="5628960"/>
              <a:ext cx="513360" cy="278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9920" rIns="79920" tIns="39960" bIns="399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74800"/>
                  <a:tab algn="l" pos="1749600"/>
                  <a:tab algn="l" pos="2624040"/>
                  <a:tab algn="l" pos="3498840"/>
                  <a:tab algn="l" pos="4373640"/>
                  <a:tab algn="l" pos="5248440"/>
                  <a:tab algn="l" pos="6122880"/>
                  <a:tab algn="l" pos="6997680"/>
                  <a:tab algn="l" pos="7872480"/>
                  <a:tab algn="l" pos="8747280"/>
                  <a:tab algn="l" pos="9621720"/>
                  <a:tab algn="l" pos="10496520"/>
                </a:tabLst>
              </a:pPr>
              <a:r>
                <a:rPr b="1" lang="en-US" sz="13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850561-629A-487C-A634-6F7BC11E2BBC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"/>
          <p:cNvSpPr/>
          <p:nvPr/>
        </p:nvSpPr>
        <p:spPr>
          <a:xfrm>
            <a:off x="766800" y="484200"/>
            <a:ext cx="7553160" cy="11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Pros and Cons of the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 Approach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847800" y="1976400"/>
            <a:ext cx="7750080" cy="415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lvl="1" marL="109440" indent="3272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price American-style as well as European-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style derivatives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440" indent="3272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Relatively fast for one or two underlying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440" indent="3272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 to apply when the payoffs depend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the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 history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9440" indent="3272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time consuming when three or more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variables are involved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28680"/>
                <a:tab algn="l" pos="4366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06CD3F-61EA-4D14-88A0-0AE381B9258B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1101240" y="461880"/>
            <a:ext cx="6908400" cy="101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Simulation Methods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27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General Approach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71480" y="1920960"/>
            <a:ext cx="7588440" cy="448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the price of the underlying instrument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payoff at horizon (for a European Option)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the payoff to the present time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this process </a:t>
            </a:r>
            <a:r>
              <a:rPr b="1" i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times, storing the results (P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1, 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2,…..,  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1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average payoff.  This is the estimate of the 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price.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79360"/>
                <a:tab algn="l" pos="387360"/>
                <a:tab algn="l" pos="581040"/>
                <a:tab algn="l" pos="774720"/>
                <a:tab algn="l" pos="968400"/>
                <a:tab algn="l" pos="1162080"/>
                <a:tab algn="l" pos="1355760"/>
                <a:tab algn="l" pos="1549440"/>
                <a:tab algn="l" pos="1743120"/>
                <a:tab algn="l" pos="1936800"/>
                <a:tab algn="l" pos="2130480"/>
                <a:tab algn="l" pos="2324160"/>
                <a:tab algn="l" pos="2517840"/>
                <a:tab algn="l" pos="2711520"/>
                <a:tab algn="l" pos="2905200"/>
                <a:tab algn="l" pos="3098880"/>
                <a:tab algn="l" pos="3292560"/>
                <a:tab algn="l" pos="3486240"/>
                <a:tab algn="l" pos="3679920"/>
                <a:tab algn="l" pos="3873600"/>
                <a:tab algn="l" pos="406728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062403-FFEF-418E-8B30-FCA50A2B679D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"/>
          <p:cNvSpPr/>
          <p:nvPr/>
        </p:nvSpPr>
        <p:spPr>
          <a:xfrm>
            <a:off x="1100160" y="733320"/>
            <a:ext cx="6916680" cy="11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 for Multiple Commodities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065240" y="2341440"/>
            <a:ext cx="7121520" cy="35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simulate prices P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 P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two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volatilities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coefficient of correlation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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price returns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samples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standard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bivariate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 distribution with correlation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6500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  <a:tab algn="l" pos="817236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Generate sample  prices from P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(t+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 =P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(t) *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[(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-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/2)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+ 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9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</a:t>
            </a: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t)]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3488E3-0D2E-4956-B0F4-2648153AEACE}" type="slidenum">
              <a:t>49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32400" y="182520"/>
            <a:ext cx="737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55560" y="2252520"/>
            <a:ext cx="733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should equal (or exceed) cost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involves periodically buying and selling 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fraction of the underlying according to the option's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“delta” (described later)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 Hedging cost in this context does not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02A98B-2117-4C4B-B1E9-E5C6419ED88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/>
          <p:nvPr/>
        </p:nvSpPr>
        <p:spPr>
          <a:xfrm>
            <a:off x="1100160" y="733320"/>
            <a:ext cx="6916680" cy="11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Generating Correlated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74800"/>
                <a:tab algn="l" pos="1749600"/>
                <a:tab algn="l" pos="2624040"/>
                <a:tab algn="l" pos="3498840"/>
                <a:tab algn="l" pos="4373640"/>
                <a:tab algn="l" pos="5248440"/>
                <a:tab algn="l" pos="6122880"/>
                <a:tab algn="l" pos="6997680"/>
                <a:tab algn="l" pos="7872480"/>
                <a:tab algn="l" pos="8747280"/>
                <a:tab algn="l" pos="9621720"/>
                <a:tab algn="l" pos="1049652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Normal Samples (</a:t>
            </a: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4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4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)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162080" y="2378160"/>
            <a:ext cx="7121520" cy="37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560" bIns="4356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coefficient between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independent samples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(univariate) standard normal distribution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   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+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(1 - 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3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</a:t>
            </a:r>
            <a:r>
              <a:rPr b="1" lang="en-US" sz="23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0.5</a:t>
            </a: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                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366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87360"/>
                <a:tab algn="l" pos="704880"/>
                <a:tab algn="l" pos="743040"/>
                <a:tab algn="l" pos="1114560"/>
                <a:tab algn="l" pos="1486080"/>
                <a:tab algn="l" pos="1857240"/>
                <a:tab algn="l" pos="2228760"/>
                <a:tab algn="l" pos="2600280"/>
                <a:tab algn="l" pos="2971800"/>
                <a:tab algn="l" pos="3343320"/>
                <a:tab algn="l" pos="3714840"/>
                <a:tab algn="l" pos="4086360"/>
                <a:tab algn="l" pos="4457880"/>
                <a:tab algn="l" pos="4829040"/>
                <a:tab algn="l" pos="5200560"/>
                <a:tab algn="l" pos="5572080"/>
                <a:tab algn="l" pos="5943600"/>
                <a:tab algn="l" pos="6315120"/>
                <a:tab algn="l" pos="6686640"/>
                <a:tab algn="l" pos="7058160"/>
                <a:tab algn="l" pos="7429680"/>
                <a:tab algn="l" pos="780084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8FF0C7-7A37-40CA-B9AF-0E9B91DB17BF}" type="slidenum">
              <a:t>50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730080" y="623880"/>
            <a:ext cx="773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62040" y="2338560"/>
            <a:ext cx="782640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calculate a European option premium requires two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 of the asset price at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867E06-740F-4EA9-BD0D-6A05F745C6B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26840" y="17604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7EDED6-4C19-4493-850D-9C2B6AF3859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706320" y="13320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0560" y="572148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1636560" y="194004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6560" y="194004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3651480" y="532620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87117A-A946-4D39-ADD9-487E47719F8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1671840" y="21276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25320" y="1271520"/>
            <a:ext cx="3024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F1DEE4-103A-4453-9084-E658F595E6A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cp:lastPrinted>2000-09-27T18:13:00Z</cp:lastPrinted>
  <dcterms:modified xsi:type="dcterms:W3CDTF">2001-03-14T02:36:50Z</dcterms:modified>
  <cp:revision>106</cp:revision>
  <dc:subject/>
  <dc:title>No Slide Title</dc:title>
</cp:coreProperties>
</file>