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s/slide29.xml" ContentType="application/vnd.openxmlformats-officedocument.presentationml.slide+xml"/>
  <Override PartName="/ppt/slides/slide28.xml" ContentType="application/vnd.openxmlformats-officedocument.presentationml.slide+xml"/>
  <Override PartName="/ppt/slides/slide27.xml" ContentType="application/vnd.openxmlformats-officedocument.presentationml.slide+xml"/>
  <Override PartName="/ppt/slides/slide26.xml" ContentType="application/vnd.openxmlformats-officedocument.presentationml.slide+xml"/>
  <Override PartName="/ppt/slides/slide14.xml" ContentType="application/vnd.openxmlformats-officedocument.presentationml.slide+xml"/>
  <Override PartName="/ppt/slides/slide6.xml" ContentType="application/vnd.openxmlformats-officedocument.presentationml.slide+xml"/>
  <Override PartName="/ppt/slides/slide15.xml" ContentType="application/vnd.openxmlformats-officedocument.presentationml.slide+xml"/>
  <Override PartName="/ppt/slides/slide7.xml" ContentType="application/vnd.openxmlformats-officedocument.presentationml.slide+xml"/>
  <Override PartName="/ppt/slides/slide1.xml" ContentType="application/vnd.openxmlformats-officedocument.presentationml.slide+xml"/>
  <Override PartName="/ppt/slides/slide46.xml" ContentType="application/vnd.openxmlformats-officedocument.presentationml.slide+xml"/>
  <Override PartName="/ppt/slides/slide16.xml" ContentType="application/vnd.openxmlformats-officedocument.presentationml.slide+xml"/>
  <Override PartName="/ppt/slides/slide8.xml" ContentType="application/vnd.openxmlformats-officedocument.presentationml.slide+xml"/>
  <Override PartName="/ppt/slides/slide2.xml" ContentType="application/vnd.openxmlformats-officedocument.presentationml.slide+xml"/>
  <Override PartName="/ppt/slides/slide10.xml" ContentType="application/vnd.openxmlformats-officedocument.presentationml.slide+xml"/>
  <Override PartName="/ppt/slides/slide47.xml" ContentType="application/vnd.openxmlformats-officedocument.presentationml.slide+xml"/>
  <Override PartName="/ppt/slides/slide17.xml" ContentType="application/vnd.openxmlformats-officedocument.presentationml.slide+xml"/>
  <Override PartName="/ppt/slides/slide9.xml" ContentType="application/vnd.openxmlformats-officedocument.presentationml.slide+xml"/>
  <Override PartName="/ppt/slides/slide3.xml" ContentType="application/vnd.openxmlformats-officedocument.presentationml.slide+xml"/>
  <Override PartName="/ppt/slides/slide11.xml" ContentType="application/vnd.openxmlformats-officedocument.presentationml.slide+xml"/>
  <Override PartName="/ppt/slides/slide48.xml" ContentType="application/vnd.openxmlformats-officedocument.presentationml.slide+xml"/>
  <Override PartName="/ppt/slides/slide20.xml" ContentType="application/vnd.openxmlformats-officedocument.presentationml.slide+xml"/>
  <Override PartName="/ppt/slides/slide18.xml" ContentType="application/vnd.openxmlformats-officedocument.presentationml.slide+xml"/>
  <Override PartName="/ppt/slides/slide4.xml" ContentType="application/vnd.openxmlformats-officedocument.presentationml.slide+xml"/>
  <Override PartName="/ppt/slides/slide12.xml" ContentType="application/vnd.openxmlformats-officedocument.presentationml.slide+xml"/>
  <Override PartName="/ppt/slides/slide49.xml" ContentType="application/vnd.openxmlformats-officedocument.presentationml.slide+xml"/>
  <Override PartName="/ppt/slides/slide21.xml" ContentType="application/vnd.openxmlformats-officedocument.presentationml.slide+xml"/>
  <Override PartName="/ppt/slides/slide19.xml" ContentType="application/vnd.openxmlformats-officedocument.presentationml.slide+xml"/>
  <Override PartName="/ppt/slides/slide4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40.xml" ContentType="application/vnd.openxmlformats-officedocument.presentationml.slide+xml"/>
  <Override PartName="/ppt/slides/_rels/slide22.xml.rels" ContentType="application/vnd.openxmlformats-package.relationships+xml"/>
  <Override PartName="/ppt/slides/_rels/slide5.xml.rels" ContentType="application/vnd.openxmlformats-package.relationships+xml"/>
  <Override PartName="/ppt/slides/_rels/slide23.xml.rels" ContentType="application/vnd.openxmlformats-package.relationships+xml"/>
  <Override PartName="/ppt/slides/_rels/slide6.xml.rels" ContentType="application/vnd.openxmlformats-package.relationships+xml"/>
  <Override PartName="/ppt/slides/_rels/slide24.xml.rels" ContentType="application/vnd.openxmlformats-package.relationships+xml"/>
  <Override PartName="/ppt/slides/_rels/slide7.xml.rels" ContentType="application/vnd.openxmlformats-package.relationships+xml"/>
  <Override PartName="/ppt/slides/_rels/slide25.xml.rels" ContentType="application/vnd.openxmlformats-package.relationships+xml"/>
  <Override PartName="/ppt/slides/_rels/slide8.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35.xml.rels" ContentType="application/vnd.openxmlformats-package.relationships+xml"/>
  <Override PartName="/ppt/slides/_rels/slide36.xml.rels" ContentType="application/vnd.openxmlformats-package.relationships+xml"/>
  <Override PartName="/ppt/slides/_rels/slide37.xml.rels" ContentType="application/vnd.openxmlformats-package.relationships+xml"/>
  <Override PartName="/ppt/slides/_rels/slide56.xml.rels" ContentType="application/vnd.openxmlformats-package.relationships+xml"/>
  <Override PartName="/ppt/slides/_rels/slide2.xml.rels" ContentType="application/vnd.openxmlformats-package.relationships+xml"/>
  <Override PartName="/ppt/slides/_rels/slide44.xml.rels" ContentType="application/vnd.openxmlformats-package.relationships+xml"/>
  <Override PartName="/ppt/slides/_rels/slide55.xml.rels" ContentType="application/vnd.openxmlformats-package.relationships+xml"/>
  <Override PartName="/ppt/slides/_rels/slide1.xml.rels" ContentType="application/vnd.openxmlformats-package.relationships+xml"/>
  <Override PartName="/ppt/slides/_rels/slide43.xml.rels" ContentType="application/vnd.openxmlformats-package.relationships+xml"/>
  <Override PartName="/ppt/slides/_rels/slide54.xml.rels" ContentType="application/vnd.openxmlformats-package.relationships+xml"/>
  <Override PartName="/ppt/slides/_rels/slide42.xml.rels" ContentType="application/vnd.openxmlformats-package.relationships+xml"/>
  <Override PartName="/ppt/slides/_rels/slide53.xml.rels" ContentType="application/vnd.openxmlformats-package.relationships+xml"/>
  <Override PartName="/ppt/slides/_rels/slide39.xml.rels" ContentType="application/vnd.openxmlformats-package.relationships+xml"/>
  <Override PartName="/ppt/slides/_rels/slide41.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10.xml.rels" ContentType="application/vnd.openxmlformats-package.relationships+xml"/>
  <Override PartName="/ppt/slides/_rels/slide45.xml.rels" ContentType="application/vnd.openxmlformats-package.relationships+xml"/>
  <Override PartName="/ppt/slides/_rels/slide9.xml.rels" ContentType="application/vnd.openxmlformats-package.relationships+xml"/>
  <Override PartName="/ppt/slides/_rels/slide26.xml.rels" ContentType="application/vnd.openxmlformats-package.relationships+xml"/>
  <Override PartName="/ppt/slides/_rels/slide14.xml.rels" ContentType="application/vnd.openxmlformats-package.relationships+xml"/>
  <Override PartName="/ppt/slides/_rels/slide12.xml.rels" ContentType="application/vnd.openxmlformats-package.relationships+xml"/>
  <Override PartName="/ppt/slides/_rels/slide49.xml.rels" ContentType="application/vnd.openxmlformats-package.relationships+xml"/>
  <Override PartName="/ppt/slides/_rels/slide51.xml.rels" ContentType="application/vnd.openxmlformats-package.relationships+xml"/>
  <Override PartName="/ppt/slides/_rels/slide15.xml.rels" ContentType="application/vnd.openxmlformats-package.relationships+xml"/>
  <Override PartName="/ppt/slides/_rels/slide52.xml.rels" ContentType="application/vnd.openxmlformats-package.relationships+xml"/>
  <Override PartName="/ppt/slides/_rels/slide27.xml.rels" ContentType="application/vnd.openxmlformats-package.relationships+xml"/>
  <Override PartName="/ppt/slides/_rels/slide16.xml.rels" ContentType="application/vnd.openxmlformats-package.relationships+xml"/>
  <Override PartName="/ppt/slides/_rels/slide28.xml.rels" ContentType="application/vnd.openxmlformats-package.relationships+xml"/>
  <Override PartName="/ppt/slides/_rels/slide17.xml.rels" ContentType="application/vnd.openxmlformats-package.relationships+xml"/>
  <Override PartName="/ppt/slides/_rels/slide29.xml.rels" ContentType="application/vnd.openxmlformats-package.relationships+xml"/>
  <Override PartName="/ppt/slides/_rels/slide11.xml.rels" ContentType="application/vnd.openxmlformats-package.relationships+xml"/>
  <Override PartName="/ppt/slides/_rels/slide48.xml.rels" ContentType="application/vnd.openxmlformats-package.relationships+xml"/>
  <Override PartName="/ppt/slides/_rels/slide50.xml.rels" ContentType="application/vnd.openxmlformats-package.relationships+xml"/>
  <Override PartName="/ppt/slides/_rels/slide13.xml.rels" ContentType="application/vnd.openxmlformats-package.relationships+xml"/>
  <Override PartName="/ppt/slides/_rels/slide40.xml.rels" ContentType="application/vnd.openxmlformats-package.relationships+xml"/>
  <Override PartName="/ppt/slides/_rels/slide38.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18.xml.rels" ContentType="application/vnd.openxmlformats-package.relationships+xml"/>
  <Override PartName="/ppt/slides/_rels/slide4.xml.rels" ContentType="application/vnd.openxmlformats-package.relationships+xml"/>
  <Override PartName="/ppt/slides/_rels/slide21.xml.rels" ContentType="application/vnd.openxmlformats-package.relationships+xml"/>
  <Override PartName="/ppt/slides/_rels/slide19.xml.rels" ContentType="application/vnd.openxmlformats-package.relationships+xml"/>
  <Override PartName="/ppt/slides/slide38.xml" ContentType="application/vnd.openxmlformats-officedocument.presentationml.slide+xml"/>
  <Override PartName="/ppt/slides/slide52.xml" ContentType="application/vnd.openxmlformats-officedocument.presentationml.slide+xml"/>
  <Override PartName="/ppt/slides/slide41.xml" ContentType="application/vnd.openxmlformats-officedocument.presentationml.slide+xml"/>
  <Override PartName="/ppt/slides/slide39.xml" ContentType="application/vnd.openxmlformats-officedocument.presentationml.slide+xml"/>
  <Override PartName="/ppt/slides/slide53.xml" ContentType="application/vnd.openxmlformats-officedocument.presentationml.slide+xml"/>
  <Override PartName="/ppt/slides/slide42.xml" ContentType="application/vnd.openxmlformats-officedocument.presentationml.slide+xml"/>
  <Override PartName="/ppt/slides/slide54.xml" ContentType="application/vnd.openxmlformats-officedocument.presentationml.slide+xml"/>
  <Override PartName="/ppt/slides/slide43.xml" ContentType="application/vnd.openxmlformats-officedocument.presentationml.slide+xml"/>
  <Override PartName="/ppt/slides/slide55.xml" ContentType="application/vnd.openxmlformats-officedocument.presentationml.slide+xml"/>
  <Override PartName="/ppt/slides/slide44.xml" ContentType="application/vnd.openxmlformats-officedocument.presentationml.slide+xml"/>
  <Override PartName="/ppt/slides/slide56.xml" ContentType="application/vnd.openxmlformats-officedocument.presentationml.slide+xml"/>
  <Override PartName="/ppt/slides/slide13.xml" ContentType="application/vnd.openxmlformats-officedocument.presentationml.slide+xml"/>
  <Override PartName="/ppt/slides/slide5.xml" ContentType="application/vnd.openxmlformats-officedocument.presentationml.slide+xml"/>
  <Override PartName="/ppt/slides/slide37.xml" ContentType="application/vnd.openxmlformats-officedocument.presentationml.slide+xml"/>
  <Override PartName="/ppt/slides/slide36.xml" ContentType="application/vnd.openxmlformats-officedocument.presentationml.slide+xml"/>
  <Override PartName="/ppt/slides/slide35.xml" ContentType="application/vnd.openxmlformats-officedocument.presentationml.slide+xml"/>
  <Override PartName="/ppt/slides/slide34.xml" ContentType="application/vnd.openxmlformats-officedocument.presentationml.slide+xml"/>
  <Override PartName="/ppt/slides/slide33.xml" ContentType="application/vnd.openxmlformats-officedocument.presentationml.slide+xml"/>
  <Override PartName="/ppt/slides/slide32.xml" ContentType="application/vnd.openxmlformats-officedocument.presentationml.slide+xml"/>
  <Override PartName="/ppt/slides/slide31.xml" ContentType="application/vnd.openxmlformats-officedocument.presentationml.slide+xml"/>
  <Override PartName="/ppt/slides/slide30.xml" ContentType="application/vnd.openxmlformats-officedocument.presentationml.slide+xml"/>
  <Override PartName="/ppt/slides/slide25.xml" ContentType="application/vnd.openxmlformats-officedocument.presentationml.slide+xml"/>
  <Override PartName="/ppt/slides/slide24.xml" ContentType="application/vnd.openxmlformats-officedocument.presentationml.slide+xml"/>
  <Override PartName="/ppt/slides/slide23.xml" ContentType="application/vnd.openxmlformats-officedocument.presentationml.slide+xml"/>
  <Override PartName="/ppt/slides/slide22.xml" ContentType="application/vnd.openxmlformats-officedocument.presentationml.slide+xml"/>
  <Override PartName="/ppt/_rels/presentation.xml.rels" ContentType="application/vnd.openxmlformats-package.relationships+xml"/>
  <Override PartName="/ppt/media/image1.png" ContentType="image/png"/>
  <Override PartName="/ppt/media/image2.png" ContentType="image/png"/>
  <Override PartName="/ppt/media/image3.png" ContentType="image/png"/>
  <Override PartName="/ppt/media/image4.png" ContentType="image/png"/>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 id="308" r:id="rId55"/>
    <p:sldId id="309" r:id="rId56"/>
    <p:sldId id="310" r:id="rId57"/>
    <p:sldId id="311" r:id="rId58"/>
  </p:sldIdLst>
  <p:sldSz cx="9144000"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slide" Target="slides/slide23.xml"/><Relationship Id="rId26" Type="http://schemas.openxmlformats.org/officeDocument/2006/relationships/slide" Target="slides/slide24.xml"/><Relationship Id="rId27" Type="http://schemas.openxmlformats.org/officeDocument/2006/relationships/slide" Target="slides/slide25.xml"/><Relationship Id="rId28" Type="http://schemas.openxmlformats.org/officeDocument/2006/relationships/slide" Target="slides/slide26.xml"/><Relationship Id="rId29" Type="http://schemas.openxmlformats.org/officeDocument/2006/relationships/slide" Target="slides/slide27.xml"/><Relationship Id="rId30" Type="http://schemas.openxmlformats.org/officeDocument/2006/relationships/slide" Target="slides/slide28.xml"/><Relationship Id="rId31" Type="http://schemas.openxmlformats.org/officeDocument/2006/relationships/slide" Target="slides/slide29.xml"/><Relationship Id="rId32" Type="http://schemas.openxmlformats.org/officeDocument/2006/relationships/slide" Target="slides/slide30.xml"/><Relationship Id="rId33" Type="http://schemas.openxmlformats.org/officeDocument/2006/relationships/slide" Target="slides/slide31.xml"/><Relationship Id="rId34" Type="http://schemas.openxmlformats.org/officeDocument/2006/relationships/slide" Target="slides/slide32.xml"/><Relationship Id="rId35" Type="http://schemas.openxmlformats.org/officeDocument/2006/relationships/slide" Target="slides/slide33.xml"/><Relationship Id="rId36" Type="http://schemas.openxmlformats.org/officeDocument/2006/relationships/slide" Target="slides/slide34.xml"/><Relationship Id="rId37" Type="http://schemas.openxmlformats.org/officeDocument/2006/relationships/slide" Target="slides/slide35.xml"/><Relationship Id="rId38" Type="http://schemas.openxmlformats.org/officeDocument/2006/relationships/slide" Target="slides/slide36.xml"/><Relationship Id="rId39" Type="http://schemas.openxmlformats.org/officeDocument/2006/relationships/slide" Target="slides/slide37.xml"/><Relationship Id="rId40" Type="http://schemas.openxmlformats.org/officeDocument/2006/relationships/slide" Target="slides/slide38.xml"/><Relationship Id="rId41" Type="http://schemas.openxmlformats.org/officeDocument/2006/relationships/slide" Target="slides/slide39.xml"/><Relationship Id="rId42" Type="http://schemas.openxmlformats.org/officeDocument/2006/relationships/slide" Target="slides/slide40.xml"/><Relationship Id="rId43" Type="http://schemas.openxmlformats.org/officeDocument/2006/relationships/slide" Target="slides/slide41.xml"/><Relationship Id="rId44" Type="http://schemas.openxmlformats.org/officeDocument/2006/relationships/slide" Target="slides/slide42.xml"/><Relationship Id="rId45" Type="http://schemas.openxmlformats.org/officeDocument/2006/relationships/slide" Target="slides/slide43.xml"/><Relationship Id="rId46" Type="http://schemas.openxmlformats.org/officeDocument/2006/relationships/slide" Target="slides/slide44.xml"/><Relationship Id="rId47" Type="http://schemas.openxmlformats.org/officeDocument/2006/relationships/slide" Target="slides/slide45.xml"/><Relationship Id="rId48" Type="http://schemas.openxmlformats.org/officeDocument/2006/relationships/slide" Target="slides/slide46.xml"/><Relationship Id="rId49" Type="http://schemas.openxmlformats.org/officeDocument/2006/relationships/slide" Target="slides/slide47.xml"/><Relationship Id="rId50" Type="http://schemas.openxmlformats.org/officeDocument/2006/relationships/slide" Target="slides/slide48.xml"/><Relationship Id="rId51" Type="http://schemas.openxmlformats.org/officeDocument/2006/relationships/slide" Target="slides/slide49.xml"/><Relationship Id="rId52" Type="http://schemas.openxmlformats.org/officeDocument/2006/relationships/slide" Target="slides/slide50.xml"/><Relationship Id="rId53" Type="http://schemas.openxmlformats.org/officeDocument/2006/relationships/slide" Target="slides/slide51.xml"/><Relationship Id="rId54" Type="http://schemas.openxmlformats.org/officeDocument/2006/relationships/slide" Target="slides/slide52.xml"/><Relationship Id="rId55" Type="http://schemas.openxmlformats.org/officeDocument/2006/relationships/slide" Target="slides/slide53.xml"/><Relationship Id="rId56" Type="http://schemas.openxmlformats.org/officeDocument/2006/relationships/slide" Target="slides/slide54.xml"/><Relationship Id="rId57" Type="http://schemas.openxmlformats.org/officeDocument/2006/relationships/slide" Target="slides/slide55.xml"/><Relationship Id="rId58" Type="http://schemas.openxmlformats.org/officeDocument/2006/relationships/slide" Target="slides/slide56.xml"/><Relationship Id="rId59"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6D72FBC1-B14C-4167-923E-161DA88398C6}" type="slidenum">
              <a:t>&lt;#&gt;</a:t>
            </a:fld>
          </a:p>
        </p:txBody>
      </p:sp>
      <p:sp>
        <p:nvSpPr>
          <p:cNvPr id="4" name="PlaceHolder 3"/>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6"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CC354C0C-17B1-4562-8890-CA90EE5152C8}"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7"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8" name="PlaceHolder 2"/>
          <p:cNvSpPr>
            <a:spLocks noGrp="1"/>
          </p:cNvSpPr>
          <p:nvPr>
            <p:ph type="subTitle"/>
          </p:nvPr>
        </p:nvSpPr>
        <p:spPr>
          <a:xfrm>
            <a:off x="685800" y="1981080"/>
            <a:ext cx="7772400" cy="4114800"/>
          </a:xfrm>
          <a:prstGeom prst="rect">
            <a:avLst/>
          </a:prstGeom>
          <a:noFill/>
          <a:ln w="0">
            <a:noFill/>
          </a:ln>
        </p:spPr>
        <p:txBody>
          <a:bodyPr lIns="0" rIns="0" tIns="0" bIns="0" anchor="ctr">
            <a:spAutoFit/>
          </a:bodyPr>
          <a:p>
            <a:pPr indent="0" algn="ctr">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40AE5573-588C-4FB8-9379-8A0E0F6CE874}" type="slidenum">
              <a:t>&lt;#&gt;</a:t>
            </a:fld>
          </a:p>
        </p:txBody>
      </p:sp>
      <p:sp>
        <p:nvSpPr>
          <p:cNvPr id="6" name="PlaceHolder 5"/>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0FED4BAB-9EF8-4656-96D5-A3C86AC0CBD1}"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slideLayout" Target="../slideLayouts/slideLayout1.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1.png"/><Relationship Id="rId3" Type="http://schemas.openxmlformats.org/officeDocument/2006/relationships/image" Target="../media/image1.png"/><Relationship Id="rId4" Type="http://schemas.openxmlformats.org/officeDocument/2006/relationships/image" Target="../media/image1.png"/><Relationship Id="rId5" Type="http://schemas.openxmlformats.org/officeDocument/2006/relationships/slideLayout" Target="../slideLayouts/slideLayout2.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4.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1.png"/><Relationship Id="rId3" Type="http://schemas.openxmlformats.org/officeDocument/2006/relationships/image" Target="../media/image1.png"/><Relationship Id="rId4" Type="http://schemas.openxmlformats.org/officeDocument/2006/relationships/image" Target="../media/image1.png"/><Relationship Id="rId5" Type="http://schemas.openxmlformats.org/officeDocument/2006/relationships/image" Target="../media/image1.png"/><Relationship Id="rId6" Type="http://schemas.openxmlformats.org/officeDocument/2006/relationships/image" Target="../media/image1.png"/><Relationship Id="rId7" Type="http://schemas.openxmlformats.org/officeDocument/2006/relationships/slideLayout" Target="../slideLayouts/slideLayout2.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 name="PlaceHolder 1"/>
          <p:cNvSpPr>
            <a:spLocks noGrp="1"/>
          </p:cNvSpPr>
          <p:nvPr>
            <p:ph type="title"/>
          </p:nvPr>
        </p:nvSpPr>
        <p:spPr>
          <a:xfrm>
            <a:off x="685800" y="1447560"/>
            <a:ext cx="7848720" cy="198108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800" strike="noStrike" u="none">
                <a:solidFill>
                  <a:srgbClr val="cc0000"/>
                </a:solidFill>
                <a:effectLst/>
                <a:uFillTx/>
                <a:latin typeface="Arial"/>
              </a:rPr>
              <a:t>ENERGY DERIVATIVES</a:t>
            </a:r>
            <a:r>
              <a:rPr b="1" lang="en-US" sz="4800" strike="noStrike" u="none" baseline="30000">
                <a:solidFill>
                  <a:srgbClr val="cc0000"/>
                </a:solidFill>
                <a:effectLst/>
                <a:uFillTx/>
                <a:latin typeface="Arial"/>
              </a:rPr>
              <a:t>©</a:t>
            </a:r>
            <a:r>
              <a:rPr b="1" lang="en-US" sz="4800" strike="noStrike" u="none">
                <a:solidFill>
                  <a:srgbClr val="cc0000"/>
                </a:solidFill>
                <a:effectLst/>
                <a:uFillTx/>
                <a:latin typeface="Arial"/>
              </a:rPr>
              <a:t> </a:t>
            </a:r>
            <a:br>
              <a:rPr sz="4800"/>
            </a:br>
            <a:r>
              <a:rPr b="1" lang="en-US" sz="4800" strike="noStrike" u="none">
                <a:solidFill>
                  <a:srgbClr val="cc0000"/>
                </a:solidFill>
                <a:effectLst/>
                <a:uFillTx/>
                <a:latin typeface="Arial"/>
              </a:rPr>
              <a:t>Class 1</a:t>
            </a:r>
            <a:br>
              <a:rPr sz="4800"/>
            </a:br>
            <a:r>
              <a:rPr b="1" lang="en-US" sz="4800" strike="noStrike" u="none">
                <a:solidFill>
                  <a:srgbClr val="cc0000"/>
                </a:solidFill>
                <a:effectLst/>
                <a:uFillTx/>
                <a:latin typeface="Arial"/>
              </a:rPr>
              <a:t>March 1, 2001</a:t>
            </a:r>
            <a:endParaRPr b="0" lang="en-US" sz="4800" strike="noStrike" u="none">
              <a:solidFill>
                <a:srgbClr val="000000"/>
              </a:solidFill>
              <a:effectLst/>
              <a:uFillTx/>
              <a:latin typeface="Times New Roman"/>
            </a:endParaRPr>
          </a:p>
        </p:txBody>
      </p:sp>
      <p:sp>
        <p:nvSpPr>
          <p:cNvPr id="10" name="PlaceHolder 2"/>
          <p:cNvSpPr>
            <a:spLocks noGrp="1"/>
          </p:cNvSpPr>
          <p:nvPr>
            <p:ph type="subTitle"/>
          </p:nvPr>
        </p:nvSpPr>
        <p:spPr>
          <a:xfrm>
            <a:off x="1219320" y="4648320"/>
            <a:ext cx="6400800" cy="1752480"/>
          </a:xfrm>
          <a:prstGeom prst="rect">
            <a:avLst/>
          </a:prstGeom>
          <a:noFill/>
          <a:ln w="0">
            <a:noFill/>
          </a:ln>
        </p:spPr>
        <p:txBody>
          <a:bodyPr lIns="90000" rIns="90000" tIns="46800" bIns="46800" anchor="t">
            <a:noAutofit/>
          </a:bodyPr>
          <a:p>
            <a:pPr indent="0" algn="ctr">
              <a:spcBef>
                <a:spcPts val="10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none">
                <a:solidFill>
                  <a:srgbClr val="000000"/>
                </a:solidFill>
                <a:effectLst/>
                <a:uFillTx/>
                <a:latin typeface="Times New Roman"/>
              </a:rPr>
              <a:t>Vince Kaminski</a:t>
            </a:r>
            <a:endParaRPr b="0" lang="en-US" sz="4000" strike="noStrike" u="none">
              <a:solidFill>
                <a:srgbClr val="000000"/>
              </a:solidFill>
              <a:effectLst/>
              <a:uFillTx/>
              <a:latin typeface="Times New Roman"/>
            </a:endParaRPr>
          </a:p>
          <a:p>
            <a:pPr indent="0" algn="ctr">
              <a:spcBef>
                <a:spcPts val="10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000" strike="noStrike" u="none">
              <a:solidFill>
                <a:srgbClr val="000000"/>
              </a:solidFill>
              <a:effectLst/>
              <a:uFillTx/>
              <a:latin typeface="Times New Roman"/>
            </a:endParaRPr>
          </a:p>
          <a:p>
            <a:pPr indent="0" algn="ctr">
              <a:spcBef>
                <a:spcPts val="10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cc0000"/>
                </a:solidFill>
                <a:effectLst/>
                <a:uFillTx/>
                <a:latin typeface="Arial"/>
              </a:rPr>
              <a:t>Natural Gas Liquids (2)</a:t>
            </a:r>
            <a:endParaRPr b="0" lang="en-US" sz="4400" strike="noStrike" u="none">
              <a:solidFill>
                <a:srgbClr val="000000"/>
              </a:solidFill>
              <a:effectLst/>
              <a:uFillTx/>
              <a:latin typeface="Times New Roman"/>
            </a:endParaRPr>
          </a:p>
        </p:txBody>
      </p:sp>
      <p:sp>
        <p:nvSpPr>
          <p:cNvPr id="26"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Processing of natural gas liquids</a:t>
            </a:r>
            <a:endParaRPr b="0" lang="en-US" sz="2000" strike="noStrike" u="none">
              <a:solidFill>
                <a:srgbClr val="000000"/>
              </a:solidFill>
              <a:effectLst/>
              <a:uFillTx/>
              <a:latin typeface="Times New Roman"/>
            </a:endParaRPr>
          </a:p>
          <a:p>
            <a:pPr lvl="1" marL="743040" indent="-28584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Extraction of NGLs</a:t>
            </a:r>
            <a:endParaRPr b="0" lang="en-US" sz="2000" strike="noStrike" u="none">
              <a:solidFill>
                <a:srgbClr val="000000"/>
              </a:solidFill>
              <a:effectLst/>
              <a:uFillTx/>
              <a:latin typeface="Times New Roman"/>
            </a:endParaRPr>
          </a:p>
          <a:p>
            <a:pPr lvl="1" marL="743040" indent="-28584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Fractionation of the NGLs into separate components</a:t>
            </a:r>
            <a:endParaRPr b="0" lang="en-US" sz="2000" strike="noStrike" u="none">
              <a:solidFill>
                <a:srgbClr val="000000"/>
              </a:solidFill>
              <a:effectLst/>
              <a:uFillTx/>
              <a:latin typeface="Times New Roman"/>
            </a:endParaRPr>
          </a:p>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Absorption and cryogenic expander process</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7"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cc0000"/>
                </a:solidFill>
                <a:effectLst/>
                <a:uFillTx/>
                <a:latin typeface="Arial"/>
              </a:rPr>
              <a:t>Natural Gas Processing</a:t>
            </a:r>
            <a:endParaRPr b="0" lang="en-US" sz="4400" strike="noStrike" u="none">
              <a:solidFill>
                <a:srgbClr val="000000"/>
              </a:solidFill>
              <a:effectLst/>
              <a:uFillTx/>
              <a:latin typeface="Times New Roman"/>
            </a:endParaRPr>
          </a:p>
        </p:txBody>
      </p:sp>
      <p:sp>
        <p:nvSpPr>
          <p:cNvPr id="28"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Dehydration to remove water</a:t>
            </a:r>
            <a:endParaRPr b="0" lang="en-US" sz="2000" strike="noStrike" u="none">
              <a:solidFill>
                <a:srgbClr val="000000"/>
              </a:solidFill>
              <a:effectLst/>
              <a:uFillTx/>
              <a:latin typeface="Times New Roman"/>
            </a:endParaRPr>
          </a:p>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Removal of hydrogen sulfide</a:t>
            </a:r>
            <a:endParaRPr b="0" lang="en-US" sz="2000" strike="noStrike" u="none">
              <a:solidFill>
                <a:srgbClr val="000000"/>
              </a:solidFill>
              <a:effectLst/>
              <a:uFillTx/>
              <a:latin typeface="Times New Roman"/>
            </a:endParaRPr>
          </a:p>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Removal of CO2</a:t>
            </a:r>
            <a:endParaRPr b="0" lang="en-US" sz="2000" strike="noStrike" u="none">
              <a:solidFill>
                <a:srgbClr val="000000"/>
              </a:solidFill>
              <a:effectLst/>
              <a:uFillTx/>
              <a:latin typeface="Times New Roman"/>
            </a:endParaRPr>
          </a:p>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Over 600 natural gas processing plants on the US</a:t>
            </a:r>
            <a:endParaRPr b="0" lang="en-US" sz="2000" strike="noStrike" u="none">
              <a:solidFill>
                <a:srgbClr val="000000"/>
              </a:solidFill>
              <a:effectLst/>
              <a:uFillTx/>
              <a:latin typeface="Times New Roman"/>
            </a:endParaRPr>
          </a:p>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70,000 miles of pipelines used for transportation of unfractionated NGLs</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9"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cc0000"/>
                </a:solidFill>
                <a:effectLst/>
                <a:uFillTx/>
                <a:latin typeface="Arial"/>
              </a:rPr>
              <a:t>Natural Gas Transportation</a:t>
            </a:r>
            <a:endParaRPr b="0" lang="en-US" sz="4400" strike="noStrike" u="none">
              <a:solidFill>
                <a:srgbClr val="000000"/>
              </a:solidFill>
              <a:effectLst/>
              <a:uFillTx/>
              <a:latin typeface="Times New Roman"/>
            </a:endParaRPr>
          </a:p>
        </p:txBody>
      </p:sp>
      <p:sp>
        <p:nvSpPr>
          <p:cNvPr id="30" name="PlaceHolder 2"/>
          <p:cNvSpPr>
            <a:spLocks noGrp="1"/>
          </p:cNvSpPr>
          <p:nvPr>
            <p:ph/>
          </p:nvPr>
        </p:nvSpPr>
        <p:spPr>
          <a:xfrm>
            <a:off x="685440" y="1752120"/>
            <a:ext cx="8077320" cy="4876920"/>
          </a:xfrm>
          <a:prstGeom prst="rect">
            <a:avLst/>
          </a:prstGeom>
          <a:noFill/>
          <a:ln w="0">
            <a:noFill/>
          </a:ln>
        </p:spPr>
        <p:txBody>
          <a:bodyPr lIns="90000" rIns="90000" tIns="46800" bIns="46800" anchor="t">
            <a:normAutofit lnSpcReduction="9999"/>
          </a:bodyPr>
          <a:p>
            <a:pPr lvl="1" marL="743040" indent="-285840">
              <a:lnSpc>
                <a:spcPct val="90000"/>
              </a:lnSpc>
              <a:spcBef>
                <a:spcPts val="601"/>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The U.S. gas transmission system ~ 300,000 miles of piping. Steel pipes 20 to 42 inches in diameter.</a:t>
            </a:r>
            <a:endParaRPr b="0" lang="en-US" sz="2400" strike="noStrike" u="none">
              <a:solidFill>
                <a:srgbClr val="000000"/>
              </a:solidFill>
              <a:effectLst/>
              <a:uFillTx/>
              <a:latin typeface="Times New Roman"/>
            </a:endParaRPr>
          </a:p>
          <a:p>
            <a:pPr lvl="1" marL="743040" indent="-285840">
              <a:lnSpc>
                <a:spcPct val="90000"/>
              </a:lnSpc>
              <a:spcBef>
                <a:spcPts val="601"/>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 Natural gas is transmitted at higher pressures (from 200 to 1500 psi) to reduce the volume of the gas, and provide a pushing force to propel the gas through the pipe</a:t>
            </a:r>
            <a:endParaRPr b="0" lang="en-US" sz="2400" strike="noStrike" u="none">
              <a:solidFill>
                <a:srgbClr val="000000"/>
              </a:solidFill>
              <a:effectLst/>
              <a:uFillTx/>
              <a:latin typeface="Times New Roman"/>
            </a:endParaRPr>
          </a:p>
          <a:p>
            <a:pPr lvl="1" marL="743040" indent="-285840">
              <a:lnSpc>
                <a:spcPct val="90000"/>
              </a:lnSpc>
              <a:spcBef>
                <a:spcPts val="601"/>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Compressor stations about every 100 miles along the pipeline. Reciprocating compressors are powered by a  portion of the natural gas that flows through the pipeline. </a:t>
            </a:r>
            <a:endParaRPr b="0" lang="en-US" sz="2400" strike="noStrike" u="none">
              <a:solidFill>
                <a:srgbClr val="000000"/>
              </a:solidFill>
              <a:effectLst/>
              <a:uFillTx/>
              <a:latin typeface="Times New Roman"/>
            </a:endParaRPr>
          </a:p>
          <a:p>
            <a:pPr lvl="1" marL="743040" indent="-285840">
              <a:lnSpc>
                <a:spcPct val="90000"/>
              </a:lnSpc>
              <a:spcBef>
                <a:spcPts val="601"/>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8,000 gas compressing stations along gas pipelines, with a combined output capability of over 20 million horsepower</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1" name="PlaceHolder 1"/>
          <p:cNvSpPr>
            <a:spLocks noGrp="1"/>
          </p:cNvSpPr>
          <p:nvPr>
            <p:ph type="title"/>
          </p:nvPr>
        </p:nvSpPr>
        <p:spPr>
          <a:xfrm>
            <a:off x="685800" y="609120"/>
            <a:ext cx="7601040" cy="8766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cc0000"/>
                </a:solidFill>
                <a:effectLst/>
                <a:uFillTx/>
                <a:latin typeface="Arial"/>
              </a:rPr>
              <a:t>Types of Underground Natural Gas Storage</a:t>
            </a:r>
            <a:endParaRPr b="0" lang="en-US" sz="4400" strike="noStrike" u="none">
              <a:solidFill>
                <a:srgbClr val="000000"/>
              </a:solidFill>
              <a:effectLst/>
              <a:uFillTx/>
              <a:latin typeface="Times New Roman"/>
            </a:endParaRPr>
          </a:p>
        </p:txBody>
      </p:sp>
      <p:sp>
        <p:nvSpPr>
          <p:cNvPr id="32"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Depleted natural gas and oil fields with sufficient porosity, permeability and retention characteristics</a:t>
            </a:r>
            <a:endParaRPr b="0" lang="en-US" sz="2000" strike="noStrike" u="none">
              <a:solidFill>
                <a:srgbClr val="000000"/>
              </a:solidFill>
              <a:effectLst/>
              <a:uFillTx/>
              <a:latin typeface="Times New Roman"/>
            </a:endParaRPr>
          </a:p>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Aquifers</a:t>
            </a:r>
            <a:endParaRPr b="0" lang="en-US" sz="2000" strike="noStrike" u="none">
              <a:solidFill>
                <a:srgbClr val="000000"/>
              </a:solidFill>
              <a:effectLst/>
              <a:uFillTx/>
              <a:latin typeface="Times New Roman"/>
            </a:endParaRPr>
          </a:p>
          <a:p>
            <a:pPr lvl="1" marL="743040" indent="-28584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geology of aquifers is similar to that of depleted production fields</a:t>
            </a:r>
            <a:endParaRPr b="0" lang="en-US" sz="2000" strike="noStrike" u="none">
              <a:solidFill>
                <a:srgbClr val="000000"/>
              </a:solidFill>
              <a:effectLst/>
              <a:uFillTx/>
              <a:latin typeface="Times New Roman"/>
            </a:endParaRPr>
          </a:p>
          <a:p>
            <a:pPr lvl="1" marL="743040" indent="-28584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water-bearing sedimentary rock covered with impermeable cap rock</a:t>
            </a:r>
            <a:endParaRPr b="0" lang="en-US" sz="2000" strike="noStrike" u="none">
              <a:solidFill>
                <a:srgbClr val="000000"/>
              </a:solidFill>
              <a:effectLst/>
              <a:uFillTx/>
              <a:latin typeface="Times New Roman"/>
            </a:endParaRPr>
          </a:p>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Salt caverns</a:t>
            </a:r>
            <a:endParaRPr b="0" lang="en-US" sz="2000" strike="noStrike" u="none">
              <a:solidFill>
                <a:srgbClr val="000000"/>
              </a:solidFill>
              <a:effectLst/>
              <a:uFillTx/>
              <a:latin typeface="Times New Roman"/>
            </a:endParaRPr>
          </a:p>
          <a:p>
            <a:pPr lvl="1" marL="743040" indent="-28584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storage developed by injecting water into a salt formation and creating a cavern</a:t>
            </a:r>
            <a:endParaRPr b="0" lang="en-US" sz="2000" strike="noStrike" u="none">
              <a:solidFill>
                <a:srgbClr val="000000"/>
              </a:solidFill>
              <a:effectLst/>
              <a:uFillTx/>
              <a:latin typeface="Times New Roman"/>
            </a:endParaRPr>
          </a:p>
          <a:p>
            <a:pPr marL="343080" indent="0">
              <a:lnSpc>
                <a:spcPct val="100000"/>
              </a:lnSpc>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3"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cc0000"/>
                </a:solidFill>
                <a:effectLst/>
                <a:uFillTx/>
                <a:latin typeface="Arial"/>
              </a:rPr>
              <a:t>Depleted Fields as Storage Reservoirs</a:t>
            </a:r>
            <a:endParaRPr b="0" lang="en-US" sz="4400" strike="noStrike" u="none">
              <a:solidFill>
                <a:srgbClr val="000000"/>
              </a:solidFill>
              <a:effectLst/>
              <a:uFillTx/>
              <a:latin typeface="Times New Roman"/>
            </a:endParaRPr>
          </a:p>
        </p:txBody>
      </p:sp>
      <p:sp>
        <p:nvSpPr>
          <p:cNvPr id="34" name="PlaceHolder 2"/>
          <p:cNvSpPr>
            <a:spLocks noGrp="1"/>
          </p:cNvSpPr>
          <p:nvPr>
            <p:ph/>
          </p:nvPr>
        </p:nvSpPr>
        <p:spPr>
          <a:xfrm>
            <a:off x="685440" y="1980720"/>
            <a:ext cx="7924680" cy="4419720"/>
          </a:xfrm>
          <a:prstGeom prst="rect">
            <a:avLst/>
          </a:prstGeom>
          <a:noFill/>
          <a:ln w="0">
            <a:noFill/>
          </a:ln>
        </p:spPr>
        <p:txBody>
          <a:bodyPr lIns="90000" rIns="90000" tIns="46800" bIns="46800" anchor="t">
            <a:normAutofit fontScale="85000" lnSpcReduction="9999"/>
          </a:bodyPr>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Depleted  gas/oil and aquifer  fields are characterized by a low turnover rates</a:t>
            </a:r>
            <a:endParaRPr b="0" lang="en-US" sz="2000" strike="noStrike" u="none">
              <a:solidFill>
                <a:srgbClr val="000000"/>
              </a:solidFill>
              <a:effectLst/>
              <a:uFillTx/>
              <a:latin typeface="Times New Roman"/>
            </a:endParaRPr>
          </a:p>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Injection season typically lasts from March/April till October/ November</a:t>
            </a:r>
            <a:endParaRPr b="0" lang="en-US" sz="2000" strike="noStrike" u="none">
              <a:solidFill>
                <a:srgbClr val="000000"/>
              </a:solidFill>
              <a:effectLst/>
              <a:uFillTx/>
              <a:latin typeface="Times New Roman"/>
            </a:endParaRPr>
          </a:p>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The reservoir is emptied during winter</a:t>
            </a:r>
            <a:endParaRPr b="0" lang="en-US" sz="2000" strike="noStrike" u="none">
              <a:solidFill>
                <a:srgbClr val="000000"/>
              </a:solidFill>
              <a:effectLst/>
              <a:uFillTx/>
              <a:latin typeface="Times New Roman"/>
            </a:endParaRPr>
          </a:p>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During an occasional upward spike in prices during summer, the injections can be suspended and gas earmarked for injections can be diverted to the market</a:t>
            </a:r>
            <a:endParaRPr b="0" lang="en-US" sz="2000" strike="noStrike" u="none">
              <a:solidFill>
                <a:srgbClr val="000000"/>
              </a:solidFill>
              <a:effectLst/>
              <a:uFillTx/>
              <a:latin typeface="Times New Roman"/>
            </a:endParaRPr>
          </a:p>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These reservoirs take primarily advantage of summer/winter spread</a:t>
            </a:r>
            <a:endParaRPr b="0" lang="en-US" sz="2000" strike="noStrike" u="none">
              <a:solidFill>
                <a:srgbClr val="000000"/>
              </a:solidFill>
              <a:effectLst/>
              <a:uFillTx/>
              <a:latin typeface="Times New Roman"/>
            </a:endParaRPr>
          </a:p>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Injections withdrawals are typically hedged in  the futures/forwards markets in order to lock-in seasonal spread</a:t>
            </a:r>
            <a:endParaRPr b="0" lang="en-US" sz="2000" strike="noStrike" u="none">
              <a:solidFill>
                <a:srgbClr val="000000"/>
              </a:solidFill>
              <a:effectLst/>
              <a:uFillTx/>
              <a:latin typeface="Times New Roman"/>
            </a:endParaRPr>
          </a:p>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Optionality consists in the ability to time hedging decisions and to occasionally  suspend injections or  withdrawals</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cc0000"/>
                </a:solidFill>
                <a:effectLst/>
                <a:uFillTx/>
                <a:latin typeface="Arial"/>
              </a:rPr>
              <a:t>Salt Dome Storage</a:t>
            </a:r>
            <a:endParaRPr b="0" lang="en-US" sz="4400" strike="noStrike" u="none">
              <a:solidFill>
                <a:srgbClr val="000000"/>
              </a:solidFill>
              <a:effectLst/>
              <a:uFillTx/>
              <a:latin typeface="Times New Roman"/>
            </a:endParaRPr>
          </a:p>
        </p:txBody>
      </p:sp>
      <p:sp>
        <p:nvSpPr>
          <p:cNvPr id="36" name="PlaceHolder 2"/>
          <p:cNvSpPr>
            <a:spLocks noGrp="1"/>
          </p:cNvSpPr>
          <p:nvPr>
            <p:ph/>
          </p:nvPr>
        </p:nvSpPr>
        <p:spPr>
          <a:xfrm>
            <a:off x="685440" y="1981080"/>
            <a:ext cx="7924680" cy="4572000"/>
          </a:xfrm>
          <a:prstGeom prst="rect">
            <a:avLst/>
          </a:prstGeom>
          <a:noFill/>
          <a:ln w="0">
            <a:noFill/>
          </a:ln>
        </p:spPr>
        <p:txBody>
          <a:bodyPr lIns="90000" rIns="90000" tIns="46800" bIns="46800" anchor="t">
            <a:normAutofit/>
          </a:bodyPr>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High deliverability compared to other types of underground storage </a:t>
            </a:r>
            <a:endParaRPr b="0" lang="en-US" sz="2000" strike="noStrike" u="none">
              <a:solidFill>
                <a:srgbClr val="000000"/>
              </a:solidFill>
              <a:effectLst/>
              <a:uFillTx/>
              <a:latin typeface="Times New Roman"/>
            </a:endParaRPr>
          </a:p>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A salt formation storage facility can be turned over several times during the heating season</a:t>
            </a:r>
            <a:endParaRPr b="0" lang="en-US" sz="2000" strike="noStrike" u="none">
              <a:solidFill>
                <a:srgbClr val="000000"/>
              </a:solidFill>
              <a:effectLst/>
              <a:uFillTx/>
              <a:latin typeface="Times New Roman"/>
            </a:endParaRPr>
          </a:p>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During summer, salt dome storage is used to satisfy cooling load</a:t>
            </a:r>
            <a:endParaRPr b="0" lang="en-US" sz="2000" strike="noStrike" u="none">
              <a:solidFill>
                <a:srgbClr val="000000"/>
              </a:solidFill>
              <a:effectLst/>
              <a:uFillTx/>
              <a:latin typeface="Times New Roman"/>
            </a:endParaRPr>
          </a:p>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Injection/withdrawal rates(as in the case of aquifers) depend on the amount of gas in storage</a:t>
            </a:r>
            <a:endParaRPr b="0" lang="en-US" sz="2000" strike="noStrike" u="none">
              <a:solidFill>
                <a:srgbClr val="000000"/>
              </a:solidFill>
              <a:effectLst/>
              <a:uFillTx/>
              <a:latin typeface="Times New Roman"/>
            </a:endParaRPr>
          </a:p>
          <a:p>
            <a:pPr lvl="1" marL="743040" indent="-28584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high pressure of gas in storage slows down injections, accelerates withdrawals</a:t>
            </a:r>
            <a:endParaRPr b="0" lang="en-US" sz="2000" strike="noStrike" u="none">
              <a:solidFill>
                <a:srgbClr val="000000"/>
              </a:solidFill>
              <a:effectLst/>
              <a:uFillTx/>
              <a:latin typeface="Times New Roman"/>
            </a:endParaRPr>
          </a:p>
          <a:p>
            <a:pPr lvl="1" marL="743040" indent="-28584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low pressure has the opposite effect</a:t>
            </a:r>
            <a:endParaRPr b="0" lang="en-US" sz="2000" strike="noStrike" u="none">
              <a:solidFill>
                <a:srgbClr val="000000"/>
              </a:solidFill>
              <a:effectLst/>
              <a:uFillTx/>
              <a:latin typeface="Times New Roman"/>
            </a:endParaRPr>
          </a:p>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Storage for peaking operations used to satisfy swing demand</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37" name="storage" descr=""/>
          <p:cNvPicPr/>
          <p:nvPr/>
        </p:nvPicPr>
        <p:blipFill>
          <a:blip r:embed="rId1"/>
          <a:stretch/>
        </p:blipFill>
        <p:spPr>
          <a:xfrm>
            <a:off x="719280" y="1182600"/>
            <a:ext cx="8424720" cy="4913280"/>
          </a:xfrm>
          <a:prstGeom prst="rect">
            <a:avLst/>
          </a:prstGeom>
          <a:noFill/>
          <a:ln w="0">
            <a:noFill/>
          </a:ln>
        </p:spPr>
      </p:pic>
      <p:sp>
        <p:nvSpPr>
          <p:cNvPr id="38" name=""/>
          <p:cNvSpPr/>
          <p:nvPr/>
        </p:nvSpPr>
        <p:spPr>
          <a:xfrm>
            <a:off x="1149120" y="228600"/>
            <a:ext cx="7372800" cy="703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none">
                <a:solidFill>
                  <a:srgbClr val="000000"/>
                </a:solidFill>
                <a:effectLst/>
                <a:uFillTx/>
                <a:latin typeface="Arial"/>
              </a:rPr>
              <a:t>Natural Gas Storage Facilities</a:t>
            </a:r>
            <a:endParaRPr b="0" lang="en-US" sz="4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9" name="PlaceHolder 1"/>
          <p:cNvSpPr>
            <a:spLocks noGrp="1"/>
          </p:cNvSpPr>
          <p:nvPr>
            <p:ph type="title"/>
          </p:nvPr>
        </p:nvSpPr>
        <p:spPr>
          <a:xfrm>
            <a:off x="609480" y="304560"/>
            <a:ext cx="7772400" cy="99036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cc0000"/>
                </a:solidFill>
                <a:effectLst/>
                <a:uFillTx/>
                <a:latin typeface="Arial"/>
              </a:rPr>
              <a:t>Storage Optionality</a:t>
            </a:r>
            <a:endParaRPr b="0" lang="en-US" sz="4400" strike="noStrike" u="none">
              <a:solidFill>
                <a:srgbClr val="000000"/>
              </a:solidFill>
              <a:effectLst/>
              <a:uFillTx/>
              <a:latin typeface="Times New Roman"/>
            </a:endParaRPr>
          </a:p>
        </p:txBody>
      </p:sp>
      <p:sp>
        <p:nvSpPr>
          <p:cNvPr id="40" name="PlaceHolder 2"/>
          <p:cNvSpPr>
            <a:spLocks noGrp="1"/>
          </p:cNvSpPr>
          <p:nvPr>
            <p:ph/>
          </p:nvPr>
        </p:nvSpPr>
        <p:spPr>
          <a:xfrm>
            <a:off x="704520" y="1581120"/>
            <a:ext cx="7924680" cy="4572000"/>
          </a:xfrm>
          <a:prstGeom prst="rect">
            <a:avLst/>
          </a:prstGeom>
          <a:noFill/>
          <a:ln w="0">
            <a:noFill/>
          </a:ln>
        </p:spPr>
        <p:txBody>
          <a:bodyPr lIns="90000" rIns="90000" tIns="46800" bIns="46800" anchor="t">
            <a:normAutofit fontScale="92500" lnSpcReduction="9999"/>
          </a:bodyPr>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Depleted oilfield/aquifer storage is a an option on  a seasonal spread</a:t>
            </a:r>
            <a:endParaRPr b="0" lang="en-US" sz="2000" strike="noStrike" u="none">
              <a:solidFill>
                <a:srgbClr val="000000"/>
              </a:solidFill>
              <a:effectLst/>
              <a:uFillTx/>
              <a:latin typeface="Times New Roman"/>
            </a:endParaRPr>
          </a:p>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Additional optionality related to</a:t>
            </a:r>
            <a:endParaRPr b="0" lang="en-US" sz="2000" strike="noStrike" u="none">
              <a:solidFill>
                <a:srgbClr val="000000"/>
              </a:solidFill>
              <a:effectLst/>
              <a:uFillTx/>
              <a:latin typeface="Times New Roman"/>
            </a:endParaRPr>
          </a:p>
          <a:p>
            <a:pPr lvl="1" marL="743040" indent="-28584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 the option to switch from injection to withdrawal mode (or vice versa) when justified by market conditions </a:t>
            </a:r>
            <a:endParaRPr b="0" lang="en-US" sz="2000" strike="noStrike" u="none">
              <a:solidFill>
                <a:srgbClr val="000000"/>
              </a:solidFill>
              <a:effectLst/>
              <a:uFillTx/>
              <a:latin typeface="Times New Roman"/>
            </a:endParaRPr>
          </a:p>
          <a:p>
            <a:pPr lvl="1" marL="743040" indent="-28584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the option to adjust timing of hedges </a:t>
            </a:r>
            <a:endParaRPr b="0" lang="en-US" sz="2000" strike="noStrike" u="none">
              <a:solidFill>
                <a:srgbClr val="000000"/>
              </a:solidFill>
              <a:effectLst/>
              <a:uFillTx/>
              <a:latin typeface="Times New Roman"/>
            </a:endParaRPr>
          </a:p>
          <a:p>
            <a:pPr lvl="1" marL="743040" indent="-28584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the option to deliver to multiple pipelines (depends on the location of the storage facility)</a:t>
            </a:r>
            <a:endParaRPr b="0" lang="en-US" sz="2000" strike="noStrike" u="none">
              <a:solidFill>
                <a:srgbClr val="000000"/>
              </a:solidFill>
              <a:effectLst/>
              <a:uFillTx/>
              <a:latin typeface="Times New Roman"/>
            </a:endParaRPr>
          </a:p>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Optionality is limited by operational constraints</a:t>
            </a:r>
            <a:endParaRPr b="0" lang="en-US" sz="2000" strike="noStrike" u="none">
              <a:solidFill>
                <a:srgbClr val="000000"/>
              </a:solidFill>
              <a:effectLst/>
              <a:uFillTx/>
              <a:latin typeface="Times New Roman"/>
            </a:endParaRPr>
          </a:p>
          <a:p>
            <a:pPr lvl="1" marL="743040" indent="-28584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rate of injections/withdrawals changes with the level of working gas in storage</a:t>
            </a:r>
            <a:endParaRPr b="0" lang="en-US" sz="2000" strike="noStrike" u="none">
              <a:solidFill>
                <a:srgbClr val="000000"/>
              </a:solidFill>
              <a:effectLst/>
              <a:uFillTx/>
              <a:latin typeface="Times New Roman"/>
            </a:endParaRPr>
          </a:p>
          <a:p>
            <a:pPr lvl="1" marL="743040" indent="-28584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gas has to be injected into storage due to contractual obligations even when it’s unprofitable based on the seasonal spread</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1"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cc0000"/>
                </a:solidFill>
                <a:effectLst/>
                <a:uFillTx/>
                <a:latin typeface="Arial"/>
              </a:rPr>
              <a:t>Storage Optionality (2)</a:t>
            </a:r>
            <a:endParaRPr b="0" lang="en-US" sz="4400" strike="noStrike" u="none">
              <a:solidFill>
                <a:srgbClr val="000000"/>
              </a:solidFill>
              <a:effectLst/>
              <a:uFillTx/>
              <a:latin typeface="Times New Roman"/>
            </a:endParaRPr>
          </a:p>
        </p:txBody>
      </p:sp>
      <p:sp>
        <p:nvSpPr>
          <p:cNvPr id="42" name="PlaceHolder 2"/>
          <p:cNvSpPr>
            <a:spLocks noGrp="1"/>
          </p:cNvSpPr>
          <p:nvPr>
            <p:ph/>
          </p:nvPr>
        </p:nvSpPr>
        <p:spPr>
          <a:xfrm>
            <a:off x="609480" y="1828800"/>
            <a:ext cx="7963200" cy="3943440"/>
          </a:xfrm>
          <a:prstGeom prst="rect">
            <a:avLst/>
          </a:prstGeom>
          <a:noFill/>
          <a:ln w="0">
            <a:noFill/>
          </a:ln>
        </p:spPr>
        <p:txBody>
          <a:bodyPr lIns="90000" rIns="90000" tIns="46800" bIns="46800" anchor="t">
            <a:normAutofit/>
          </a:bodyPr>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Salt dome storage is an option on short-term calendar spread</a:t>
            </a:r>
            <a:endParaRPr b="0" lang="en-US" sz="2000" strike="noStrike" u="none">
              <a:solidFill>
                <a:srgbClr val="000000"/>
              </a:solidFill>
              <a:effectLst/>
              <a:uFillTx/>
              <a:latin typeface="Times New Roman"/>
            </a:endParaRPr>
          </a:p>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Gas is being injected when prices drop and withdrawn when prices spike</a:t>
            </a:r>
            <a:endParaRPr b="0" lang="en-US" sz="2000" strike="noStrike" u="none">
              <a:solidFill>
                <a:srgbClr val="000000"/>
              </a:solidFill>
              <a:effectLst/>
              <a:uFillTx/>
              <a:latin typeface="Times New Roman"/>
            </a:endParaRPr>
          </a:p>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Quick turnover allows the storage operator to take advantage of price spikes (upward and downward)</a:t>
            </a:r>
            <a:endParaRPr b="0" lang="en-US" sz="2000" strike="noStrike" u="none">
              <a:solidFill>
                <a:srgbClr val="000000"/>
              </a:solidFill>
              <a:effectLst/>
              <a:uFillTx/>
              <a:latin typeface="Times New Roman"/>
            </a:endParaRPr>
          </a:p>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Additional optionality related to location (multiple pipelines)</a:t>
            </a:r>
            <a:endParaRPr b="0" lang="en-US" sz="2000" strike="noStrike" u="none">
              <a:solidFill>
                <a:srgbClr val="000000"/>
              </a:solidFill>
              <a:effectLst/>
              <a:uFillTx/>
              <a:latin typeface="Times New Roman"/>
            </a:endParaRPr>
          </a:p>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The operations of a salt dome storage may be affected by contractual obligations (supporting the operations of an associated pipeline)</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3" name="PlaceHolder 1"/>
          <p:cNvSpPr>
            <a:spLocks noGrp="1"/>
          </p:cNvSpPr>
          <p:nvPr>
            <p:ph type="title"/>
          </p:nvPr>
        </p:nvSpPr>
        <p:spPr>
          <a:xfrm>
            <a:off x="685800" y="609480"/>
            <a:ext cx="7696080" cy="95256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cc0000"/>
                </a:solidFill>
                <a:effectLst/>
                <a:uFillTx/>
                <a:latin typeface="Arial"/>
              </a:rPr>
              <a:t>Storage Optionality (3)</a:t>
            </a:r>
            <a:endParaRPr b="0" lang="en-US" sz="4400" strike="noStrike" u="none">
              <a:solidFill>
                <a:srgbClr val="000000"/>
              </a:solidFill>
              <a:effectLst/>
              <a:uFillTx/>
              <a:latin typeface="Times New Roman"/>
            </a:endParaRPr>
          </a:p>
        </p:txBody>
      </p:sp>
      <p:sp>
        <p:nvSpPr>
          <p:cNvPr id="44" name="PlaceHolder 2"/>
          <p:cNvSpPr>
            <a:spLocks noGrp="1"/>
          </p:cNvSpPr>
          <p:nvPr>
            <p:ph/>
          </p:nvPr>
        </p:nvSpPr>
        <p:spPr>
          <a:xfrm>
            <a:off x="723600" y="1523880"/>
            <a:ext cx="7924680" cy="4572000"/>
          </a:xfrm>
          <a:prstGeom prst="rect">
            <a:avLst/>
          </a:prstGeom>
          <a:noFill/>
          <a:ln w="0">
            <a:noFill/>
          </a:ln>
        </p:spPr>
        <p:txBody>
          <a:bodyPr lIns="90000" rIns="90000" tIns="46800" bIns="46800" anchor="t">
            <a:normAutofit/>
          </a:bodyPr>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Optimal gas storage facility operation</a:t>
            </a:r>
            <a:endParaRPr b="0" lang="en-US" sz="2000" strike="noStrike" u="none">
              <a:solidFill>
                <a:srgbClr val="000000"/>
              </a:solidFill>
              <a:effectLst/>
              <a:uFillTx/>
              <a:latin typeface="Times New Roman"/>
            </a:endParaRPr>
          </a:p>
          <a:p>
            <a:pPr lvl="1" marL="743040" indent="-28584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When to put gas in, and when to take it out</a:t>
            </a:r>
            <a:endParaRPr b="0" lang="en-US" sz="2000" strike="noStrike" u="none">
              <a:solidFill>
                <a:srgbClr val="000000"/>
              </a:solidFill>
              <a:effectLst/>
              <a:uFillTx/>
              <a:latin typeface="Times New Roman"/>
            </a:endParaRPr>
          </a:p>
          <a:p>
            <a:pPr lvl="2" marL="1143000" indent="-228600">
              <a:lnSpc>
                <a:spcPct val="100000"/>
              </a:lnSpc>
              <a:spcBef>
                <a:spcPts val="499"/>
              </a:spcBef>
              <a:buClr>
                <a:srgbClr val="cc0066"/>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These are interacting, compound options:</a:t>
            </a:r>
            <a:endParaRPr b="0" lang="en-US" sz="2000" strike="noStrike" u="none">
              <a:solidFill>
                <a:srgbClr val="000000"/>
              </a:solidFill>
              <a:effectLst/>
              <a:uFillTx/>
              <a:latin typeface="Times New Roman"/>
            </a:endParaRPr>
          </a:p>
          <a:p>
            <a:pPr lvl="3" marL="1600200" indent="-228600">
              <a:lnSpc>
                <a:spcPct val="100000"/>
              </a:lnSpc>
              <a:spcBef>
                <a:spcPts val="499"/>
              </a:spcBef>
              <a:buClr>
                <a:srgbClr val="cc0066"/>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Putting gas in costs money but creates the option to sell gas later</a:t>
            </a:r>
            <a:endParaRPr b="0" lang="en-US" sz="2000" strike="noStrike" u="none">
              <a:solidFill>
                <a:srgbClr val="000000"/>
              </a:solidFill>
              <a:effectLst/>
              <a:uFillTx/>
              <a:latin typeface="Times New Roman"/>
            </a:endParaRPr>
          </a:p>
          <a:p>
            <a:pPr lvl="3" marL="1600200" indent="-228600">
              <a:lnSpc>
                <a:spcPct val="100000"/>
              </a:lnSpc>
              <a:spcBef>
                <a:spcPts val="499"/>
              </a:spcBef>
              <a:buClr>
                <a:srgbClr val="cc0066"/>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Taking gas out returns money and creates the option to store gas again later</a:t>
            </a:r>
            <a:endParaRPr b="0" lang="en-US" sz="2000" strike="noStrike" u="none">
              <a:solidFill>
                <a:srgbClr val="000000"/>
              </a:solidFill>
              <a:effectLst/>
              <a:uFillTx/>
              <a:latin typeface="Times New Roman"/>
            </a:endParaRPr>
          </a:p>
          <a:p>
            <a:pPr lvl="3" marL="1600200" indent="-228600">
              <a:lnSpc>
                <a:spcPct val="100000"/>
              </a:lnSpc>
              <a:spcBef>
                <a:spcPts val="499"/>
              </a:spcBef>
              <a:buClr>
                <a:srgbClr val="cc0066"/>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The value and optimal exercise policy of these options interact</a:t>
            </a:r>
            <a:endParaRPr b="0" lang="en-US" sz="2000" strike="noStrike" u="none">
              <a:solidFill>
                <a:srgbClr val="000000"/>
              </a:solidFill>
              <a:effectLst/>
              <a:uFillTx/>
              <a:latin typeface="Times New Roman"/>
            </a:endParaRPr>
          </a:p>
          <a:p>
            <a:pPr lvl="2" marL="1143000" indent="-228600">
              <a:lnSpc>
                <a:spcPct val="100000"/>
              </a:lnSpc>
              <a:spcBef>
                <a:spcPts val="499"/>
              </a:spcBef>
              <a:buClr>
                <a:srgbClr val="cc0066"/>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Option exercise price: </a:t>
            </a:r>
            <a:endParaRPr b="0" lang="en-US" sz="2000" strike="noStrike" u="none">
              <a:solidFill>
                <a:srgbClr val="000000"/>
              </a:solidFill>
              <a:effectLst/>
              <a:uFillTx/>
              <a:latin typeface="Times New Roman"/>
            </a:endParaRPr>
          </a:p>
          <a:p>
            <a:pPr lvl="3" marL="1600200" indent="-228600">
              <a:lnSpc>
                <a:spcPct val="100000"/>
              </a:lnSpc>
              <a:spcBef>
                <a:spcPts val="499"/>
              </a:spcBef>
              <a:buClr>
                <a:srgbClr val="cc0066"/>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Price of gas plus cost of storing or removing gas</a:t>
            </a:r>
            <a:endParaRPr b="0" lang="en-US" sz="2000" strike="noStrike" u="none">
              <a:solidFill>
                <a:srgbClr val="000000"/>
              </a:solidFill>
              <a:effectLst/>
              <a:uFillTx/>
              <a:latin typeface="Times New Roman"/>
            </a:endParaRPr>
          </a:p>
          <a:p>
            <a:pPr lvl="2" marL="1143000" indent="-228600">
              <a:lnSpc>
                <a:spcPct val="100000"/>
              </a:lnSpc>
              <a:spcBef>
                <a:spcPts val="499"/>
              </a:spcBef>
              <a:buClr>
                <a:srgbClr val="cc0066"/>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Option exercise constraints reduce the value of the option</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cc0000"/>
                </a:solidFill>
                <a:effectLst/>
                <a:uFillTx/>
                <a:latin typeface="Arial"/>
              </a:rPr>
              <a:t>Natural Gas</a:t>
            </a:r>
            <a:endParaRPr b="0" lang="en-US" sz="4400" strike="noStrike" u="none">
              <a:solidFill>
                <a:srgbClr val="000000"/>
              </a:solidFill>
              <a:effectLst/>
              <a:uFillTx/>
              <a:latin typeface="Times New Roman"/>
            </a:endParaRPr>
          </a:p>
        </p:txBody>
      </p:sp>
      <p:sp>
        <p:nvSpPr>
          <p:cNvPr id="12"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Natural mixture of gaseous hydrocarbons found issuing from the ground or obtained from specially driven wells</a:t>
            </a:r>
            <a:endParaRPr b="0" lang="en-US" sz="2000" strike="noStrike" u="none">
              <a:solidFill>
                <a:srgbClr val="000000"/>
              </a:solidFill>
              <a:effectLst/>
              <a:uFillTx/>
              <a:latin typeface="Times New Roman"/>
            </a:endParaRPr>
          </a:p>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 Its chief component, methane, usually makes up from 80% to 95%, </a:t>
            </a:r>
            <a:endParaRPr b="0" lang="en-US" sz="2000" strike="noStrike" u="none">
              <a:solidFill>
                <a:srgbClr val="000000"/>
              </a:solidFill>
              <a:effectLst/>
              <a:uFillTx/>
              <a:latin typeface="Times New Roman"/>
            </a:endParaRPr>
          </a:p>
          <a:p>
            <a:pPr lvl="1" marL="743040" indent="-285840">
              <a:lnSpc>
                <a:spcPct val="100000"/>
              </a:lnSpc>
              <a:spcBef>
                <a:spcPts val="451"/>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3333cc"/>
                </a:solidFill>
                <a:effectLst/>
                <a:uFillTx/>
                <a:latin typeface="Arial"/>
              </a:rPr>
              <a:t> the balance is composed of varying amounts of ethane, propane, butane, and other  hydrocarbon compounds. </a:t>
            </a: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5" name="PlaceHolder 1"/>
          <p:cNvSpPr>
            <a:spLocks noGrp="1"/>
          </p:cNvSpPr>
          <p:nvPr>
            <p:ph type="title"/>
          </p:nvPr>
        </p:nvSpPr>
        <p:spPr>
          <a:xfrm>
            <a:off x="685800" y="609480"/>
            <a:ext cx="7696080" cy="95256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cc0000"/>
                </a:solidFill>
                <a:effectLst/>
                <a:uFillTx/>
                <a:latin typeface="Arial"/>
              </a:rPr>
              <a:t>Storage Optionality</a:t>
            </a:r>
            <a:endParaRPr b="0" lang="en-US" sz="4400" strike="noStrike" u="none">
              <a:solidFill>
                <a:srgbClr val="000000"/>
              </a:solidFill>
              <a:effectLst/>
              <a:uFillTx/>
              <a:latin typeface="Times New Roman"/>
            </a:endParaRPr>
          </a:p>
        </p:txBody>
      </p:sp>
      <p:sp>
        <p:nvSpPr>
          <p:cNvPr id="46" name="PlaceHolder 2"/>
          <p:cNvSpPr>
            <a:spLocks noGrp="1"/>
          </p:cNvSpPr>
          <p:nvPr>
            <p:ph/>
          </p:nvPr>
        </p:nvSpPr>
        <p:spPr>
          <a:xfrm>
            <a:off x="723600" y="1523880"/>
            <a:ext cx="7924680" cy="4572000"/>
          </a:xfrm>
          <a:prstGeom prst="rect">
            <a:avLst/>
          </a:prstGeom>
          <a:noFill/>
          <a:ln w="0">
            <a:noFill/>
          </a:ln>
        </p:spPr>
        <p:txBody>
          <a:bodyPr lIns="90000" rIns="90000" tIns="46800" bIns="46800" anchor="t">
            <a:normAutofit/>
          </a:bodyPr>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Gas Storage Facility</a:t>
            </a:r>
            <a:endParaRPr b="0" lang="en-US" sz="2000" strike="noStrike" u="none">
              <a:solidFill>
                <a:srgbClr val="000000"/>
              </a:solidFill>
              <a:effectLst/>
              <a:uFillTx/>
              <a:latin typeface="Times New Roman"/>
            </a:endParaRPr>
          </a:p>
          <a:p>
            <a:pPr lvl="1" marL="743040" indent="-28584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Operating value is the sum of the value of operating options considered above</a:t>
            </a:r>
            <a:endParaRPr b="0" lang="en-US" sz="2000" strike="noStrike" u="none">
              <a:solidFill>
                <a:srgbClr val="000000"/>
              </a:solidFill>
              <a:effectLst/>
              <a:uFillTx/>
              <a:latin typeface="Times New Roman"/>
            </a:endParaRPr>
          </a:p>
          <a:p>
            <a:pPr lvl="1" marL="743040" indent="-28584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Valuing these options over the investment horizon requires a long term model of gas prices at facility location</a:t>
            </a:r>
            <a:endParaRPr b="0" lang="en-US" sz="2000" strike="noStrike" u="none">
              <a:solidFill>
                <a:srgbClr val="000000"/>
              </a:solidFill>
              <a:effectLst/>
              <a:uFillTx/>
              <a:latin typeface="Times New Roman"/>
            </a:endParaRPr>
          </a:p>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The value of an option depends often on who owns the asset</a:t>
            </a:r>
            <a:endParaRPr b="0" lang="en-US" sz="2000" strike="noStrike" u="none">
              <a:solidFill>
                <a:srgbClr val="000000"/>
              </a:solidFill>
              <a:effectLst/>
              <a:uFillTx/>
              <a:latin typeface="Times New Roman"/>
            </a:endParaRPr>
          </a:p>
          <a:p>
            <a:pPr lvl="3" marL="1600200" indent="0">
              <a:spcBef>
                <a:spcPts val="499"/>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a:p>
            <a:pPr marL="343080"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7" name="PlaceHolder 1"/>
          <p:cNvSpPr>
            <a:spLocks noGrp="1"/>
          </p:cNvSpPr>
          <p:nvPr>
            <p:ph type="title"/>
          </p:nvPr>
        </p:nvSpPr>
        <p:spPr>
          <a:xfrm>
            <a:off x="685800" y="456840"/>
            <a:ext cx="7772400" cy="106668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ff0000"/>
                </a:solidFill>
                <a:effectLst/>
                <a:uFillTx/>
                <a:latin typeface="Arial"/>
              </a:rPr>
              <a:t>Forward Contract</a:t>
            </a:r>
            <a:endParaRPr b="0" lang="en-US" sz="4400" strike="noStrike" u="none">
              <a:solidFill>
                <a:srgbClr val="000000"/>
              </a:solidFill>
              <a:effectLst/>
              <a:uFillTx/>
              <a:latin typeface="Times New Roman"/>
            </a:endParaRPr>
          </a:p>
        </p:txBody>
      </p:sp>
      <p:sp>
        <p:nvSpPr>
          <p:cNvPr id="48" name="PlaceHolder 2"/>
          <p:cNvSpPr>
            <a:spLocks noGrp="1"/>
          </p:cNvSpPr>
          <p:nvPr>
            <p:ph/>
          </p:nvPr>
        </p:nvSpPr>
        <p:spPr>
          <a:xfrm>
            <a:off x="685800" y="1676160"/>
            <a:ext cx="7772400" cy="3733560"/>
          </a:xfrm>
          <a:prstGeom prst="rect">
            <a:avLst/>
          </a:prstGeom>
          <a:noFill/>
          <a:ln w="0">
            <a:noFill/>
          </a:ln>
        </p:spPr>
        <p:txBody>
          <a:bodyPr lIns="90000" rIns="90000" tIns="46800" bIns="46800" anchor="t">
            <a:normAutofit/>
          </a:bodyPr>
          <a:p>
            <a:pPr marL="343080" indent="-343080">
              <a:lnSpc>
                <a:spcPct val="100000"/>
              </a:lnSpc>
              <a:spcBef>
                <a:spcPts val="601"/>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Sale of commodity or a financial instrument</a:t>
            </a:r>
            <a:endParaRPr b="0" lang="en-US" sz="2400" strike="noStrike" u="none">
              <a:solidFill>
                <a:srgbClr val="000000"/>
              </a:solidFill>
              <a:effectLst/>
              <a:uFillTx/>
              <a:latin typeface="Times New Roman"/>
            </a:endParaRPr>
          </a:p>
          <a:p>
            <a:pPr lvl="1" marL="743040" indent="-285840">
              <a:lnSpc>
                <a:spcPct val="100000"/>
              </a:lnSpc>
              <a:spcBef>
                <a:spcPts val="601"/>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At a price agreed at inception of the contract</a:t>
            </a:r>
            <a:endParaRPr b="0" lang="en-US" sz="2400" strike="noStrike" u="none">
              <a:solidFill>
                <a:srgbClr val="000000"/>
              </a:solidFill>
              <a:effectLst/>
              <a:uFillTx/>
              <a:latin typeface="Times New Roman"/>
            </a:endParaRPr>
          </a:p>
          <a:p>
            <a:pPr lvl="1" marL="743040" indent="-285840">
              <a:lnSpc>
                <a:spcPct val="100000"/>
              </a:lnSpc>
              <a:spcBef>
                <a:spcPts val="601"/>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For delivery at a later date</a:t>
            </a:r>
            <a:endParaRPr b="0" lang="en-US" sz="2400" strike="noStrike" u="none">
              <a:solidFill>
                <a:srgbClr val="000000"/>
              </a:solidFill>
              <a:effectLst/>
              <a:uFillTx/>
              <a:latin typeface="Times New Roman"/>
            </a:endParaRPr>
          </a:p>
          <a:p>
            <a:pPr lvl="1" marL="743040" indent="-285840">
              <a:lnSpc>
                <a:spcPct val="100000"/>
              </a:lnSpc>
              <a:spcBef>
                <a:spcPts val="601"/>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Cash flow occurs in the future</a:t>
            </a:r>
            <a:endParaRPr b="0" lang="en-US" sz="2400" strike="noStrike" u="none">
              <a:solidFill>
                <a:srgbClr val="000000"/>
              </a:solidFill>
              <a:effectLst/>
              <a:uFillTx/>
              <a:latin typeface="Times New Roman"/>
            </a:endParaRPr>
          </a:p>
          <a:p>
            <a:pPr marL="343080" indent="-343080">
              <a:lnSpc>
                <a:spcPct val="100000"/>
              </a:lnSpc>
              <a:spcBef>
                <a:spcPts val="601"/>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A forward contract has no immediate cash consequences</a:t>
            </a:r>
            <a:endParaRPr b="0" lang="en-US" sz="2400" strike="noStrike" u="none">
              <a:solidFill>
                <a:srgbClr val="000000"/>
              </a:solidFill>
              <a:effectLst/>
              <a:uFillTx/>
              <a:latin typeface="Times New Roman"/>
            </a:endParaRPr>
          </a:p>
          <a:p>
            <a:pPr marL="343080" indent="-343080">
              <a:lnSpc>
                <a:spcPct val="100000"/>
              </a:lnSpc>
              <a:spcBef>
                <a:spcPts val="601"/>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Distinction between a long and short position</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9" name="PlaceHolder 1"/>
          <p:cNvSpPr>
            <a:spLocks noGrp="1"/>
          </p:cNvSpPr>
          <p:nvPr>
            <p:ph type="title"/>
          </p:nvPr>
        </p:nvSpPr>
        <p:spPr>
          <a:xfrm>
            <a:off x="685800" y="456840"/>
            <a:ext cx="7772400" cy="106668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ff0000"/>
                </a:solidFill>
                <a:effectLst/>
                <a:uFillTx/>
                <a:latin typeface="Arial"/>
              </a:rPr>
              <a:t>Arbitrage and Forward Contract Valuation</a:t>
            </a:r>
            <a:endParaRPr b="0" lang="en-US" sz="4400" strike="noStrike" u="none">
              <a:solidFill>
                <a:srgbClr val="000000"/>
              </a:solidFill>
              <a:effectLst/>
              <a:uFillTx/>
              <a:latin typeface="Times New Roman"/>
            </a:endParaRPr>
          </a:p>
        </p:txBody>
      </p:sp>
      <p:sp>
        <p:nvSpPr>
          <p:cNvPr id="50" name="PlaceHolder 2"/>
          <p:cNvSpPr>
            <a:spLocks noGrp="1"/>
          </p:cNvSpPr>
          <p:nvPr>
            <p:ph/>
          </p:nvPr>
        </p:nvSpPr>
        <p:spPr>
          <a:xfrm>
            <a:off x="685800" y="1676160"/>
            <a:ext cx="7772400" cy="3733560"/>
          </a:xfrm>
          <a:prstGeom prst="rect">
            <a:avLst/>
          </a:prstGeom>
          <a:noFill/>
          <a:ln w="0">
            <a:noFill/>
          </a:ln>
        </p:spPr>
        <p:txBody>
          <a:bodyPr lIns="90000" rIns="90000" tIns="46800" bIns="46800" anchor="t">
            <a:normAutofit/>
          </a:bodyPr>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Taking a forward short position is equivalent to:</a:t>
            </a:r>
            <a:endParaRPr b="0" lang="en-US" sz="2000" strike="noStrike" u="none">
              <a:solidFill>
                <a:srgbClr val="000000"/>
              </a:solidFill>
              <a:effectLst/>
              <a:uFillTx/>
              <a:latin typeface="Times New Roman"/>
            </a:endParaRPr>
          </a:p>
          <a:p>
            <a:pPr lvl="1" marL="743040" indent="0">
              <a:lnSpc>
                <a:spcPct val="100000"/>
              </a:lnSpc>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lvl="1" marL="743040" indent="-28584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Buying commodity today, at current (i.e. spot) price,</a:t>
            </a:r>
            <a:endParaRPr b="0" lang="en-US" sz="2000" strike="noStrike" u="none">
              <a:solidFill>
                <a:srgbClr val="000000"/>
              </a:solidFill>
              <a:effectLst/>
              <a:uFillTx/>
              <a:latin typeface="Times New Roman"/>
            </a:endParaRPr>
          </a:p>
          <a:p>
            <a:pPr lvl="1" marL="743040" indent="-28584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Funding and storing commodity until delivery date, </a:t>
            </a:r>
            <a:endParaRPr b="0" lang="en-US" sz="2000" strike="noStrike" u="none">
              <a:solidFill>
                <a:srgbClr val="000000"/>
              </a:solidFill>
              <a:effectLst/>
              <a:uFillTx/>
              <a:latin typeface="Times New Roman"/>
            </a:endParaRPr>
          </a:p>
          <a:p>
            <a:pPr lvl="1" marL="743040" indent="-28584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Delivering to the long party</a:t>
            </a:r>
            <a:endParaRPr b="0" lang="en-US" sz="2000" strike="noStrike" u="none">
              <a:solidFill>
                <a:srgbClr val="000000"/>
              </a:solidFill>
              <a:effectLst/>
              <a:uFillTx/>
              <a:latin typeface="Times New Roman"/>
            </a:endParaRPr>
          </a:p>
          <a:p>
            <a:pPr marL="343080" indent="0">
              <a:lnSpc>
                <a:spcPct val="100000"/>
              </a:lnSpc>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Similarly, the long party can sell at spot price,</a:t>
            </a:r>
            <a:endParaRPr b="0" lang="en-US" sz="2000" strike="noStrike" u="none">
              <a:solidFill>
                <a:srgbClr val="000000"/>
              </a:solidFill>
              <a:effectLst/>
              <a:uFillTx/>
              <a:latin typeface="Times New Roman"/>
            </a:endParaRPr>
          </a:p>
          <a:p>
            <a:pPr marL="343080" indent="0">
              <a:lnSpc>
                <a:spcPct val="100000"/>
              </a:lnSpc>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lvl="1" marL="743040" indent="-28584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Invest proceeds</a:t>
            </a:r>
            <a:endParaRPr b="0" lang="en-US" sz="2000" strike="noStrike" u="none">
              <a:solidFill>
                <a:srgbClr val="000000"/>
              </a:solidFill>
              <a:effectLst/>
              <a:uFillTx/>
              <a:latin typeface="Times New Roman"/>
            </a:endParaRPr>
          </a:p>
          <a:p>
            <a:pPr lvl="1" marL="743040" indent="-28584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Use proceeds to pay for delivery</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1" name="PlaceHolder 1"/>
          <p:cNvSpPr>
            <a:spLocks noGrp="1"/>
          </p:cNvSpPr>
          <p:nvPr>
            <p:ph type="title"/>
          </p:nvPr>
        </p:nvSpPr>
        <p:spPr>
          <a:xfrm>
            <a:off x="685440" y="533160"/>
            <a:ext cx="7924680" cy="16002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ff0000"/>
                </a:solidFill>
                <a:effectLst/>
                <a:uFillTx/>
                <a:latin typeface="Arial"/>
              </a:rPr>
              <a:t>Arbitrage and Forward Contract Valuations (Continued)</a:t>
            </a:r>
            <a:endParaRPr b="0" lang="en-US" sz="4400" strike="noStrike" u="none">
              <a:solidFill>
                <a:srgbClr val="000000"/>
              </a:solidFill>
              <a:effectLst/>
              <a:uFillTx/>
              <a:latin typeface="Times New Roman"/>
            </a:endParaRPr>
          </a:p>
        </p:txBody>
      </p:sp>
      <p:sp>
        <p:nvSpPr>
          <p:cNvPr id="52" name="PlaceHolder 2"/>
          <p:cNvSpPr>
            <a:spLocks noGrp="1"/>
          </p:cNvSpPr>
          <p:nvPr>
            <p:ph/>
          </p:nvPr>
        </p:nvSpPr>
        <p:spPr>
          <a:xfrm>
            <a:off x="457200" y="2590560"/>
            <a:ext cx="7848720" cy="3886200"/>
          </a:xfrm>
          <a:prstGeom prst="rect">
            <a:avLst/>
          </a:prstGeom>
          <a:noFill/>
          <a:ln w="0">
            <a:noFill/>
          </a:ln>
        </p:spPr>
        <p:txBody>
          <a:bodyPr lIns="90000" rIns="90000" tIns="46800" bIns="46800" anchor="t">
            <a:normAutofit/>
          </a:bodyPr>
          <a:p>
            <a:pPr marL="343080" indent="-343080">
              <a:lnSpc>
                <a:spcPct val="9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In a completely efficient market</a:t>
            </a:r>
            <a:r>
              <a:rPr b="1" lang="en-US" sz="2000" strike="noStrike" u="none">
                <a:solidFill>
                  <a:srgbClr val="3333cc"/>
                </a:solidFill>
                <a:effectLst/>
                <a:uFillTx/>
                <a:latin typeface="Arial"/>
              </a:rPr>
              <a:t>	</a:t>
            </a:r>
            <a:endParaRPr b="0" lang="en-US" sz="2000" strike="noStrike" u="none">
              <a:solidFill>
                <a:srgbClr val="000000"/>
              </a:solidFill>
              <a:effectLst/>
              <a:uFillTx/>
              <a:latin typeface="Times New Roman"/>
            </a:endParaRPr>
          </a:p>
          <a:p>
            <a:pPr lvl="1" marL="743040" indent="0">
              <a:lnSpc>
                <a:spcPct val="90000"/>
              </a:lnSpc>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lvl="1" marL="743040" indent="-285840">
              <a:lnSpc>
                <a:spcPct val="9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FP[T] = SP* (1+(r+h))^T</a:t>
            </a:r>
            <a:endParaRPr b="0" lang="en-US" sz="2000" strike="noStrike" u="none">
              <a:solidFill>
                <a:srgbClr val="000000"/>
              </a:solidFill>
              <a:effectLst/>
              <a:uFillTx/>
              <a:latin typeface="Times New Roman"/>
            </a:endParaRPr>
          </a:p>
          <a:p>
            <a:pPr lvl="1" marL="743040" indent="0">
              <a:lnSpc>
                <a:spcPct val="90000"/>
              </a:lnSpc>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lvl="1" marL="743040" indent="-285840">
              <a:lnSpc>
                <a:spcPct val="9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where:</a:t>
            </a:r>
            <a:endParaRPr b="0" lang="en-US" sz="2000" strike="noStrike" u="none">
              <a:solidFill>
                <a:srgbClr val="000000"/>
              </a:solidFill>
              <a:effectLst/>
              <a:uFillTx/>
              <a:latin typeface="Times New Roman"/>
            </a:endParaRPr>
          </a:p>
          <a:p>
            <a:pPr lvl="2" marL="1143000" indent="-228600">
              <a:lnSpc>
                <a:spcPct val="90000"/>
              </a:lnSpc>
              <a:spcBef>
                <a:spcPts val="499"/>
              </a:spcBef>
              <a:buClr>
                <a:srgbClr val="cc0066"/>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SP=spot price</a:t>
            </a:r>
            <a:endParaRPr b="0" lang="en-US" sz="2000" strike="noStrike" u="none">
              <a:solidFill>
                <a:srgbClr val="000000"/>
              </a:solidFill>
              <a:effectLst/>
              <a:uFillTx/>
              <a:latin typeface="Times New Roman"/>
            </a:endParaRPr>
          </a:p>
          <a:p>
            <a:pPr lvl="2" marL="1143000" indent="-228600">
              <a:lnSpc>
                <a:spcPct val="90000"/>
              </a:lnSpc>
              <a:spcBef>
                <a:spcPts val="499"/>
              </a:spcBef>
              <a:buClr>
                <a:srgbClr val="cc0066"/>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FP[T] = forward price (for delivery at time T)</a:t>
            </a:r>
            <a:endParaRPr b="0" lang="en-US" sz="2000" strike="noStrike" u="none">
              <a:solidFill>
                <a:srgbClr val="000000"/>
              </a:solidFill>
              <a:effectLst/>
              <a:uFillTx/>
              <a:latin typeface="Times New Roman"/>
            </a:endParaRPr>
          </a:p>
          <a:p>
            <a:pPr lvl="2" marL="1143000" indent="-228600">
              <a:lnSpc>
                <a:spcPct val="90000"/>
              </a:lnSpc>
              <a:spcBef>
                <a:spcPts val="499"/>
              </a:spcBef>
              <a:buClr>
                <a:srgbClr val="cc0066"/>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(r+h) = cost-of-carry,</a:t>
            </a:r>
            <a:endParaRPr b="0" lang="en-US" sz="2000" strike="noStrike" u="none">
              <a:solidFill>
                <a:srgbClr val="000000"/>
              </a:solidFill>
              <a:effectLst/>
              <a:uFillTx/>
              <a:latin typeface="Times New Roman"/>
            </a:endParaRPr>
          </a:p>
          <a:p>
            <a:pPr lvl="3" marL="1600200" indent="-228600">
              <a:lnSpc>
                <a:spcPct val="90000"/>
              </a:lnSpc>
              <a:spcBef>
                <a:spcPts val="499"/>
              </a:spcBef>
              <a:buClr>
                <a:srgbClr val="cc0066"/>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where:</a:t>
            </a:r>
            <a:endParaRPr b="0" lang="en-US" sz="2000" strike="noStrike" u="none">
              <a:solidFill>
                <a:srgbClr val="000000"/>
              </a:solidFill>
              <a:effectLst/>
              <a:uFillTx/>
              <a:latin typeface="Times New Roman"/>
            </a:endParaRPr>
          </a:p>
          <a:p>
            <a:pPr lvl="4" marL="2057400" indent="-228600">
              <a:lnSpc>
                <a:spcPct val="90000"/>
              </a:lnSpc>
              <a:spcBef>
                <a:spcPts val="499"/>
              </a:spcBef>
              <a:buClr>
                <a:srgbClr val="cc0066"/>
              </a:buClr>
              <a:buFont typeface="Wingdings" charset="2"/>
              <a:buChar char=""/>
              <a:tabLst>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 r=interest rate</a:t>
            </a:r>
            <a:endParaRPr b="0" lang="en-US" sz="2000" strike="noStrike" u="none">
              <a:solidFill>
                <a:srgbClr val="000000"/>
              </a:solidFill>
              <a:effectLst/>
              <a:uFillTx/>
              <a:latin typeface="Times New Roman"/>
            </a:endParaRPr>
          </a:p>
          <a:p>
            <a:pPr lvl="4" marL="2057400" indent="-228600">
              <a:lnSpc>
                <a:spcPct val="90000"/>
              </a:lnSpc>
              <a:spcBef>
                <a:spcPts val="499"/>
              </a:spcBef>
              <a:buClr>
                <a:srgbClr val="cc0066"/>
              </a:buClr>
              <a:buFont typeface="Wingdings" charset="2"/>
              <a:buChar char=""/>
              <a:tabLst>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h=storage cost</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3" name="PlaceHolder 1"/>
          <p:cNvSpPr>
            <a:spLocks noGrp="1"/>
          </p:cNvSpPr>
          <p:nvPr>
            <p:ph type="title"/>
          </p:nvPr>
        </p:nvSpPr>
        <p:spPr>
          <a:xfrm>
            <a:off x="1371600" y="609120"/>
            <a:ext cx="6400800" cy="83844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ff0000"/>
                </a:solidFill>
                <a:effectLst/>
                <a:uFillTx/>
                <a:latin typeface="Arial"/>
              </a:rPr>
              <a:t>Convenience Yield</a:t>
            </a:r>
            <a:endParaRPr b="0" lang="en-US" sz="4400" strike="noStrike" u="none">
              <a:solidFill>
                <a:srgbClr val="000000"/>
              </a:solidFill>
              <a:effectLst/>
              <a:uFillTx/>
              <a:latin typeface="Times New Roman"/>
            </a:endParaRPr>
          </a:p>
        </p:txBody>
      </p:sp>
      <p:sp>
        <p:nvSpPr>
          <p:cNvPr id="54" name="PlaceHolder 2"/>
          <p:cNvSpPr>
            <a:spLocks noGrp="1"/>
          </p:cNvSpPr>
          <p:nvPr>
            <p:ph/>
          </p:nvPr>
        </p:nvSpPr>
        <p:spPr>
          <a:xfrm>
            <a:off x="685800" y="1600200"/>
            <a:ext cx="7772400" cy="4572000"/>
          </a:xfrm>
          <a:prstGeom prst="rect">
            <a:avLst/>
          </a:prstGeom>
          <a:noFill/>
          <a:ln w="0">
            <a:noFill/>
          </a:ln>
        </p:spPr>
        <p:txBody>
          <a:bodyPr lIns="90000" rIns="90000" tIns="46800" bIns="46800" anchor="t">
            <a:normAutofit/>
          </a:bodyPr>
          <a:p>
            <a:pPr marL="343080" indent="0">
              <a:spcBef>
                <a:spcPts val="601"/>
              </a:spcBef>
              <a:buNone/>
              <a:tabLst>
                <a:tab algn="l" pos="404640"/>
                <a:tab algn="l" pos="96516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343080" indent="-343080">
              <a:lnSpc>
                <a:spcPct val="100000"/>
              </a:lnSpc>
              <a:spcBef>
                <a:spcPts val="601"/>
              </a:spcBef>
              <a:buClr>
                <a:srgbClr val="cc0066"/>
              </a:buClr>
              <a:buFont typeface="Wingdings" charset="2"/>
              <a:buChar char=""/>
              <a:tabLst>
                <a:tab algn="l" pos="404640"/>
                <a:tab algn="l" pos="96516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The holder of physical asset has advantage        </a:t>
            </a:r>
            <a:r>
              <a:rPr b="1" lang="en-US" sz="2400" strike="noStrike" u="none">
                <a:solidFill>
                  <a:srgbClr val="3333cc"/>
                </a:solidFill>
                <a:effectLst/>
                <a:uFillTx/>
                <a:latin typeface="Arial"/>
              </a:rPr>
              <a:t>	</a:t>
            </a:r>
            <a:r>
              <a:rPr b="1" lang="en-US" sz="2400" strike="noStrike" u="none">
                <a:solidFill>
                  <a:srgbClr val="3333cc"/>
                </a:solidFill>
                <a:effectLst/>
                <a:uFillTx/>
                <a:latin typeface="Arial"/>
              </a:rPr>
              <a:t>	</a:t>
            </a:r>
            <a:r>
              <a:rPr b="1" lang="en-US" sz="2400" strike="noStrike" u="none">
                <a:solidFill>
                  <a:srgbClr val="3333cc"/>
                </a:solidFill>
                <a:effectLst/>
                <a:uFillTx/>
                <a:latin typeface="Arial"/>
              </a:rPr>
              <a:t>over the holder of the long forward position:</a:t>
            </a:r>
            <a:endParaRPr b="0" lang="en-US" sz="2400" strike="noStrike" u="none">
              <a:solidFill>
                <a:srgbClr val="000000"/>
              </a:solidFill>
              <a:effectLst/>
              <a:uFillTx/>
              <a:latin typeface="Times New Roman"/>
            </a:endParaRPr>
          </a:p>
          <a:p>
            <a:pPr lvl="1" marL="743040" indent="0">
              <a:lnSpc>
                <a:spcPct val="100000"/>
              </a:lnSpc>
              <a:spcBef>
                <a:spcPts val="601"/>
              </a:spcBef>
              <a:buNone/>
              <a:tabLst>
                <a:tab algn="l" pos="404640"/>
                <a:tab algn="l" pos="96516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343080" indent="-343080">
              <a:lnSpc>
                <a:spcPct val="100000"/>
              </a:lnSpc>
              <a:spcBef>
                <a:spcPts val="601"/>
              </a:spcBef>
              <a:buClr>
                <a:srgbClr val="cc0066"/>
              </a:buClr>
              <a:buFont typeface="Wingdings" charset="2"/>
              <a:buChar char=""/>
              <a:tabLst>
                <a:tab algn="l" pos="404640"/>
                <a:tab algn="l" pos="96516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Can profit from intervening price  shifts and commodity shortages</a:t>
            </a:r>
            <a:endParaRPr b="0" lang="en-US" sz="2400" strike="noStrike" u="none">
              <a:solidFill>
                <a:srgbClr val="000000"/>
              </a:solidFill>
              <a:effectLst/>
              <a:uFillTx/>
              <a:latin typeface="Times New Roman"/>
            </a:endParaRPr>
          </a:p>
          <a:p>
            <a:pPr lvl="1" marL="743040" indent="0">
              <a:lnSpc>
                <a:spcPct val="100000"/>
              </a:lnSpc>
              <a:spcBef>
                <a:spcPts val="601"/>
              </a:spcBef>
              <a:buNone/>
              <a:tabLst>
                <a:tab algn="l" pos="404640"/>
                <a:tab algn="l" pos="96516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343080" indent="-343080">
              <a:lnSpc>
                <a:spcPct val="100000"/>
              </a:lnSpc>
              <a:spcBef>
                <a:spcPts val="601"/>
              </a:spcBef>
              <a:buClr>
                <a:srgbClr val="cc0066"/>
              </a:buClr>
              <a:buFont typeface="Wingdings" charset="2"/>
              <a:buChar char=""/>
              <a:tabLst>
                <a:tab algn="l" pos="404640"/>
                <a:tab algn="l" pos="96516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This advantage is expressed as a convenience yield</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5" name="PlaceHolder 1"/>
          <p:cNvSpPr>
            <a:spLocks noGrp="1"/>
          </p:cNvSpPr>
          <p:nvPr>
            <p:ph type="title"/>
          </p:nvPr>
        </p:nvSpPr>
        <p:spPr>
          <a:xfrm>
            <a:off x="685800" y="380880"/>
            <a:ext cx="7772400" cy="9144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ff0000"/>
                </a:solidFill>
                <a:effectLst/>
                <a:uFillTx/>
                <a:latin typeface="Arial"/>
              </a:rPr>
              <a:t>Spot vs. Forward Arbitrage  </a:t>
            </a:r>
            <a:endParaRPr b="0" lang="en-US" sz="4400" strike="noStrike" u="none">
              <a:solidFill>
                <a:srgbClr val="000000"/>
              </a:solidFill>
              <a:effectLst/>
              <a:uFillTx/>
              <a:latin typeface="Times New Roman"/>
            </a:endParaRPr>
          </a:p>
        </p:txBody>
      </p:sp>
      <p:sp>
        <p:nvSpPr>
          <p:cNvPr id="56" name="PlaceHolder 2"/>
          <p:cNvSpPr>
            <a:spLocks noGrp="1"/>
          </p:cNvSpPr>
          <p:nvPr>
            <p:ph/>
          </p:nvPr>
        </p:nvSpPr>
        <p:spPr>
          <a:xfrm>
            <a:off x="685800" y="1447560"/>
            <a:ext cx="7772400" cy="4647960"/>
          </a:xfrm>
          <a:prstGeom prst="rect">
            <a:avLst/>
          </a:prstGeom>
          <a:noFill/>
          <a:ln w="0">
            <a:noFill/>
          </a:ln>
        </p:spPr>
        <p:txBody>
          <a:bodyPr lIns="90000" rIns="90000" tIns="46800" bIns="46800" anchor="t">
            <a:normAutofit/>
          </a:bodyPr>
          <a:p>
            <a:pPr marL="343080" indent="-343080">
              <a:lnSpc>
                <a:spcPct val="100000"/>
              </a:lnSpc>
              <a:spcBef>
                <a:spcPts val="601"/>
              </a:spcBef>
              <a:buClr>
                <a:srgbClr val="cc0066"/>
              </a:buClr>
              <a:buFont typeface="Wingdings" charset="2"/>
              <a:buChar char=""/>
              <a:tabLst>
                <a:tab algn="l" pos="4046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Recap (using continuous compounding):</a:t>
            </a:r>
            <a:endParaRPr b="0" lang="en-US" sz="2400" strike="noStrike" u="none">
              <a:solidFill>
                <a:srgbClr val="000000"/>
              </a:solidFill>
              <a:effectLst/>
              <a:uFillTx/>
              <a:latin typeface="Times New Roman"/>
            </a:endParaRPr>
          </a:p>
          <a:p>
            <a:pPr lvl="1" marL="743040" indent="0">
              <a:lnSpc>
                <a:spcPct val="100000"/>
              </a:lnSpc>
              <a:spcBef>
                <a:spcPts val="601"/>
              </a:spcBef>
              <a:buNone/>
              <a:tabLst>
                <a:tab algn="l" pos="4046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lvl="1" marL="743040" indent="-285840">
              <a:lnSpc>
                <a:spcPct val="100000"/>
              </a:lnSpc>
              <a:spcBef>
                <a:spcPts val="601"/>
              </a:spcBef>
              <a:buClr>
                <a:srgbClr val="cc0066"/>
              </a:buClr>
              <a:buFont typeface="Wingdings" charset="2"/>
              <a:buChar char=""/>
              <a:tabLst>
                <a:tab algn="l" pos="4046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FP[T] = SP* exp ((r+h-c)*T)</a:t>
            </a:r>
            <a:endParaRPr b="0" lang="en-US" sz="2400" strike="noStrike" u="none">
              <a:solidFill>
                <a:srgbClr val="000000"/>
              </a:solidFill>
              <a:effectLst/>
              <a:uFillTx/>
              <a:latin typeface="Times New Roman"/>
            </a:endParaRPr>
          </a:p>
          <a:p>
            <a:pPr marL="343080" indent="0">
              <a:lnSpc>
                <a:spcPct val="100000"/>
              </a:lnSpc>
              <a:spcBef>
                <a:spcPts val="601"/>
              </a:spcBef>
              <a:buNone/>
              <a:tabLst>
                <a:tab algn="l" pos="4046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343080" indent="-343080">
              <a:lnSpc>
                <a:spcPct val="100000"/>
              </a:lnSpc>
              <a:spcBef>
                <a:spcPts val="601"/>
              </a:spcBef>
              <a:buClr>
                <a:srgbClr val="cc0066"/>
              </a:buClr>
              <a:buFont typeface="Wingdings" charset="2"/>
              <a:buChar char=""/>
              <a:tabLst>
                <a:tab algn="l" pos="4046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Arbitrage acts to counteract deviations from this  </a:t>
            </a:r>
            <a:r>
              <a:rPr b="1" lang="en-US" sz="2400" strike="noStrike" u="none">
                <a:solidFill>
                  <a:srgbClr val="3333cc"/>
                </a:solidFill>
                <a:effectLst/>
                <a:uFillTx/>
                <a:latin typeface="Arial"/>
              </a:rPr>
              <a:t>	</a:t>
            </a:r>
            <a:r>
              <a:rPr b="1" lang="en-US" sz="2400" strike="noStrike" u="none">
                <a:solidFill>
                  <a:srgbClr val="3333cc"/>
                </a:solidFill>
                <a:effectLst/>
                <a:uFillTx/>
                <a:latin typeface="Arial"/>
              </a:rPr>
              <a:t> </a:t>
            </a:r>
            <a:r>
              <a:rPr b="1" lang="en-US" sz="2400" strike="noStrike" u="none">
                <a:solidFill>
                  <a:srgbClr val="3333cc"/>
                </a:solidFill>
                <a:effectLst/>
                <a:uFillTx/>
                <a:latin typeface="Arial"/>
              </a:rPr>
              <a:t>	</a:t>
            </a:r>
            <a:r>
              <a:rPr b="1" lang="en-US" sz="2400" strike="noStrike" u="none">
                <a:solidFill>
                  <a:srgbClr val="3333cc"/>
                </a:solidFill>
                <a:effectLst/>
                <a:uFillTx/>
                <a:latin typeface="Arial"/>
              </a:rPr>
              <a:t>relationship</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7" name="PlaceHolder 1"/>
          <p:cNvSpPr>
            <a:spLocks noGrp="1"/>
          </p:cNvSpPr>
          <p:nvPr>
            <p:ph type="title"/>
          </p:nvPr>
        </p:nvSpPr>
        <p:spPr>
          <a:xfrm>
            <a:off x="685800" y="304920"/>
            <a:ext cx="7772400" cy="76176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ff0000"/>
                </a:solidFill>
                <a:effectLst/>
                <a:uFillTx/>
                <a:latin typeface="Arial"/>
              </a:rPr>
              <a:t>Arbitraging Spot/Forward Discrepancies (l)</a:t>
            </a:r>
            <a:endParaRPr b="0" lang="en-US" sz="4400" strike="noStrike" u="none">
              <a:solidFill>
                <a:srgbClr val="000000"/>
              </a:solidFill>
              <a:effectLst/>
              <a:uFillTx/>
              <a:latin typeface="Times New Roman"/>
            </a:endParaRPr>
          </a:p>
        </p:txBody>
      </p:sp>
      <p:sp>
        <p:nvSpPr>
          <p:cNvPr id="58" name="PlaceHolder 2"/>
          <p:cNvSpPr>
            <a:spLocks noGrp="1"/>
          </p:cNvSpPr>
          <p:nvPr>
            <p:ph/>
          </p:nvPr>
        </p:nvSpPr>
        <p:spPr>
          <a:xfrm>
            <a:off x="456840" y="1752480"/>
            <a:ext cx="8077320" cy="4724640"/>
          </a:xfrm>
          <a:prstGeom prst="rect">
            <a:avLst/>
          </a:prstGeom>
          <a:noFill/>
          <a:ln w="0">
            <a:noFill/>
          </a:ln>
        </p:spPr>
        <p:txBody>
          <a:bodyPr lIns="90000" rIns="90000" tIns="46800" bIns="46800" anchor="t">
            <a:normAutofit/>
          </a:bodyPr>
          <a:p>
            <a:pPr marL="343080" indent="-343080">
              <a:lnSpc>
                <a:spcPct val="90000"/>
              </a:lnSpc>
              <a:spcBef>
                <a:spcPts val="601"/>
              </a:spcBef>
              <a:buClr>
                <a:srgbClr val="cc0066"/>
              </a:buClr>
              <a:buFont typeface="Wingdings" charset="2"/>
              <a:buChar char=""/>
              <a:tabLst>
                <a:tab algn="l" pos="404640"/>
                <a:tab algn="l" pos="103032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Strategy when FP[T] exceeds [SP*exp((r+h)*T)]</a:t>
            </a:r>
            <a:endParaRPr b="0" lang="en-US" sz="2400" strike="noStrike" u="none">
              <a:solidFill>
                <a:srgbClr val="000000"/>
              </a:solidFill>
              <a:effectLst/>
              <a:uFillTx/>
              <a:latin typeface="Times New Roman"/>
            </a:endParaRPr>
          </a:p>
          <a:p>
            <a:pPr lvl="1" marL="743040" indent="-285840">
              <a:lnSpc>
                <a:spcPct val="90000"/>
              </a:lnSpc>
              <a:spcBef>
                <a:spcPts val="601"/>
              </a:spcBef>
              <a:buClr>
                <a:srgbClr val="cc0066"/>
              </a:buClr>
              <a:buFont typeface="Wingdings" charset="2"/>
              <a:buChar char=""/>
              <a:tabLst>
                <a:tab algn="l" pos="404640"/>
                <a:tab algn="l" pos="103032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(assume c=0 for convenience, and consider a unit volume of commodity):</a:t>
            </a:r>
            <a:endParaRPr b="0" lang="en-US" sz="2400" strike="noStrike" u="none">
              <a:solidFill>
                <a:srgbClr val="000000"/>
              </a:solidFill>
              <a:effectLst/>
              <a:uFillTx/>
              <a:latin typeface="Times New Roman"/>
            </a:endParaRPr>
          </a:p>
          <a:p>
            <a:pPr marL="343080" indent="0">
              <a:lnSpc>
                <a:spcPct val="90000"/>
              </a:lnSpc>
              <a:spcBef>
                <a:spcPts val="601"/>
              </a:spcBef>
              <a:buNone/>
              <a:tabLst>
                <a:tab algn="l" pos="404640"/>
                <a:tab algn="l" pos="103032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343080" indent="-343080">
              <a:lnSpc>
                <a:spcPct val="90000"/>
              </a:lnSpc>
              <a:spcBef>
                <a:spcPts val="601"/>
              </a:spcBef>
              <a:buClr>
                <a:srgbClr val="cc0066"/>
              </a:buClr>
              <a:buFont typeface="Wingdings" charset="2"/>
              <a:buChar char=""/>
              <a:tabLst>
                <a:tab algn="l" pos="404640"/>
                <a:tab algn="l" pos="103032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Borrow cash (amount: SP*exp(h*T))</a:t>
            </a:r>
            <a:endParaRPr b="0" lang="en-US" sz="2400" strike="noStrike" u="none">
              <a:solidFill>
                <a:srgbClr val="000000"/>
              </a:solidFill>
              <a:effectLst/>
              <a:uFillTx/>
              <a:latin typeface="Times New Roman"/>
            </a:endParaRPr>
          </a:p>
          <a:p>
            <a:pPr marL="343080" indent="0">
              <a:lnSpc>
                <a:spcPct val="90000"/>
              </a:lnSpc>
              <a:spcBef>
                <a:spcPts val="601"/>
              </a:spcBef>
              <a:buNone/>
              <a:tabLst>
                <a:tab algn="l" pos="404640"/>
                <a:tab algn="l" pos="103032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343080" indent="-343080">
              <a:lnSpc>
                <a:spcPct val="90000"/>
              </a:lnSpc>
              <a:spcBef>
                <a:spcPts val="601"/>
              </a:spcBef>
              <a:buClr>
                <a:srgbClr val="cc0066"/>
              </a:buClr>
              <a:buFont typeface="Wingdings" charset="2"/>
              <a:buChar char=""/>
              <a:tabLst>
                <a:tab algn="l" pos="404640"/>
                <a:tab algn="l" pos="103032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Sell forward contract (to deliver commodity at T)</a:t>
            </a:r>
            <a:endParaRPr b="0" lang="en-US" sz="2400" strike="noStrike" u="none">
              <a:solidFill>
                <a:srgbClr val="000000"/>
              </a:solidFill>
              <a:effectLst/>
              <a:uFillTx/>
              <a:latin typeface="Times New Roman"/>
            </a:endParaRPr>
          </a:p>
          <a:p>
            <a:pPr marL="343080" indent="0">
              <a:lnSpc>
                <a:spcPct val="90000"/>
              </a:lnSpc>
              <a:spcBef>
                <a:spcPts val="601"/>
              </a:spcBef>
              <a:buNone/>
              <a:tabLst>
                <a:tab algn="l" pos="404640"/>
                <a:tab algn="l" pos="103032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343080" indent="-343080">
              <a:lnSpc>
                <a:spcPct val="90000"/>
              </a:lnSpc>
              <a:spcBef>
                <a:spcPts val="601"/>
              </a:spcBef>
              <a:buClr>
                <a:srgbClr val="cc0066"/>
              </a:buClr>
              <a:buFont typeface="Wingdings" charset="2"/>
              <a:buChar char=""/>
              <a:tabLst>
                <a:tab algn="l" pos="404640"/>
                <a:tab algn="l" pos="103032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Use loan to buy and store commodity </a:t>
            </a:r>
            <a:endParaRPr b="0" lang="en-US" sz="2400" strike="noStrike" u="none">
              <a:solidFill>
                <a:srgbClr val="000000"/>
              </a:solidFill>
              <a:effectLst/>
              <a:uFillTx/>
              <a:latin typeface="Times New Roman"/>
            </a:endParaRPr>
          </a:p>
          <a:p>
            <a:pPr marL="343080" indent="0">
              <a:lnSpc>
                <a:spcPct val="90000"/>
              </a:lnSpc>
              <a:spcBef>
                <a:spcPts val="601"/>
              </a:spcBef>
              <a:buNone/>
              <a:tabLst>
                <a:tab algn="l" pos="404640"/>
                <a:tab algn="l" pos="103032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343080" indent="-343080">
              <a:lnSpc>
                <a:spcPct val="90000"/>
              </a:lnSpc>
              <a:spcBef>
                <a:spcPts val="601"/>
              </a:spcBef>
              <a:buClr>
                <a:srgbClr val="cc0066"/>
              </a:buClr>
              <a:buFont typeface="Wingdings" charset="2"/>
              <a:buChar char=""/>
              <a:tabLst>
                <a:tab algn="l" pos="404640"/>
                <a:tab algn="l" pos="103032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Cost: SP*exp(h*T))</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9" name="PlaceHolder 1"/>
          <p:cNvSpPr>
            <a:spLocks noGrp="1"/>
          </p:cNvSpPr>
          <p:nvPr>
            <p:ph type="title"/>
          </p:nvPr>
        </p:nvSpPr>
        <p:spPr>
          <a:xfrm>
            <a:off x="685800" y="228600"/>
            <a:ext cx="7848720" cy="144792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ff0000"/>
                </a:solidFill>
                <a:effectLst/>
                <a:uFillTx/>
                <a:latin typeface="Arial"/>
              </a:rPr>
              <a:t>Arbitraging Spot/Forward Discrepancies (lI)</a:t>
            </a:r>
            <a:endParaRPr b="0" lang="en-US" sz="4400" strike="noStrike" u="none">
              <a:solidFill>
                <a:srgbClr val="000000"/>
              </a:solidFill>
              <a:effectLst/>
              <a:uFillTx/>
              <a:latin typeface="Times New Roman"/>
            </a:endParaRPr>
          </a:p>
        </p:txBody>
      </p:sp>
      <p:sp>
        <p:nvSpPr>
          <p:cNvPr id="60" name="PlaceHolder 2"/>
          <p:cNvSpPr>
            <a:spLocks noGrp="1"/>
          </p:cNvSpPr>
          <p:nvPr>
            <p:ph/>
          </p:nvPr>
        </p:nvSpPr>
        <p:spPr>
          <a:xfrm>
            <a:off x="837720" y="2362320"/>
            <a:ext cx="7239240" cy="2743200"/>
          </a:xfrm>
          <a:prstGeom prst="rect">
            <a:avLst/>
          </a:prstGeom>
          <a:noFill/>
          <a:ln w="0">
            <a:noFill/>
          </a:ln>
        </p:spPr>
        <p:txBody>
          <a:bodyPr lIns="90000" rIns="90000" tIns="46800" bIns="46800" anchor="t">
            <a:normAutofit/>
          </a:bodyPr>
          <a:p>
            <a:pPr marL="343080" indent="-343080">
              <a:lnSpc>
                <a:spcPct val="100000"/>
              </a:lnSpc>
              <a:spcBef>
                <a:spcPts val="499"/>
              </a:spcBef>
              <a:buClr>
                <a:srgbClr val="cc0066"/>
              </a:buClr>
              <a:buFont typeface="Wingdings" charset="2"/>
              <a:buChar char=""/>
              <a:tabLst>
                <a:tab algn="l" pos="457200"/>
                <a:tab algn="l" pos="96516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At time T, deliver commodity, collect FP[T], and </a:t>
            </a:r>
            <a:r>
              <a:rPr b="1" lang="en-US" sz="2000" strike="noStrike" u="none">
                <a:solidFill>
                  <a:srgbClr val="3333cc"/>
                </a:solidFill>
                <a:effectLst/>
                <a:uFillTx/>
                <a:latin typeface="Arial"/>
              </a:rPr>
              <a:t>	</a:t>
            </a:r>
            <a:r>
              <a:rPr b="1" lang="en-US" sz="2000" strike="noStrike" u="none">
                <a:solidFill>
                  <a:srgbClr val="3333cc"/>
                </a:solidFill>
                <a:effectLst/>
                <a:uFillTx/>
                <a:latin typeface="Arial"/>
              </a:rPr>
              <a:t>	</a:t>
            </a:r>
            <a:r>
              <a:rPr b="1" lang="en-US" sz="2000" strike="noStrike" u="none">
                <a:solidFill>
                  <a:srgbClr val="3333cc"/>
                </a:solidFill>
                <a:effectLst/>
                <a:uFillTx/>
                <a:latin typeface="Arial"/>
              </a:rPr>
              <a:t>pay off loan and interest: SP * exp((r+h)*T)</a:t>
            </a:r>
            <a:endParaRPr b="0" lang="en-US" sz="2000" strike="noStrike" u="none">
              <a:solidFill>
                <a:srgbClr val="000000"/>
              </a:solidFill>
              <a:effectLst/>
              <a:uFillTx/>
              <a:latin typeface="Times New Roman"/>
            </a:endParaRPr>
          </a:p>
          <a:p>
            <a:pPr marL="343080" indent="0">
              <a:lnSpc>
                <a:spcPct val="100000"/>
              </a:lnSpc>
              <a:spcBef>
                <a:spcPts val="499"/>
              </a:spcBef>
              <a:buNone/>
              <a:tabLst>
                <a:tab algn="l" pos="457200"/>
                <a:tab algn="l" pos="96516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343080">
              <a:lnSpc>
                <a:spcPct val="100000"/>
              </a:lnSpc>
              <a:spcBef>
                <a:spcPts val="499"/>
              </a:spcBef>
              <a:buClr>
                <a:srgbClr val="cc0066"/>
              </a:buClr>
              <a:buFont typeface="Wingdings" charset="2"/>
              <a:buChar char=""/>
              <a:tabLst>
                <a:tab algn="l" pos="457200"/>
                <a:tab algn="l" pos="96516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Profit = Revenues - Cost </a:t>
            </a:r>
            <a:endParaRPr b="0" lang="en-US" sz="2000" strike="noStrike" u="none">
              <a:solidFill>
                <a:srgbClr val="000000"/>
              </a:solidFill>
              <a:effectLst/>
              <a:uFillTx/>
              <a:latin typeface="Times New Roman"/>
            </a:endParaRPr>
          </a:p>
          <a:p>
            <a:pPr marL="343080" indent="-343080">
              <a:lnSpc>
                <a:spcPct val="100000"/>
              </a:lnSpc>
              <a:spcBef>
                <a:spcPts val="499"/>
              </a:spcBef>
              <a:buClr>
                <a:srgbClr val="cc0066"/>
              </a:buClr>
              <a:buFont typeface="Wingdings" charset="2"/>
              <a:buChar char=""/>
              <a:tabLst>
                <a:tab algn="l" pos="457200"/>
                <a:tab algn="l" pos="96516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           = FP[T] - SP* exp((r+h) * T)</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1" name="PlaceHolder 1"/>
          <p:cNvSpPr>
            <a:spLocks noGrp="1"/>
          </p:cNvSpPr>
          <p:nvPr>
            <p:ph type="title"/>
          </p:nvPr>
        </p:nvSpPr>
        <p:spPr>
          <a:xfrm>
            <a:off x="685800" y="457200"/>
            <a:ext cx="7772400" cy="9144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ff0000"/>
                </a:solidFill>
                <a:effectLst/>
                <a:uFillTx/>
                <a:latin typeface="Arial"/>
              </a:rPr>
              <a:t>Arbitraging Spot/Forward Discrepancies (lIl)</a:t>
            </a:r>
            <a:endParaRPr b="0" lang="en-US" sz="4400" strike="noStrike" u="none">
              <a:solidFill>
                <a:srgbClr val="000000"/>
              </a:solidFill>
              <a:effectLst/>
              <a:uFillTx/>
              <a:latin typeface="Times New Roman"/>
            </a:endParaRPr>
          </a:p>
        </p:txBody>
      </p:sp>
      <p:sp>
        <p:nvSpPr>
          <p:cNvPr id="62" name="PlaceHolder 2"/>
          <p:cNvSpPr>
            <a:spLocks noGrp="1"/>
          </p:cNvSpPr>
          <p:nvPr>
            <p:ph/>
          </p:nvPr>
        </p:nvSpPr>
        <p:spPr>
          <a:xfrm>
            <a:off x="609480" y="1905120"/>
            <a:ext cx="7772400" cy="4495680"/>
          </a:xfrm>
          <a:prstGeom prst="rect">
            <a:avLst/>
          </a:prstGeom>
          <a:noFill/>
          <a:ln w="0">
            <a:noFill/>
          </a:ln>
        </p:spPr>
        <p:txBody>
          <a:bodyPr lIns="90000" rIns="90000" tIns="46800" bIns="46800" anchor="t">
            <a:normAutofit/>
          </a:bodyPr>
          <a:p>
            <a:pPr marL="343080" indent="-343080">
              <a:lnSpc>
                <a:spcPct val="100000"/>
              </a:lnSpc>
              <a:spcBef>
                <a:spcPts val="601"/>
              </a:spcBef>
              <a:buClr>
                <a:srgbClr val="cc0066"/>
              </a:buClr>
              <a:buFont typeface="Wingdings" charset="2"/>
              <a:buChar char=""/>
              <a:tabLst>
                <a:tab algn="l" pos="404640"/>
                <a:tab algn="l" pos="108252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Strategy when FP[T] less than [SP*exp((r+h)*T)] </a:t>
            </a:r>
            <a:r>
              <a:rPr b="1" lang="en-US" sz="2400" strike="noStrike" u="none">
                <a:solidFill>
                  <a:srgbClr val="3333cc"/>
                </a:solidFill>
                <a:effectLst/>
                <a:uFillTx/>
                <a:latin typeface="Arial"/>
              </a:rPr>
              <a:t>	</a:t>
            </a:r>
            <a:r>
              <a:rPr b="1" lang="en-US" sz="2400" strike="noStrike" u="none">
                <a:solidFill>
                  <a:srgbClr val="3333cc"/>
                </a:solidFill>
                <a:effectLst/>
                <a:uFillTx/>
                <a:latin typeface="Arial"/>
              </a:rPr>
              <a:t>(only applies to commodity holders):</a:t>
            </a:r>
            <a:endParaRPr b="0" lang="en-US" sz="2400" strike="noStrike" u="none">
              <a:solidFill>
                <a:srgbClr val="000000"/>
              </a:solidFill>
              <a:effectLst/>
              <a:uFillTx/>
              <a:latin typeface="Times New Roman"/>
            </a:endParaRPr>
          </a:p>
          <a:p>
            <a:pPr marL="343080" indent="0">
              <a:lnSpc>
                <a:spcPct val="100000"/>
              </a:lnSpc>
              <a:spcBef>
                <a:spcPts val="601"/>
              </a:spcBef>
              <a:buNone/>
              <a:tabLst>
                <a:tab algn="l" pos="404640"/>
                <a:tab algn="l" pos="108252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343080" indent="-343080">
              <a:lnSpc>
                <a:spcPct val="100000"/>
              </a:lnSpc>
              <a:spcBef>
                <a:spcPts val="601"/>
              </a:spcBef>
              <a:buClr>
                <a:srgbClr val="cc0066"/>
              </a:buClr>
              <a:buFont typeface="Wingdings" charset="2"/>
              <a:buChar char=""/>
              <a:tabLst>
                <a:tab algn="l" pos="404640"/>
                <a:tab algn="l" pos="108252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Sell commodity holdings at spot price, and </a:t>
            </a:r>
            <a:r>
              <a:rPr b="1" lang="en-US" sz="2400" strike="noStrike" u="none">
                <a:solidFill>
                  <a:srgbClr val="3333cc"/>
                </a:solidFill>
                <a:effectLst/>
                <a:uFillTx/>
                <a:latin typeface="Arial"/>
              </a:rPr>
              <a:t>	</a:t>
            </a:r>
            <a:r>
              <a:rPr b="1" lang="en-US" sz="2400" strike="noStrike" u="none">
                <a:solidFill>
                  <a:srgbClr val="3333cc"/>
                </a:solidFill>
                <a:effectLst/>
                <a:uFillTx/>
                <a:latin typeface="Arial"/>
              </a:rPr>
              <a:t>	</a:t>
            </a:r>
            <a:r>
              <a:rPr b="1" lang="en-US" sz="2400" strike="noStrike" u="none">
                <a:solidFill>
                  <a:srgbClr val="3333cc"/>
                </a:solidFill>
                <a:effectLst/>
                <a:uFillTx/>
                <a:latin typeface="Arial"/>
              </a:rPr>
              <a:t>invest proceeds (at rate r)</a:t>
            </a:r>
            <a:endParaRPr b="0" lang="en-US" sz="2400" strike="noStrike" u="none">
              <a:solidFill>
                <a:srgbClr val="000000"/>
              </a:solidFill>
              <a:effectLst/>
              <a:uFillTx/>
              <a:latin typeface="Times New Roman"/>
            </a:endParaRPr>
          </a:p>
          <a:p>
            <a:pPr marL="343080" indent="0">
              <a:lnSpc>
                <a:spcPct val="100000"/>
              </a:lnSpc>
              <a:spcBef>
                <a:spcPts val="601"/>
              </a:spcBef>
              <a:buNone/>
              <a:tabLst>
                <a:tab algn="l" pos="404640"/>
                <a:tab algn="l" pos="108252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343080" indent="-343080">
              <a:lnSpc>
                <a:spcPct val="100000"/>
              </a:lnSpc>
              <a:spcBef>
                <a:spcPts val="601"/>
              </a:spcBef>
              <a:buClr>
                <a:srgbClr val="cc0066"/>
              </a:buClr>
              <a:buFont typeface="Wingdings" charset="2"/>
              <a:buChar char=""/>
              <a:tabLst>
                <a:tab algn="l" pos="404640"/>
                <a:tab algn="l" pos="108252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Sell storage space (at rate h per unit of time)</a:t>
            </a:r>
            <a:endParaRPr b="0" lang="en-US" sz="2400" strike="noStrike" u="none">
              <a:solidFill>
                <a:srgbClr val="000000"/>
              </a:solidFill>
              <a:effectLst/>
              <a:uFillTx/>
              <a:latin typeface="Times New Roman"/>
            </a:endParaRPr>
          </a:p>
          <a:p>
            <a:pPr marL="343080" indent="0">
              <a:lnSpc>
                <a:spcPct val="100000"/>
              </a:lnSpc>
              <a:spcBef>
                <a:spcPts val="601"/>
              </a:spcBef>
              <a:buNone/>
              <a:tabLst>
                <a:tab algn="l" pos="404640"/>
                <a:tab algn="l" pos="108252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343080" indent="-343080">
              <a:lnSpc>
                <a:spcPct val="100000"/>
              </a:lnSpc>
              <a:spcBef>
                <a:spcPts val="601"/>
              </a:spcBef>
              <a:buClr>
                <a:srgbClr val="cc0066"/>
              </a:buClr>
              <a:buFont typeface="Wingdings" charset="2"/>
              <a:buChar char=""/>
              <a:tabLst>
                <a:tab algn="l" pos="404640"/>
                <a:tab algn="l" pos="108252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Buy forward contracts with delivery date of T</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3" name="PlaceHolder 1"/>
          <p:cNvSpPr>
            <a:spLocks noGrp="1"/>
          </p:cNvSpPr>
          <p:nvPr>
            <p:ph type="title"/>
          </p:nvPr>
        </p:nvSpPr>
        <p:spPr>
          <a:xfrm>
            <a:off x="685800" y="380520"/>
            <a:ext cx="7772400" cy="11430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ff0000"/>
                </a:solidFill>
                <a:effectLst/>
                <a:uFillTx/>
                <a:latin typeface="Arial"/>
              </a:rPr>
              <a:t>Arbitraging Spot/Forward Discrepancies (lV)</a:t>
            </a:r>
            <a:endParaRPr b="0" lang="en-US" sz="4400" strike="noStrike" u="none">
              <a:solidFill>
                <a:srgbClr val="000000"/>
              </a:solidFill>
              <a:effectLst/>
              <a:uFillTx/>
              <a:latin typeface="Times New Roman"/>
            </a:endParaRPr>
          </a:p>
        </p:txBody>
      </p:sp>
      <p:sp>
        <p:nvSpPr>
          <p:cNvPr id="64" name="PlaceHolder 2"/>
          <p:cNvSpPr>
            <a:spLocks noGrp="1"/>
          </p:cNvSpPr>
          <p:nvPr>
            <p:ph/>
          </p:nvPr>
        </p:nvSpPr>
        <p:spPr>
          <a:xfrm>
            <a:off x="533520" y="2133360"/>
            <a:ext cx="7772400" cy="4343400"/>
          </a:xfrm>
          <a:prstGeom prst="rect">
            <a:avLst/>
          </a:prstGeom>
          <a:noFill/>
          <a:ln w="0">
            <a:noFill/>
          </a:ln>
        </p:spPr>
        <p:txBody>
          <a:bodyPr lIns="90000" rIns="90000" tIns="46800" bIns="46800" anchor="t">
            <a:normAutofit/>
          </a:bodyPr>
          <a:p>
            <a:pPr marL="343080" indent="-343080">
              <a:lnSpc>
                <a:spcPct val="100000"/>
              </a:lnSpc>
              <a:spcBef>
                <a:spcPts val="601"/>
              </a:spcBef>
              <a:buClr>
                <a:srgbClr val="cc0066"/>
              </a:buClr>
              <a:buFont typeface="Wingdings" charset="2"/>
              <a:buChar char=""/>
              <a:tabLst>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At time T, use investment and storage proceeds </a:t>
            </a:r>
            <a:r>
              <a:rPr b="1" lang="en-US" sz="2400" strike="noStrike" u="none">
                <a:solidFill>
                  <a:srgbClr val="3333cc"/>
                </a:solidFill>
                <a:effectLst/>
                <a:uFillTx/>
                <a:latin typeface="Arial"/>
              </a:rPr>
              <a:t>	</a:t>
            </a:r>
            <a:r>
              <a:rPr b="1" lang="en-US" sz="2400" strike="noStrike" u="none">
                <a:solidFill>
                  <a:srgbClr val="3333cc"/>
                </a:solidFill>
                <a:effectLst/>
                <a:uFillTx/>
                <a:latin typeface="Arial"/>
              </a:rPr>
              <a:t>(equaling SP*exp( (r+h)*T)) to pay for gas </a:t>
            </a:r>
            <a:r>
              <a:rPr b="1" lang="en-US" sz="2400" strike="noStrike" u="none">
                <a:solidFill>
                  <a:srgbClr val="3333cc"/>
                </a:solidFill>
                <a:effectLst/>
                <a:uFillTx/>
                <a:latin typeface="Arial"/>
              </a:rPr>
              <a:t>	</a:t>
            </a:r>
            <a:r>
              <a:rPr b="1" lang="en-US" sz="2400" strike="noStrike" u="none">
                <a:solidFill>
                  <a:srgbClr val="3333cc"/>
                </a:solidFill>
                <a:effectLst/>
                <a:uFillTx/>
                <a:latin typeface="Arial"/>
              </a:rPr>
              <a:t>delivered under the forward contract</a:t>
            </a:r>
            <a:endParaRPr b="0" lang="en-US" sz="2400" strike="noStrike" u="none">
              <a:solidFill>
                <a:srgbClr val="000000"/>
              </a:solidFill>
              <a:effectLst/>
              <a:uFillTx/>
              <a:latin typeface="Times New Roman"/>
            </a:endParaRPr>
          </a:p>
          <a:p>
            <a:pPr marL="343080" indent="0">
              <a:lnSpc>
                <a:spcPct val="100000"/>
              </a:lnSpc>
              <a:spcBef>
                <a:spcPts val="601"/>
              </a:spcBef>
              <a:buNone/>
              <a:tabLst>
                <a:tab algn="l" pos="45720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343080" indent="-343080">
              <a:lnSpc>
                <a:spcPct val="100000"/>
              </a:lnSpc>
              <a:spcBef>
                <a:spcPts val="601"/>
              </a:spcBef>
              <a:buClr>
                <a:srgbClr val="cc0066"/>
              </a:buClr>
              <a:buFont typeface="Wingdings" charset="2"/>
              <a:buChar char=""/>
              <a:tabLst>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Profit = SP*exp((r+h)*T) - FP[T]</a:t>
            </a:r>
            <a:endParaRPr b="0" lang="en-US" sz="2400" strike="noStrike" u="none">
              <a:solidFill>
                <a:srgbClr val="000000"/>
              </a:solidFill>
              <a:effectLst/>
              <a:uFillTx/>
              <a:latin typeface="Times New Roman"/>
            </a:endParaRPr>
          </a:p>
          <a:p>
            <a:pPr marL="343080" indent="0">
              <a:lnSpc>
                <a:spcPct val="100000"/>
              </a:lnSpc>
              <a:spcBef>
                <a:spcPts val="601"/>
              </a:spcBef>
              <a:buNone/>
              <a:tabLst>
                <a:tab algn="l" pos="45720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343080" indent="-343080">
              <a:lnSpc>
                <a:spcPct val="100000"/>
              </a:lnSpc>
              <a:spcBef>
                <a:spcPts val="601"/>
              </a:spcBef>
              <a:buClr>
                <a:srgbClr val="cc0066"/>
              </a:buClr>
              <a:buFont typeface="Wingdings" charset="2"/>
              <a:buChar char=""/>
              <a:tabLst>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For non-zero convenience yield, use probabilistic </a:t>
            </a:r>
            <a:r>
              <a:rPr b="1" lang="en-US" sz="2400" strike="noStrike" u="none">
                <a:solidFill>
                  <a:srgbClr val="3333cc"/>
                </a:solidFill>
                <a:effectLst/>
                <a:uFillTx/>
                <a:latin typeface="Arial"/>
              </a:rPr>
              <a:t>	</a:t>
            </a:r>
            <a:r>
              <a:rPr b="1" lang="en-US" sz="2400" strike="noStrike" u="none">
                <a:solidFill>
                  <a:srgbClr val="3333cc"/>
                </a:solidFill>
                <a:effectLst/>
                <a:uFillTx/>
                <a:latin typeface="Arial"/>
              </a:rPr>
              <a:t>arguments to obtain similar results</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cc0000"/>
                </a:solidFill>
                <a:effectLst/>
                <a:uFillTx/>
                <a:latin typeface="Arial"/>
              </a:rPr>
              <a:t>Units</a:t>
            </a:r>
            <a:endParaRPr b="0" lang="en-US" sz="4400" strike="noStrike" u="none">
              <a:solidFill>
                <a:srgbClr val="000000"/>
              </a:solidFill>
              <a:effectLst/>
              <a:uFillTx/>
              <a:latin typeface="Times New Roman"/>
            </a:endParaRPr>
          </a:p>
        </p:txBody>
      </p:sp>
      <p:sp>
        <p:nvSpPr>
          <p:cNvPr id="14"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lnSpcReduction="9999"/>
          </a:bodyPr>
          <a:p>
            <a:pPr lvl="1" marL="743040" indent="-285840">
              <a:lnSpc>
                <a:spcPct val="90000"/>
              </a:lnSpc>
              <a:spcBef>
                <a:spcPts val="601"/>
              </a:spcBef>
              <a:buSzPct val="102884"/>
              <a:buBlip>
                <a:blip r:embed="rId1"/>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The Btu is a unit of measurement for energy. It represents the amount of heat that is necessary to raise the temperature of one pound of water by 1 degree, Fahrenheit. </a:t>
            </a:r>
            <a:endParaRPr b="0" lang="en-US" sz="2400" strike="noStrike" u="none">
              <a:solidFill>
                <a:srgbClr val="000000"/>
              </a:solidFill>
              <a:effectLst/>
              <a:uFillTx/>
              <a:latin typeface="Times New Roman"/>
            </a:endParaRPr>
          </a:p>
          <a:p>
            <a:pPr lvl="1" marL="743040" indent="-285840">
              <a:lnSpc>
                <a:spcPct val="90000"/>
              </a:lnSpc>
              <a:spcBef>
                <a:spcPts val="601"/>
              </a:spcBef>
              <a:buSzPct val="102884"/>
              <a:buBlip>
                <a:blip r:embed="rId2"/>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Mcf stands for one thousand cubic feet. </a:t>
            </a:r>
            <a:endParaRPr b="0" lang="en-US" sz="2400" strike="noStrike" u="none">
              <a:solidFill>
                <a:srgbClr val="000000"/>
              </a:solidFill>
              <a:effectLst/>
              <a:uFillTx/>
              <a:latin typeface="Times New Roman"/>
            </a:endParaRPr>
          </a:p>
          <a:p>
            <a:pPr lvl="1" marL="743040" indent="-285840">
              <a:lnSpc>
                <a:spcPct val="90000"/>
              </a:lnSpc>
              <a:spcBef>
                <a:spcPts val="601"/>
              </a:spcBef>
              <a:buSzPct val="102884"/>
              <a:buBlip>
                <a:blip r:embed="rId3"/>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Bcf - Billion Cubic Feet. Gas measurement approximately equal to one trillion (1,000,000,000,000) Btu’s.</a:t>
            </a:r>
            <a:endParaRPr b="0" lang="en-US" sz="2400" strike="noStrike" u="none">
              <a:solidFill>
                <a:srgbClr val="000000"/>
              </a:solidFill>
              <a:effectLst/>
              <a:uFillTx/>
              <a:latin typeface="Times New Roman"/>
            </a:endParaRPr>
          </a:p>
          <a:p>
            <a:pPr lvl="1" marL="743040" indent="-285840">
              <a:lnSpc>
                <a:spcPct val="90000"/>
              </a:lnSpc>
              <a:spcBef>
                <a:spcPts val="601"/>
              </a:spcBef>
              <a:buSzPct val="102884"/>
              <a:buBlip>
                <a:blip r:embed="rId4"/>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Quad. An abbreviation for a quadrillion (1,000,000,000,000,000). For natural gas, roughly equivalent to one trillion (1,000,000,000,000) cubic feet, or 1 Tcf. </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5" name="PlaceHolder 1"/>
          <p:cNvSpPr>
            <a:spLocks noGrp="1"/>
          </p:cNvSpPr>
          <p:nvPr>
            <p:ph type="title"/>
          </p:nvPr>
        </p:nvSpPr>
        <p:spPr>
          <a:xfrm>
            <a:off x="685800" y="304560"/>
            <a:ext cx="7772400" cy="6858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ff0000"/>
                </a:solidFill>
                <a:effectLst/>
                <a:uFillTx/>
                <a:latin typeface="Arial"/>
              </a:rPr>
              <a:t>Structural Forward/Spot Price Relationship</a:t>
            </a:r>
            <a:endParaRPr b="0" lang="en-US" sz="4400" strike="noStrike" u="none">
              <a:solidFill>
                <a:srgbClr val="000000"/>
              </a:solidFill>
              <a:effectLst/>
              <a:uFillTx/>
              <a:latin typeface="Times New Roman"/>
            </a:endParaRPr>
          </a:p>
        </p:txBody>
      </p:sp>
      <p:sp>
        <p:nvSpPr>
          <p:cNvPr id="66" name="PlaceHolder 2"/>
          <p:cNvSpPr>
            <a:spLocks noGrp="1"/>
          </p:cNvSpPr>
          <p:nvPr>
            <p:ph/>
          </p:nvPr>
        </p:nvSpPr>
        <p:spPr>
          <a:xfrm>
            <a:off x="533160" y="1828440"/>
            <a:ext cx="7924680" cy="3809880"/>
          </a:xfrm>
          <a:prstGeom prst="rect">
            <a:avLst/>
          </a:prstGeom>
          <a:noFill/>
          <a:ln w="0">
            <a:noFill/>
          </a:ln>
        </p:spPr>
        <p:txBody>
          <a:bodyPr lIns="90000" rIns="90000" tIns="46800" bIns="46800" anchor="t">
            <a:normAutofit/>
          </a:bodyPr>
          <a:p>
            <a:pPr marL="343080" indent="-343080">
              <a:lnSpc>
                <a:spcPct val="100000"/>
              </a:lnSpc>
              <a:spcBef>
                <a:spcPts val="601"/>
              </a:spcBef>
              <a:buClr>
                <a:srgbClr val="cc0066"/>
              </a:buClr>
              <a:buFont typeface="Wingdings" charset="2"/>
              <a:buChar char=""/>
              <a:tabLst>
                <a:tab algn="l" pos="404640"/>
                <a:tab algn="l" pos="103032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Several school of thought on whether commodity    </a:t>
            </a:r>
            <a:r>
              <a:rPr b="1" lang="en-US" sz="2400" strike="noStrike" u="none">
                <a:solidFill>
                  <a:srgbClr val="3333cc"/>
                </a:solidFill>
                <a:effectLst/>
                <a:uFillTx/>
                <a:latin typeface="Arial"/>
              </a:rPr>
              <a:t>	</a:t>
            </a:r>
            <a:r>
              <a:rPr b="1" lang="en-US" sz="2400" strike="noStrike" u="none">
                <a:solidFill>
                  <a:srgbClr val="3333cc"/>
                </a:solidFill>
                <a:effectLst/>
                <a:uFillTx/>
                <a:latin typeface="Arial"/>
              </a:rPr>
              <a:t>spot/forward relationship is structurally one of</a:t>
            </a:r>
            <a:endParaRPr b="0" lang="en-US" sz="2400" strike="noStrike" u="none">
              <a:solidFill>
                <a:srgbClr val="000000"/>
              </a:solidFill>
              <a:effectLst/>
              <a:uFillTx/>
              <a:latin typeface="Times New Roman"/>
            </a:endParaRPr>
          </a:p>
          <a:p>
            <a:pPr marL="343080" indent="-343080">
              <a:lnSpc>
                <a:spcPct val="100000"/>
              </a:lnSpc>
              <a:spcBef>
                <a:spcPts val="601"/>
              </a:spcBef>
              <a:buClr>
                <a:srgbClr val="cc0066"/>
              </a:buClr>
              <a:buFont typeface="Wingdings" charset="2"/>
              <a:buChar char=""/>
              <a:tabLst>
                <a:tab algn="l" pos="404640"/>
                <a:tab algn="l" pos="103032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Contango (with SP &lt; FP)    or</a:t>
            </a:r>
            <a:endParaRPr b="0" lang="en-US" sz="2400" strike="noStrike" u="none">
              <a:solidFill>
                <a:srgbClr val="000000"/>
              </a:solidFill>
              <a:effectLst/>
              <a:uFillTx/>
              <a:latin typeface="Times New Roman"/>
            </a:endParaRPr>
          </a:p>
          <a:p>
            <a:pPr marL="343080" indent="-343080">
              <a:lnSpc>
                <a:spcPct val="100000"/>
              </a:lnSpc>
              <a:spcBef>
                <a:spcPts val="601"/>
              </a:spcBef>
              <a:buClr>
                <a:srgbClr val="cc0066"/>
              </a:buClr>
              <a:buFont typeface="Wingdings" charset="2"/>
              <a:buChar char=""/>
              <a:tabLst>
                <a:tab algn="l" pos="404640"/>
                <a:tab algn="l" pos="103032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Backwardation (with SP &gt; FP)</a:t>
            </a:r>
            <a:endParaRPr b="0" lang="en-US" sz="2400" strike="noStrike" u="none">
              <a:solidFill>
                <a:srgbClr val="000000"/>
              </a:solidFill>
              <a:effectLst/>
              <a:uFillTx/>
              <a:latin typeface="Times New Roman"/>
            </a:endParaRPr>
          </a:p>
          <a:p>
            <a:pPr marL="343080" indent="-343080">
              <a:lnSpc>
                <a:spcPct val="100000"/>
              </a:lnSpc>
              <a:spcBef>
                <a:spcPts val="601"/>
              </a:spcBef>
              <a:buClr>
                <a:srgbClr val="cc0066"/>
              </a:buClr>
              <a:buFont typeface="Wingdings" charset="2"/>
              <a:buChar char=""/>
              <a:tabLst>
                <a:tab algn="l" pos="404640"/>
                <a:tab algn="l" pos="103032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Historical data shows spot/forward price biases as </a:t>
            </a:r>
            <a:r>
              <a:rPr b="1" lang="en-US" sz="2400" strike="noStrike" u="none">
                <a:solidFill>
                  <a:srgbClr val="3333cc"/>
                </a:solidFill>
                <a:effectLst/>
                <a:uFillTx/>
                <a:latin typeface="Arial"/>
              </a:rPr>
              <a:t>	</a:t>
            </a:r>
            <a:r>
              <a:rPr b="1" lang="en-US" sz="2400" strike="noStrike" u="none">
                <a:solidFill>
                  <a:srgbClr val="3333cc"/>
                </a:solidFill>
                <a:effectLst/>
                <a:uFillTx/>
                <a:latin typeface="Arial"/>
              </a:rPr>
              <a:t>sometimes positive, sometimes negative, and rarely zero</a:t>
            </a:r>
            <a:endParaRPr b="0" lang="en-US" sz="2400" strike="noStrike" u="none">
              <a:solidFill>
                <a:srgbClr val="000000"/>
              </a:solidFill>
              <a:effectLst/>
              <a:uFillTx/>
              <a:latin typeface="Times New Roman"/>
            </a:endParaRPr>
          </a:p>
          <a:p>
            <a:pPr marL="343080" indent="-343080">
              <a:lnSpc>
                <a:spcPct val="100000"/>
              </a:lnSpc>
              <a:spcBef>
                <a:spcPts val="601"/>
              </a:spcBef>
              <a:buClr>
                <a:srgbClr val="cc0066"/>
              </a:buClr>
              <a:buFont typeface="Wingdings" charset="2"/>
              <a:buChar char=""/>
              <a:tabLst>
                <a:tab algn="l" pos="404640"/>
                <a:tab algn="l" pos="103032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Obviously, as delivery data approaches, FP </a:t>
            </a:r>
            <a:r>
              <a:rPr b="1" lang="en-US" sz="2400" strike="noStrike" u="none">
                <a:solidFill>
                  <a:srgbClr val="3333cc"/>
                </a:solidFill>
                <a:effectLst/>
                <a:uFillTx/>
                <a:latin typeface="Symbol"/>
                <a:ea typeface="Symbol"/>
              </a:rPr>
              <a:t></a:t>
            </a:r>
            <a:r>
              <a:rPr b="1" lang="en-US" sz="2400" strike="noStrike" u="none">
                <a:solidFill>
                  <a:srgbClr val="3333cc"/>
                </a:solidFill>
                <a:effectLst/>
                <a:uFillTx/>
                <a:latin typeface="Arial"/>
              </a:rPr>
              <a:t> SP</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7" name="PlaceHolder 1"/>
          <p:cNvSpPr>
            <a:spLocks noGrp="1"/>
          </p:cNvSpPr>
          <p:nvPr>
            <p:ph type="title"/>
          </p:nvPr>
        </p:nvSpPr>
        <p:spPr>
          <a:xfrm>
            <a:off x="685800" y="380520"/>
            <a:ext cx="7772400" cy="76212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ff0000"/>
                </a:solidFill>
                <a:effectLst/>
                <a:uFillTx/>
                <a:latin typeface="Arial"/>
              </a:rPr>
              <a:t>Futures Contracts</a:t>
            </a:r>
            <a:endParaRPr b="0" lang="en-US" sz="4400" strike="noStrike" u="none">
              <a:solidFill>
                <a:srgbClr val="000000"/>
              </a:solidFill>
              <a:effectLst/>
              <a:uFillTx/>
              <a:latin typeface="Times New Roman"/>
            </a:endParaRPr>
          </a:p>
        </p:txBody>
      </p:sp>
      <p:sp>
        <p:nvSpPr>
          <p:cNvPr id="68" name="PlaceHolder 2"/>
          <p:cNvSpPr>
            <a:spLocks noGrp="1"/>
          </p:cNvSpPr>
          <p:nvPr>
            <p:ph/>
          </p:nvPr>
        </p:nvSpPr>
        <p:spPr>
          <a:xfrm>
            <a:off x="685800" y="1371240"/>
            <a:ext cx="7772400" cy="4724280"/>
          </a:xfrm>
          <a:prstGeom prst="rect">
            <a:avLst/>
          </a:prstGeom>
          <a:noFill/>
          <a:ln w="0">
            <a:noFill/>
          </a:ln>
        </p:spPr>
        <p:txBody>
          <a:bodyPr lIns="90000" rIns="90000" tIns="46800" bIns="46800" anchor="t">
            <a:normAutofit/>
          </a:bodyPr>
          <a:p>
            <a:pPr marL="343080" indent="-343080">
              <a:lnSpc>
                <a:spcPct val="100000"/>
              </a:lnSpc>
              <a:spcBef>
                <a:spcPts val="601"/>
              </a:spcBef>
              <a:buClr>
                <a:srgbClr val="cc0066"/>
              </a:buClr>
              <a:buFont typeface="Wingdings" charset="2"/>
              <a:buChar char=""/>
              <a:tabLst>
                <a:tab algn="l" pos="4046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As with financial futures, commodity futures contract </a:t>
            </a:r>
            <a:r>
              <a:rPr b="1" lang="en-US" sz="2400" strike="noStrike" u="none">
                <a:solidFill>
                  <a:srgbClr val="3333cc"/>
                </a:solidFill>
                <a:effectLst/>
                <a:uFillTx/>
                <a:latin typeface="Arial"/>
              </a:rPr>
              <a:t>	</a:t>
            </a:r>
            <a:r>
              <a:rPr b="1" lang="en-US" sz="2400" strike="noStrike" u="none">
                <a:solidFill>
                  <a:srgbClr val="3333cc"/>
                </a:solidFill>
                <a:effectLst/>
                <a:uFillTx/>
                <a:latin typeface="Arial"/>
              </a:rPr>
              <a:t>is forward contract transacted on an exchange and marked-to-market on a daily basis</a:t>
            </a:r>
            <a:endParaRPr b="0" lang="en-US" sz="2400" strike="noStrike" u="none">
              <a:solidFill>
                <a:srgbClr val="000000"/>
              </a:solidFill>
              <a:effectLst/>
              <a:uFillTx/>
              <a:latin typeface="Times New Roman"/>
            </a:endParaRPr>
          </a:p>
          <a:p>
            <a:pPr marL="343080" indent="0">
              <a:lnSpc>
                <a:spcPct val="100000"/>
              </a:lnSpc>
              <a:spcBef>
                <a:spcPts val="601"/>
              </a:spcBef>
              <a:buNone/>
              <a:tabLst>
                <a:tab algn="l" pos="4046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343080" indent="-343080">
              <a:lnSpc>
                <a:spcPct val="100000"/>
              </a:lnSpc>
              <a:spcBef>
                <a:spcPts val="601"/>
              </a:spcBef>
              <a:buClr>
                <a:srgbClr val="cc0066"/>
              </a:buClr>
              <a:buFont typeface="Wingdings" charset="2"/>
              <a:buChar char=""/>
              <a:tabLst>
                <a:tab algn="l" pos="4046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Different exchanges have different ways trading: pit </a:t>
            </a:r>
            <a:r>
              <a:rPr b="1" lang="en-US" sz="2400" strike="noStrike" u="none">
                <a:solidFill>
                  <a:srgbClr val="3333cc"/>
                </a:solidFill>
                <a:effectLst/>
                <a:uFillTx/>
                <a:latin typeface="Arial"/>
              </a:rPr>
              <a:t>	</a:t>
            </a:r>
            <a:r>
              <a:rPr b="1" lang="en-US" sz="2400" strike="noStrike" u="none">
                <a:solidFill>
                  <a:srgbClr val="3333cc"/>
                </a:solidFill>
                <a:effectLst/>
                <a:uFillTx/>
                <a:latin typeface="Arial"/>
              </a:rPr>
              <a:t>trading with open outcry, electronic trading, etc.</a:t>
            </a:r>
            <a:endParaRPr b="0" lang="en-US" sz="2400" strike="noStrike" u="none">
              <a:solidFill>
                <a:srgbClr val="000000"/>
              </a:solidFill>
              <a:effectLst/>
              <a:uFillTx/>
              <a:latin typeface="Times New Roman"/>
            </a:endParaRPr>
          </a:p>
          <a:p>
            <a:pPr marL="343080" indent="0">
              <a:lnSpc>
                <a:spcPct val="100000"/>
              </a:lnSpc>
              <a:spcBef>
                <a:spcPts val="601"/>
              </a:spcBef>
              <a:buNone/>
              <a:tabLst>
                <a:tab algn="l" pos="4046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343080" indent="-343080">
              <a:lnSpc>
                <a:spcPct val="100000"/>
              </a:lnSpc>
              <a:spcBef>
                <a:spcPts val="601"/>
              </a:spcBef>
              <a:buClr>
                <a:srgbClr val="cc0066"/>
              </a:buClr>
              <a:buFont typeface="Wingdings" charset="2"/>
              <a:buChar char=""/>
              <a:tabLst>
                <a:tab algn="l" pos="4046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Enron owns two seats on NYMEX</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9" name="PlaceHolder 1"/>
          <p:cNvSpPr>
            <a:spLocks noGrp="1"/>
          </p:cNvSpPr>
          <p:nvPr>
            <p:ph type="title"/>
          </p:nvPr>
        </p:nvSpPr>
        <p:spPr>
          <a:xfrm>
            <a:off x="685800" y="304920"/>
            <a:ext cx="7772400" cy="76176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ff0000"/>
                </a:solidFill>
                <a:effectLst/>
                <a:uFillTx/>
                <a:latin typeface="Arial"/>
              </a:rPr>
              <a:t>Futures vs. Forwards</a:t>
            </a:r>
            <a:endParaRPr b="0" lang="en-US" sz="4400" strike="noStrike" u="none">
              <a:solidFill>
                <a:srgbClr val="000000"/>
              </a:solidFill>
              <a:effectLst/>
              <a:uFillTx/>
              <a:latin typeface="Times New Roman"/>
            </a:endParaRPr>
          </a:p>
        </p:txBody>
      </p:sp>
      <p:sp>
        <p:nvSpPr>
          <p:cNvPr id="70" name="PlaceHolder 2"/>
          <p:cNvSpPr>
            <a:spLocks noGrp="1"/>
          </p:cNvSpPr>
          <p:nvPr>
            <p:ph/>
          </p:nvPr>
        </p:nvSpPr>
        <p:spPr>
          <a:xfrm>
            <a:off x="685800" y="1218960"/>
            <a:ext cx="7772400" cy="5105160"/>
          </a:xfrm>
          <a:prstGeom prst="rect">
            <a:avLst/>
          </a:prstGeom>
          <a:noFill/>
          <a:ln w="0">
            <a:noFill/>
          </a:ln>
        </p:spPr>
        <p:txBody>
          <a:bodyPr lIns="90000" rIns="90000" tIns="46800" bIns="46800" anchor="t">
            <a:normAutofit lnSpcReduction="9999"/>
          </a:bodyPr>
          <a:p>
            <a:pPr marL="343080" indent="-343080">
              <a:lnSpc>
                <a:spcPct val="90000"/>
              </a:lnSpc>
              <a:spcBef>
                <a:spcPts val="601"/>
              </a:spcBef>
              <a:buClr>
                <a:srgbClr val="cc0066"/>
              </a:buClr>
              <a:buFont typeface="Wingdings" charset="2"/>
              <a:buChar char=""/>
              <a:tabLst>
                <a:tab algn="l" pos="404640"/>
                <a:tab algn="l" pos="114768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Futures are:</a:t>
            </a:r>
            <a:endParaRPr b="0" lang="en-US" sz="2400" strike="noStrike" u="none">
              <a:solidFill>
                <a:srgbClr val="000000"/>
              </a:solidFill>
              <a:effectLst/>
              <a:uFillTx/>
              <a:latin typeface="Times New Roman"/>
            </a:endParaRPr>
          </a:p>
          <a:p>
            <a:pPr marL="343080" indent="0">
              <a:lnSpc>
                <a:spcPct val="90000"/>
              </a:lnSpc>
              <a:spcBef>
                <a:spcPts val="601"/>
              </a:spcBef>
              <a:buNone/>
              <a:tabLst>
                <a:tab algn="l" pos="404640"/>
                <a:tab algn="l" pos="114768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343080" indent="-343080">
              <a:lnSpc>
                <a:spcPct val="90000"/>
              </a:lnSpc>
              <a:spcBef>
                <a:spcPts val="601"/>
              </a:spcBef>
              <a:buClr>
                <a:srgbClr val="cc0066"/>
              </a:buClr>
              <a:buFont typeface="Wingdings" charset="2"/>
              <a:buChar char=""/>
              <a:tabLst>
                <a:tab algn="l" pos="404640"/>
                <a:tab algn="l" pos="114768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More liquid</a:t>
            </a:r>
            <a:endParaRPr b="0" lang="en-US" sz="2400" strike="noStrike" u="none">
              <a:solidFill>
                <a:srgbClr val="000000"/>
              </a:solidFill>
              <a:effectLst/>
              <a:uFillTx/>
              <a:latin typeface="Times New Roman"/>
            </a:endParaRPr>
          </a:p>
          <a:p>
            <a:pPr marL="343080" indent="0">
              <a:lnSpc>
                <a:spcPct val="90000"/>
              </a:lnSpc>
              <a:spcBef>
                <a:spcPts val="601"/>
              </a:spcBef>
              <a:buNone/>
              <a:tabLst>
                <a:tab algn="l" pos="404640"/>
                <a:tab algn="l" pos="114768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343080" indent="-343080">
              <a:lnSpc>
                <a:spcPct val="90000"/>
              </a:lnSpc>
              <a:spcBef>
                <a:spcPts val="601"/>
              </a:spcBef>
              <a:buClr>
                <a:srgbClr val="cc0066"/>
              </a:buClr>
              <a:buFont typeface="Wingdings" charset="2"/>
              <a:buChar char=""/>
              <a:tabLst>
                <a:tab algn="l" pos="404640"/>
                <a:tab algn="l" pos="114768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More public, implying more transparent prices</a:t>
            </a:r>
            <a:endParaRPr b="0" lang="en-US" sz="2400" strike="noStrike" u="none">
              <a:solidFill>
                <a:srgbClr val="000000"/>
              </a:solidFill>
              <a:effectLst/>
              <a:uFillTx/>
              <a:latin typeface="Times New Roman"/>
            </a:endParaRPr>
          </a:p>
          <a:p>
            <a:pPr marL="343080" indent="0">
              <a:lnSpc>
                <a:spcPct val="90000"/>
              </a:lnSpc>
              <a:spcBef>
                <a:spcPts val="601"/>
              </a:spcBef>
              <a:buNone/>
              <a:tabLst>
                <a:tab algn="l" pos="404640"/>
                <a:tab algn="l" pos="114768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343080" indent="-343080">
              <a:lnSpc>
                <a:spcPct val="90000"/>
              </a:lnSpc>
              <a:spcBef>
                <a:spcPts val="601"/>
              </a:spcBef>
              <a:buClr>
                <a:srgbClr val="cc0066"/>
              </a:buClr>
              <a:buFont typeface="Wingdings" charset="2"/>
              <a:buChar char=""/>
              <a:tabLst>
                <a:tab algn="l" pos="404640"/>
                <a:tab algn="l" pos="114768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Less subject to credit risk, due to margin </a:t>
            </a:r>
            <a:r>
              <a:rPr b="1" lang="en-US" sz="2400" strike="noStrike" u="none">
                <a:solidFill>
                  <a:srgbClr val="3333cc"/>
                </a:solidFill>
                <a:effectLst/>
                <a:uFillTx/>
                <a:latin typeface="Arial"/>
              </a:rPr>
              <a:t>	</a:t>
            </a:r>
            <a:r>
              <a:rPr b="1" lang="en-US" sz="2400" strike="noStrike" u="none">
                <a:solidFill>
                  <a:srgbClr val="3333cc"/>
                </a:solidFill>
                <a:effectLst/>
                <a:uFillTx/>
                <a:latin typeface="Arial"/>
              </a:rPr>
              <a:t>	</a:t>
            </a:r>
            <a:r>
              <a:rPr b="1" lang="en-US" sz="2400" strike="noStrike" u="none">
                <a:solidFill>
                  <a:srgbClr val="3333cc"/>
                </a:solidFill>
                <a:effectLst/>
                <a:uFillTx/>
                <a:latin typeface="Arial"/>
              </a:rPr>
              <a:t>	</a:t>
            </a:r>
            <a:r>
              <a:rPr b="1" lang="en-US" sz="2400" strike="noStrike" u="none">
                <a:solidFill>
                  <a:srgbClr val="3333cc"/>
                </a:solidFill>
                <a:effectLst/>
                <a:uFillTx/>
                <a:latin typeface="Arial"/>
              </a:rPr>
              <a:t>requirements</a:t>
            </a:r>
            <a:endParaRPr b="0" lang="en-US" sz="2400" strike="noStrike" u="none">
              <a:solidFill>
                <a:srgbClr val="000000"/>
              </a:solidFill>
              <a:effectLst/>
              <a:uFillTx/>
              <a:latin typeface="Times New Roman"/>
            </a:endParaRPr>
          </a:p>
          <a:p>
            <a:pPr marL="343080" indent="0">
              <a:lnSpc>
                <a:spcPct val="90000"/>
              </a:lnSpc>
              <a:spcBef>
                <a:spcPts val="601"/>
              </a:spcBef>
              <a:buNone/>
              <a:tabLst>
                <a:tab algn="l" pos="404640"/>
                <a:tab algn="l" pos="114768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343080" indent="-343080">
              <a:lnSpc>
                <a:spcPct val="90000"/>
              </a:lnSpc>
              <a:spcBef>
                <a:spcPts val="601"/>
              </a:spcBef>
              <a:buClr>
                <a:srgbClr val="cc0066"/>
              </a:buClr>
              <a:buFont typeface="Wingdings" charset="2"/>
              <a:buChar char=""/>
              <a:tabLst>
                <a:tab algn="l" pos="404640"/>
                <a:tab algn="l" pos="114768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Less flexible</a:t>
            </a:r>
            <a:endParaRPr b="0" lang="en-US" sz="2400" strike="noStrike" u="none">
              <a:solidFill>
                <a:srgbClr val="000000"/>
              </a:solidFill>
              <a:effectLst/>
              <a:uFillTx/>
              <a:latin typeface="Times New Roman"/>
            </a:endParaRPr>
          </a:p>
          <a:p>
            <a:pPr marL="343080" indent="0">
              <a:lnSpc>
                <a:spcPct val="90000"/>
              </a:lnSpc>
              <a:spcBef>
                <a:spcPts val="601"/>
              </a:spcBef>
              <a:buNone/>
              <a:tabLst>
                <a:tab algn="l" pos="404640"/>
                <a:tab algn="l" pos="114768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343080" indent="-343080">
              <a:lnSpc>
                <a:spcPct val="90000"/>
              </a:lnSpc>
              <a:spcBef>
                <a:spcPts val="601"/>
              </a:spcBef>
              <a:buClr>
                <a:srgbClr val="cc0066"/>
              </a:buClr>
              <a:buFont typeface="Wingdings" charset="2"/>
              <a:buChar char=""/>
              <a:tabLst>
                <a:tab algn="l" pos="404640"/>
                <a:tab algn="l" pos="114768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Transaction of futures is not limited to physical </a:t>
            </a:r>
            <a:r>
              <a:rPr b="1" lang="en-US" sz="2400" strike="noStrike" u="none">
                <a:solidFill>
                  <a:srgbClr val="3333cc"/>
                </a:solidFill>
                <a:effectLst/>
                <a:uFillTx/>
                <a:latin typeface="Arial"/>
              </a:rPr>
              <a:t>	</a:t>
            </a:r>
            <a:r>
              <a:rPr b="1" lang="en-US" sz="2400" strike="noStrike" u="none">
                <a:solidFill>
                  <a:srgbClr val="3333cc"/>
                </a:solidFill>
                <a:effectLst/>
                <a:uFillTx/>
                <a:latin typeface="Arial"/>
              </a:rPr>
              <a:t>	</a:t>
            </a:r>
            <a:r>
              <a:rPr b="1" lang="en-US" sz="2400" strike="noStrike" u="none">
                <a:solidFill>
                  <a:srgbClr val="3333cc"/>
                </a:solidFill>
                <a:effectLst/>
                <a:uFillTx/>
                <a:latin typeface="Arial"/>
              </a:rPr>
              <a:t>holders and consumers of commodity</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1" name="PlaceHolder 1"/>
          <p:cNvSpPr>
            <a:spLocks noGrp="1"/>
          </p:cNvSpPr>
          <p:nvPr>
            <p:ph type="title"/>
          </p:nvPr>
        </p:nvSpPr>
        <p:spPr>
          <a:xfrm>
            <a:off x="685800" y="304560"/>
            <a:ext cx="7772400" cy="53316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ff0000"/>
                </a:solidFill>
                <a:effectLst/>
                <a:uFillTx/>
                <a:latin typeface="Arial"/>
              </a:rPr>
              <a:t>How Forward Curve is Used</a:t>
            </a:r>
            <a:endParaRPr b="0" lang="en-US" sz="4400" strike="noStrike" u="none">
              <a:solidFill>
                <a:srgbClr val="000000"/>
              </a:solidFill>
              <a:effectLst/>
              <a:uFillTx/>
              <a:latin typeface="Times New Roman"/>
            </a:endParaRPr>
          </a:p>
        </p:txBody>
      </p:sp>
      <p:sp>
        <p:nvSpPr>
          <p:cNvPr id="72" name="PlaceHolder 2"/>
          <p:cNvSpPr>
            <a:spLocks noGrp="1"/>
          </p:cNvSpPr>
          <p:nvPr>
            <p:ph/>
          </p:nvPr>
        </p:nvSpPr>
        <p:spPr>
          <a:xfrm>
            <a:off x="685800" y="990360"/>
            <a:ext cx="7848720" cy="5638680"/>
          </a:xfrm>
          <a:prstGeom prst="rect">
            <a:avLst/>
          </a:prstGeom>
          <a:noFill/>
          <a:ln w="0">
            <a:noFill/>
          </a:ln>
        </p:spPr>
        <p:txBody>
          <a:bodyPr lIns="90000" rIns="90000" tIns="46800" bIns="46800" anchor="t">
            <a:normAutofit/>
          </a:bodyPr>
          <a:p>
            <a:pPr marL="343080" indent="-343080">
              <a:lnSpc>
                <a:spcPct val="90000"/>
              </a:lnSpc>
              <a:spcBef>
                <a:spcPts val="499"/>
              </a:spcBef>
              <a:buClr>
                <a:srgbClr val="cc0066"/>
              </a:buClr>
              <a:buFont typeface="Wingdings" charset="2"/>
              <a:buChar char=""/>
              <a:tabLst>
                <a:tab algn="l" pos="339840"/>
                <a:tab algn="l" pos="91296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Symbol"/>
                <a:ea typeface="Symbol"/>
              </a:rPr>
              <a:t></a:t>
            </a:r>
            <a:r>
              <a:rPr b="1" lang="en-US" sz="2000" strike="noStrike" u="none">
                <a:solidFill>
                  <a:srgbClr val="3333cc"/>
                </a:solidFill>
                <a:effectLst/>
                <a:uFillTx/>
                <a:latin typeface="Arial"/>
              </a:rPr>
              <a:t> =correlation coefficient of commodity price and interest rate</a:t>
            </a:r>
            <a:endParaRPr b="0" lang="en-US" sz="2000" strike="noStrike" u="none">
              <a:solidFill>
                <a:srgbClr val="000000"/>
              </a:solidFill>
              <a:effectLst/>
              <a:uFillTx/>
              <a:latin typeface="Times New Roman"/>
            </a:endParaRPr>
          </a:p>
          <a:p>
            <a:pPr marL="343080" indent="-343080">
              <a:lnSpc>
                <a:spcPct val="90000"/>
              </a:lnSpc>
              <a:spcBef>
                <a:spcPts val="499"/>
              </a:spcBef>
              <a:buClr>
                <a:srgbClr val="cc0066"/>
              </a:buClr>
              <a:buFont typeface="Wingdings" charset="2"/>
              <a:buChar char=""/>
              <a:tabLst>
                <a:tab algn="l" pos="339840"/>
                <a:tab algn="l" pos="91296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If (</a:t>
            </a:r>
            <a:r>
              <a:rPr b="1" lang="en-US" sz="2000" strike="noStrike" u="none">
                <a:solidFill>
                  <a:srgbClr val="3333cc"/>
                </a:solidFill>
                <a:effectLst/>
                <a:uFillTx/>
                <a:latin typeface="Symbol"/>
                <a:ea typeface="Symbol"/>
              </a:rPr>
              <a:t></a:t>
            </a:r>
            <a:r>
              <a:rPr b="1" lang="en-US" sz="2000" strike="noStrike" u="none">
                <a:solidFill>
                  <a:srgbClr val="3333cc"/>
                </a:solidFill>
                <a:effectLst/>
                <a:uFillTx/>
                <a:latin typeface="Arial"/>
              </a:rPr>
              <a:t> =0), can assume future and forward prices are equal</a:t>
            </a:r>
            <a:endParaRPr b="0" lang="en-US" sz="2000" strike="noStrike" u="none">
              <a:solidFill>
                <a:srgbClr val="000000"/>
              </a:solidFill>
              <a:effectLst/>
              <a:uFillTx/>
              <a:latin typeface="Times New Roman"/>
            </a:endParaRPr>
          </a:p>
          <a:p>
            <a:pPr marL="343080" indent="0">
              <a:lnSpc>
                <a:spcPct val="90000"/>
              </a:lnSpc>
              <a:spcBef>
                <a:spcPts val="499"/>
              </a:spcBef>
              <a:buNone/>
              <a:tabLst>
                <a:tab algn="l" pos="339840"/>
                <a:tab algn="l" pos="91296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343080">
              <a:lnSpc>
                <a:spcPct val="90000"/>
              </a:lnSpc>
              <a:spcBef>
                <a:spcPts val="499"/>
              </a:spcBef>
              <a:buClr>
                <a:srgbClr val="cc0066"/>
              </a:buClr>
              <a:buFont typeface="Wingdings" charset="2"/>
              <a:buChar char=""/>
              <a:tabLst>
                <a:tab algn="l" pos="339840"/>
                <a:tab algn="l" pos="91296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If (</a:t>
            </a:r>
            <a:r>
              <a:rPr b="1" lang="en-US" sz="2000" strike="noStrike" u="none">
                <a:solidFill>
                  <a:srgbClr val="3333cc"/>
                </a:solidFill>
                <a:effectLst/>
                <a:uFillTx/>
                <a:latin typeface="Symbol"/>
                <a:ea typeface="Symbol"/>
              </a:rPr>
              <a:t></a:t>
            </a:r>
            <a:r>
              <a:rPr b="1" lang="en-US" sz="2000" strike="noStrike" u="none">
                <a:solidFill>
                  <a:srgbClr val="3333cc"/>
                </a:solidFill>
                <a:effectLst/>
                <a:uFillTx/>
                <a:latin typeface="Arial"/>
              </a:rPr>
              <a:t> &gt;0), then for a long future position:</a:t>
            </a:r>
            <a:endParaRPr b="0" lang="en-US" sz="2000" strike="noStrike" u="none">
              <a:solidFill>
                <a:srgbClr val="000000"/>
              </a:solidFill>
              <a:effectLst/>
              <a:uFillTx/>
              <a:latin typeface="Times New Roman"/>
            </a:endParaRPr>
          </a:p>
          <a:p>
            <a:pPr marL="343080" indent="-343080">
              <a:lnSpc>
                <a:spcPct val="90000"/>
              </a:lnSpc>
              <a:spcBef>
                <a:spcPts val="499"/>
              </a:spcBef>
              <a:buClr>
                <a:srgbClr val="cc0066"/>
              </a:buClr>
              <a:buFont typeface="Wingdings" charset="2"/>
              <a:buChar char=""/>
              <a:tabLst>
                <a:tab algn="l" pos="339840"/>
                <a:tab algn="l" pos="91296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Spot price increases</a:t>
            </a:r>
            <a:r>
              <a:rPr b="1" lang="en-US" sz="2000" strike="noStrike" u="none">
                <a:solidFill>
                  <a:srgbClr val="3333cc"/>
                </a:solidFill>
                <a:effectLst/>
                <a:uFillTx/>
                <a:latin typeface="Symbol"/>
                <a:ea typeface="Symbol"/>
              </a:rPr>
              <a:t></a:t>
            </a:r>
            <a:r>
              <a:rPr b="1" lang="en-US" sz="2000" strike="noStrike" u="none">
                <a:solidFill>
                  <a:srgbClr val="3333cc"/>
                </a:solidFill>
                <a:effectLst/>
                <a:uFillTx/>
                <a:latin typeface="Arial"/>
              </a:rPr>
              <a:t>an immediate (marked-to-market) gain, which is invested at new, higher rate</a:t>
            </a:r>
            <a:endParaRPr b="0" lang="en-US" sz="2000" strike="noStrike" u="none">
              <a:solidFill>
                <a:srgbClr val="000000"/>
              </a:solidFill>
              <a:effectLst/>
              <a:uFillTx/>
              <a:latin typeface="Times New Roman"/>
            </a:endParaRPr>
          </a:p>
          <a:p>
            <a:pPr marL="343080" indent="-343080">
              <a:lnSpc>
                <a:spcPct val="90000"/>
              </a:lnSpc>
              <a:spcBef>
                <a:spcPts val="499"/>
              </a:spcBef>
              <a:buClr>
                <a:srgbClr val="cc0066"/>
              </a:buClr>
              <a:buFont typeface="Wingdings" charset="2"/>
              <a:buChar char=""/>
              <a:tabLst>
                <a:tab algn="l" pos="339840"/>
                <a:tab algn="l" pos="91296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Spot price decreases</a:t>
            </a:r>
            <a:r>
              <a:rPr b="1" lang="en-US" sz="2000" strike="noStrike" u="none">
                <a:solidFill>
                  <a:srgbClr val="3333cc"/>
                </a:solidFill>
                <a:effectLst/>
                <a:uFillTx/>
                <a:latin typeface="Symbol"/>
                <a:ea typeface="Symbol"/>
              </a:rPr>
              <a:t></a:t>
            </a:r>
            <a:r>
              <a:rPr b="1" lang="en-US" sz="2000" strike="noStrike" u="none">
                <a:solidFill>
                  <a:srgbClr val="3333cc"/>
                </a:solidFill>
                <a:effectLst/>
                <a:uFillTx/>
                <a:latin typeface="Arial"/>
              </a:rPr>
              <a:t>an immediate loss,which is financed at a </a:t>
            </a:r>
            <a:r>
              <a:rPr b="1" lang="en-US" sz="2000" strike="noStrike" u="none">
                <a:solidFill>
                  <a:srgbClr val="3333cc"/>
                </a:solidFill>
                <a:effectLst/>
                <a:uFillTx/>
                <a:latin typeface="Arial"/>
              </a:rPr>
              <a:t>	</a:t>
            </a:r>
            <a:r>
              <a:rPr b="1" lang="en-US" sz="2000" strike="noStrike" u="none">
                <a:solidFill>
                  <a:srgbClr val="3333cc"/>
                </a:solidFill>
                <a:effectLst/>
                <a:uFillTx/>
                <a:latin typeface="Arial"/>
              </a:rPr>
              <a:t>new, lower rate</a:t>
            </a:r>
            <a:endParaRPr b="0" lang="en-US" sz="2000" strike="noStrike" u="none">
              <a:solidFill>
                <a:srgbClr val="000000"/>
              </a:solidFill>
              <a:effectLst/>
              <a:uFillTx/>
              <a:latin typeface="Times New Roman"/>
            </a:endParaRPr>
          </a:p>
          <a:p>
            <a:pPr marL="343080" indent="-343080">
              <a:lnSpc>
                <a:spcPct val="90000"/>
              </a:lnSpc>
              <a:spcBef>
                <a:spcPts val="499"/>
              </a:spcBef>
              <a:buClr>
                <a:srgbClr val="cc0066"/>
              </a:buClr>
              <a:buFont typeface="Wingdings" charset="2"/>
              <a:buChar char=""/>
              <a:tabLst>
                <a:tab algn="l" pos="339840"/>
                <a:tab algn="l" pos="91296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If (</a:t>
            </a:r>
            <a:r>
              <a:rPr b="1" lang="en-US" sz="2000" strike="noStrike" u="none">
                <a:solidFill>
                  <a:srgbClr val="3333cc"/>
                </a:solidFill>
                <a:effectLst/>
                <a:uFillTx/>
                <a:latin typeface="Symbol"/>
                <a:ea typeface="Symbol"/>
              </a:rPr>
              <a:t></a:t>
            </a:r>
            <a:r>
              <a:rPr b="1" lang="en-US" sz="2000" strike="noStrike" u="none">
                <a:solidFill>
                  <a:srgbClr val="3333cc"/>
                </a:solidFill>
                <a:effectLst/>
                <a:uFillTx/>
                <a:latin typeface="Arial"/>
              </a:rPr>
              <a:t> &lt;0), then for a long future position:</a:t>
            </a:r>
            <a:endParaRPr b="0" lang="en-US" sz="2000" strike="noStrike" u="none">
              <a:solidFill>
                <a:srgbClr val="000000"/>
              </a:solidFill>
              <a:effectLst/>
              <a:uFillTx/>
              <a:latin typeface="Times New Roman"/>
            </a:endParaRPr>
          </a:p>
          <a:p>
            <a:pPr marL="343080" indent="-343080">
              <a:lnSpc>
                <a:spcPct val="90000"/>
              </a:lnSpc>
              <a:spcBef>
                <a:spcPts val="499"/>
              </a:spcBef>
              <a:buClr>
                <a:srgbClr val="cc0066"/>
              </a:buClr>
              <a:buFont typeface="Wingdings" charset="2"/>
              <a:buChar char=""/>
              <a:tabLst>
                <a:tab algn="l" pos="339840"/>
                <a:tab algn="l" pos="91296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Spot price increases</a:t>
            </a:r>
            <a:r>
              <a:rPr b="1" lang="en-US" sz="2000" strike="noStrike" u="none">
                <a:solidFill>
                  <a:srgbClr val="3333cc"/>
                </a:solidFill>
                <a:effectLst/>
                <a:uFillTx/>
                <a:latin typeface="Symbol"/>
                <a:ea typeface="Symbol"/>
              </a:rPr>
              <a:t></a:t>
            </a:r>
            <a:r>
              <a:rPr b="1" lang="en-US" sz="2000" strike="noStrike" u="none">
                <a:solidFill>
                  <a:srgbClr val="3333cc"/>
                </a:solidFill>
                <a:effectLst/>
                <a:uFillTx/>
                <a:latin typeface="Arial"/>
              </a:rPr>
              <a:t>an immediate gain invested at lower rate,</a:t>
            </a:r>
            <a:endParaRPr b="0" lang="en-US" sz="2000" strike="noStrike" u="none">
              <a:solidFill>
                <a:srgbClr val="000000"/>
              </a:solidFill>
              <a:effectLst/>
              <a:uFillTx/>
              <a:latin typeface="Times New Roman"/>
            </a:endParaRPr>
          </a:p>
          <a:p>
            <a:pPr marL="343080" indent="-343080">
              <a:lnSpc>
                <a:spcPct val="90000"/>
              </a:lnSpc>
              <a:spcBef>
                <a:spcPts val="499"/>
              </a:spcBef>
              <a:buClr>
                <a:srgbClr val="cc0066"/>
              </a:buClr>
              <a:buFont typeface="Wingdings" charset="2"/>
              <a:buChar char=""/>
              <a:tabLst>
                <a:tab algn="l" pos="339840"/>
                <a:tab algn="l" pos="91296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Spot price decreases</a:t>
            </a:r>
            <a:r>
              <a:rPr b="1" lang="en-US" sz="2000" strike="noStrike" u="none">
                <a:solidFill>
                  <a:srgbClr val="3333cc"/>
                </a:solidFill>
                <a:effectLst/>
                <a:uFillTx/>
                <a:latin typeface="Symbol"/>
                <a:ea typeface="Symbol"/>
              </a:rPr>
              <a:t></a:t>
            </a:r>
            <a:r>
              <a:rPr b="1" lang="en-US" sz="2000" strike="noStrike" u="none">
                <a:solidFill>
                  <a:srgbClr val="3333cc"/>
                </a:solidFill>
                <a:effectLst/>
                <a:uFillTx/>
                <a:latin typeface="Arial"/>
              </a:rPr>
              <a:t>an immediate loss financed at higher rates</a:t>
            </a:r>
            <a:endParaRPr b="0" lang="en-US" sz="2000" strike="noStrike" u="none">
              <a:solidFill>
                <a:srgbClr val="000000"/>
              </a:solidFill>
              <a:effectLst/>
              <a:uFillTx/>
              <a:latin typeface="Times New Roman"/>
            </a:endParaRPr>
          </a:p>
          <a:p>
            <a:pPr marL="343080" indent="0">
              <a:lnSpc>
                <a:spcPct val="90000"/>
              </a:lnSpc>
              <a:spcBef>
                <a:spcPts val="499"/>
              </a:spcBef>
              <a:buNone/>
              <a:tabLst>
                <a:tab algn="l" pos="339840"/>
                <a:tab algn="l" pos="91296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343080">
              <a:lnSpc>
                <a:spcPct val="90000"/>
              </a:lnSpc>
              <a:spcBef>
                <a:spcPts val="499"/>
              </a:spcBef>
              <a:buClr>
                <a:srgbClr val="cc0066"/>
              </a:buClr>
              <a:buFont typeface="Wingdings" charset="2"/>
              <a:buChar char=""/>
              <a:tabLst>
                <a:tab algn="l" pos="339840"/>
                <a:tab algn="l" pos="91296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Implies:</a:t>
            </a:r>
            <a:r>
              <a:rPr b="1" lang="en-US" sz="2000" strike="noStrike" u="none">
                <a:solidFill>
                  <a:srgbClr val="3333cc"/>
                </a:solidFill>
                <a:effectLst/>
                <a:uFillTx/>
                <a:latin typeface="Arial"/>
              </a:rPr>
              <a:t>	</a:t>
            </a:r>
            <a:r>
              <a:rPr b="1" lang="en-US" sz="2000" strike="noStrike" u="none">
                <a:solidFill>
                  <a:srgbClr val="3333cc"/>
                </a:solidFill>
                <a:effectLst/>
                <a:uFillTx/>
                <a:latin typeface="Arial"/>
              </a:rPr>
              <a:t>If </a:t>
            </a:r>
            <a:r>
              <a:rPr b="1" lang="en-US" sz="2000" strike="noStrike" u="none">
                <a:solidFill>
                  <a:srgbClr val="3333cc"/>
                </a:solidFill>
                <a:effectLst/>
                <a:uFillTx/>
                <a:latin typeface="Symbol"/>
                <a:ea typeface="Symbol"/>
              </a:rPr>
              <a:t></a:t>
            </a:r>
            <a:r>
              <a:rPr b="1" lang="en-US" sz="2000" strike="noStrike" u="none">
                <a:solidFill>
                  <a:srgbClr val="3333cc"/>
                </a:solidFill>
                <a:effectLst/>
                <a:uFillTx/>
                <a:latin typeface="Arial"/>
              </a:rPr>
              <a:t> &gt;0,      Futures price&gt; Forward price</a:t>
            </a:r>
            <a:endParaRPr b="0" lang="en-US" sz="2000" strike="noStrike" u="none">
              <a:solidFill>
                <a:srgbClr val="000000"/>
              </a:solidFill>
              <a:effectLst/>
              <a:uFillTx/>
              <a:latin typeface="Times New Roman"/>
            </a:endParaRPr>
          </a:p>
          <a:p>
            <a:pPr marL="343080" indent="-343080">
              <a:lnSpc>
                <a:spcPct val="90000"/>
              </a:lnSpc>
              <a:spcBef>
                <a:spcPts val="499"/>
              </a:spcBef>
              <a:buClr>
                <a:srgbClr val="cc0066"/>
              </a:buClr>
              <a:buFont typeface="Wingdings" charset="2"/>
              <a:buChar char=""/>
              <a:tabLst>
                <a:tab algn="l" pos="339840"/>
                <a:tab algn="l" pos="91296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	</a:t>
            </a:r>
            <a:r>
              <a:rPr b="1" lang="en-US" sz="2000" strike="noStrike" u="none">
                <a:solidFill>
                  <a:srgbClr val="3333cc"/>
                </a:solidFill>
                <a:effectLst/>
                <a:uFillTx/>
                <a:latin typeface="Arial"/>
              </a:rPr>
              <a:t>	</a:t>
            </a:r>
            <a:r>
              <a:rPr b="1" lang="en-US" sz="2000" strike="noStrike" u="none">
                <a:solidFill>
                  <a:srgbClr val="3333cc"/>
                </a:solidFill>
                <a:effectLst/>
                <a:uFillTx/>
                <a:latin typeface="Arial"/>
              </a:rPr>
              <a:t>	</a:t>
            </a:r>
            <a:r>
              <a:rPr b="1" lang="en-US" sz="2000" strike="noStrike" u="none">
                <a:solidFill>
                  <a:srgbClr val="3333cc"/>
                </a:solidFill>
                <a:effectLst/>
                <a:uFillTx/>
                <a:latin typeface="Arial"/>
              </a:rPr>
              <a:t>If </a:t>
            </a:r>
            <a:r>
              <a:rPr b="1" lang="en-US" sz="2000" strike="noStrike" u="none">
                <a:solidFill>
                  <a:srgbClr val="3333cc"/>
                </a:solidFill>
                <a:effectLst/>
                <a:uFillTx/>
                <a:latin typeface="Symbol"/>
                <a:ea typeface="Symbol"/>
              </a:rPr>
              <a:t></a:t>
            </a:r>
            <a:r>
              <a:rPr b="1" lang="en-US" sz="2000" strike="noStrike" u="none">
                <a:solidFill>
                  <a:srgbClr val="3333cc"/>
                </a:solidFill>
                <a:effectLst/>
                <a:uFillTx/>
                <a:latin typeface="Arial"/>
              </a:rPr>
              <a:t> &lt;0,</a:t>
            </a:r>
            <a:r>
              <a:rPr b="1" lang="en-US" sz="2000" strike="noStrike" u="none">
                <a:solidFill>
                  <a:srgbClr val="3333cc"/>
                </a:solidFill>
                <a:effectLst/>
                <a:uFillTx/>
                <a:latin typeface="Arial"/>
              </a:rPr>
              <a:t>	</a:t>
            </a:r>
            <a:r>
              <a:rPr b="1" lang="en-US" sz="2000" strike="noStrike" u="none">
                <a:solidFill>
                  <a:srgbClr val="3333cc"/>
                </a:solidFill>
                <a:effectLst/>
                <a:uFillTx/>
                <a:latin typeface="Arial"/>
              </a:rPr>
              <a:t>    Futures price&lt; Forward price</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3" name="PlaceHolder 1"/>
          <p:cNvSpPr>
            <a:spLocks noGrp="1"/>
          </p:cNvSpPr>
          <p:nvPr>
            <p:ph type="title"/>
          </p:nvPr>
        </p:nvSpPr>
        <p:spPr>
          <a:xfrm>
            <a:off x="685800" y="304920"/>
            <a:ext cx="7696080" cy="83808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ff0000"/>
                </a:solidFill>
                <a:effectLst/>
                <a:uFillTx/>
                <a:latin typeface="Arial"/>
              </a:rPr>
              <a:t>Exchange for Physicals (EFP)</a:t>
            </a:r>
            <a:endParaRPr b="0" lang="en-US" sz="4400" strike="noStrike" u="none">
              <a:solidFill>
                <a:srgbClr val="000000"/>
              </a:solidFill>
              <a:effectLst/>
              <a:uFillTx/>
              <a:latin typeface="Times New Roman"/>
            </a:endParaRPr>
          </a:p>
        </p:txBody>
      </p:sp>
      <p:sp>
        <p:nvSpPr>
          <p:cNvPr id="74" name="PlaceHolder 2"/>
          <p:cNvSpPr>
            <a:spLocks noGrp="1"/>
          </p:cNvSpPr>
          <p:nvPr>
            <p:ph/>
          </p:nvPr>
        </p:nvSpPr>
        <p:spPr>
          <a:xfrm>
            <a:off x="609120" y="1599840"/>
            <a:ext cx="7696440" cy="4876920"/>
          </a:xfrm>
          <a:prstGeom prst="rect">
            <a:avLst/>
          </a:prstGeom>
          <a:noFill/>
          <a:ln w="0">
            <a:noFill/>
          </a:ln>
        </p:spPr>
        <p:txBody>
          <a:bodyPr lIns="90000" rIns="90000" tIns="46800" bIns="46800" anchor="t">
            <a:normAutofit/>
          </a:bodyPr>
          <a:p>
            <a:pPr marL="343080" indent="-343080">
              <a:lnSpc>
                <a:spcPct val="90000"/>
              </a:lnSpc>
              <a:spcBef>
                <a:spcPts val="601"/>
              </a:spcBef>
              <a:buSzPct val="102884"/>
              <a:buBlip>
                <a:blip r:embed="rId1"/>
              </a:buBlip>
              <a:tabLst>
                <a:tab algn="l" pos="404640"/>
                <a:tab algn="l" pos="103032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Vast majority of futures are closed out prior to maturity</a:t>
            </a:r>
            <a:endParaRPr b="0" lang="en-US" sz="2400" strike="noStrike" u="none">
              <a:solidFill>
                <a:srgbClr val="000000"/>
              </a:solidFill>
              <a:effectLst/>
              <a:uFillTx/>
              <a:latin typeface="Times New Roman"/>
            </a:endParaRPr>
          </a:p>
          <a:p>
            <a:pPr marL="343080" indent="-343080">
              <a:lnSpc>
                <a:spcPct val="90000"/>
              </a:lnSpc>
              <a:spcBef>
                <a:spcPts val="601"/>
              </a:spcBef>
              <a:buSzPct val="102884"/>
              <a:buBlip>
                <a:blip r:embed="rId2"/>
              </a:buBlip>
              <a:tabLst>
                <a:tab algn="l" pos="404640"/>
                <a:tab algn="l" pos="103032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Futures contracts can be modified in cases where a future buyer and seller do hold contracts to maturity</a:t>
            </a:r>
            <a:endParaRPr b="0" lang="en-US" sz="2400" strike="noStrike" u="none">
              <a:solidFill>
                <a:srgbClr val="000000"/>
              </a:solidFill>
              <a:effectLst/>
              <a:uFillTx/>
              <a:latin typeface="Times New Roman"/>
            </a:endParaRPr>
          </a:p>
          <a:p>
            <a:pPr lvl="1" marL="743040" indent="-285840">
              <a:lnSpc>
                <a:spcPct val="90000"/>
              </a:lnSpc>
              <a:spcBef>
                <a:spcPts val="601"/>
              </a:spcBef>
              <a:buSzPct val="102884"/>
              <a:buBlip>
                <a:blip r:embed="rId3"/>
              </a:buBlip>
              <a:tabLst>
                <a:tab algn="l" pos="404640"/>
                <a:tab algn="l" pos="103032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Parties may negotiate exchange for physicals, a </a:t>
            </a:r>
            <a:r>
              <a:rPr b="1" lang="en-US" sz="2400" strike="noStrike" u="none">
                <a:solidFill>
                  <a:srgbClr val="3333cc"/>
                </a:solidFill>
                <a:effectLst/>
                <a:uFillTx/>
                <a:latin typeface="Arial"/>
              </a:rPr>
              <a:t>	</a:t>
            </a:r>
            <a:r>
              <a:rPr b="1" lang="en-US" sz="2400" strike="noStrike" u="none">
                <a:solidFill>
                  <a:srgbClr val="3333cc"/>
                </a:solidFill>
                <a:effectLst/>
                <a:uFillTx/>
                <a:latin typeface="Arial"/>
              </a:rPr>
              <a:t>bilateral delivery arrangement off exchange floor</a:t>
            </a:r>
            <a:endParaRPr b="0" lang="en-US" sz="2400" strike="noStrike" u="none">
              <a:solidFill>
                <a:srgbClr val="000000"/>
              </a:solidFill>
              <a:effectLst/>
              <a:uFillTx/>
              <a:latin typeface="Times New Roman"/>
            </a:endParaRPr>
          </a:p>
          <a:p>
            <a:pPr marL="343080" indent="-343080">
              <a:lnSpc>
                <a:spcPct val="90000"/>
              </a:lnSpc>
              <a:spcBef>
                <a:spcPts val="601"/>
              </a:spcBef>
              <a:buSzPct val="102884"/>
              <a:buBlip>
                <a:blip r:embed="rId4"/>
              </a:buBlip>
              <a:tabLst>
                <a:tab algn="l" pos="404640"/>
                <a:tab algn="l" pos="103032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EFP parties lose the credit support of exchange</a:t>
            </a:r>
            <a:endParaRPr b="0" lang="en-US" sz="2400" strike="noStrike" u="none">
              <a:solidFill>
                <a:srgbClr val="000000"/>
              </a:solidFill>
              <a:effectLst/>
              <a:uFillTx/>
              <a:latin typeface="Times New Roman"/>
            </a:endParaRPr>
          </a:p>
          <a:p>
            <a:pPr marL="343080" indent="-343080">
              <a:lnSpc>
                <a:spcPct val="90000"/>
              </a:lnSpc>
              <a:spcBef>
                <a:spcPts val="601"/>
              </a:spcBef>
              <a:buSzPct val="102884"/>
              <a:buBlip>
                <a:blip r:embed="rId5"/>
              </a:buBlip>
              <a:tabLst>
                <a:tab algn="l" pos="404640"/>
                <a:tab algn="l" pos="103032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EFPs require price adjustments for contract modifications</a:t>
            </a:r>
            <a:endParaRPr b="0" lang="en-US" sz="2400" strike="noStrike" u="none">
              <a:solidFill>
                <a:srgbClr val="000000"/>
              </a:solidFill>
              <a:effectLst/>
              <a:uFillTx/>
              <a:latin typeface="Times New Roman"/>
            </a:endParaRPr>
          </a:p>
          <a:p>
            <a:pPr marL="343080" indent="-343080">
              <a:lnSpc>
                <a:spcPct val="90000"/>
              </a:lnSpc>
              <a:spcBef>
                <a:spcPts val="700"/>
              </a:spcBef>
              <a:buSzPct val="102884"/>
              <a:buBlip>
                <a:blip r:embed="rId6"/>
              </a:buBlip>
              <a:tabLst>
                <a:tab algn="l" pos="404640"/>
                <a:tab algn="l" pos="103032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E.g., transportation costs to ADP (alternate delivery point</a:t>
            </a:r>
            <a:r>
              <a:rPr b="1" lang="en-US" sz="2800" strike="noStrike" u="none">
                <a:solidFill>
                  <a:srgbClr val="3333cc"/>
                </a:solidFill>
                <a:effectLst/>
                <a:uFillTx/>
                <a:latin typeface="Arial"/>
              </a:rPr>
              <a:t>)</a:t>
            </a: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5" name="PlaceHolder 1"/>
          <p:cNvSpPr>
            <a:spLocks noGrp="1"/>
          </p:cNvSpPr>
          <p:nvPr>
            <p:ph type="title"/>
          </p:nvPr>
        </p:nvSpPr>
        <p:spPr>
          <a:xfrm>
            <a:off x="685800" y="609480"/>
            <a:ext cx="7696080" cy="95256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cc0000"/>
                </a:solidFill>
                <a:effectLst/>
                <a:uFillTx/>
                <a:latin typeface="Arial"/>
              </a:rPr>
              <a:t>NYMEX NG Contract (1)</a:t>
            </a:r>
            <a:endParaRPr b="0" lang="en-US" sz="4400" strike="noStrike" u="none">
              <a:solidFill>
                <a:srgbClr val="000000"/>
              </a:solidFill>
              <a:effectLst/>
              <a:uFillTx/>
              <a:latin typeface="Times New Roman"/>
            </a:endParaRPr>
          </a:p>
        </p:txBody>
      </p:sp>
      <p:sp>
        <p:nvSpPr>
          <p:cNvPr id="76" name="PlaceHolder 2"/>
          <p:cNvSpPr>
            <a:spLocks noGrp="1"/>
          </p:cNvSpPr>
          <p:nvPr>
            <p:ph/>
          </p:nvPr>
        </p:nvSpPr>
        <p:spPr>
          <a:xfrm>
            <a:off x="723600" y="1523880"/>
            <a:ext cx="7924680" cy="4572000"/>
          </a:xfrm>
          <a:prstGeom prst="rect">
            <a:avLst/>
          </a:prstGeom>
          <a:noFill/>
          <a:ln w="0">
            <a:noFill/>
          </a:ln>
        </p:spPr>
        <p:txBody>
          <a:bodyPr lIns="90000" rIns="90000" tIns="46800" bIns="46800" anchor="t">
            <a:normAutofit/>
          </a:bodyPr>
          <a:p>
            <a:pPr marL="343080" indent="-34308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Trading Unit </a:t>
            </a:r>
            <a:endParaRPr b="0" lang="en-US" sz="2000" strike="noStrike" u="none">
              <a:solidFill>
                <a:srgbClr val="000000"/>
              </a:solidFill>
              <a:effectLst/>
              <a:uFillTx/>
              <a:latin typeface="Times New Roman"/>
            </a:endParaRPr>
          </a:p>
          <a:p>
            <a:pPr lvl="1" marL="743040" indent="-28584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Futures: 10,000 million British thermal units (mmBtu). </a:t>
            </a:r>
            <a:br>
              <a:rPr sz="2000"/>
            </a:br>
            <a:br>
              <a:rPr sz="2000"/>
            </a:br>
            <a:r>
              <a:rPr b="1" lang="en-US" sz="2000" strike="noStrike" u="none">
                <a:solidFill>
                  <a:srgbClr val="3333cc"/>
                </a:solidFill>
                <a:effectLst/>
                <a:uFillTx/>
                <a:latin typeface="Arial"/>
              </a:rPr>
              <a:t>Options: One NYMEX Division natural gas futures contract.</a:t>
            </a:r>
            <a:endParaRPr b="0" lang="en-US" sz="2000" strike="noStrike" u="none">
              <a:solidFill>
                <a:srgbClr val="000000"/>
              </a:solidFill>
              <a:effectLst/>
              <a:uFillTx/>
              <a:latin typeface="Times New Roman"/>
            </a:endParaRPr>
          </a:p>
          <a:p>
            <a:pPr marL="343080" indent="-34308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Trading Hours</a:t>
            </a:r>
            <a:endParaRPr b="0" lang="en-US" sz="2000" strike="noStrike" u="none">
              <a:solidFill>
                <a:srgbClr val="000000"/>
              </a:solidFill>
              <a:effectLst/>
              <a:uFillTx/>
              <a:latin typeface="Times New Roman"/>
            </a:endParaRPr>
          </a:p>
          <a:p>
            <a:pPr lvl="1" marL="743040" indent="-28584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Futures and Options: Open outcry trading is conducted from 9:30 A.M. - 3:10 P.M. After-hours trading in futures and options is conducted via the NYMEX ACCESS® electronic trading system from 7 P.M. to 9 A.M. on Sundays and 4 P.M. to 9 A.M., Mondays through Thursdays. All times are New York time.</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7" name="PlaceHolder 1"/>
          <p:cNvSpPr>
            <a:spLocks noGrp="1"/>
          </p:cNvSpPr>
          <p:nvPr>
            <p:ph type="title"/>
          </p:nvPr>
        </p:nvSpPr>
        <p:spPr>
          <a:xfrm>
            <a:off x="685800" y="609480"/>
            <a:ext cx="7696080" cy="95256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cc0000"/>
                </a:solidFill>
                <a:effectLst/>
                <a:uFillTx/>
                <a:latin typeface="Arial"/>
              </a:rPr>
              <a:t>NYMEX NG Contract (2)</a:t>
            </a:r>
            <a:endParaRPr b="0" lang="en-US" sz="4400" strike="noStrike" u="none">
              <a:solidFill>
                <a:srgbClr val="000000"/>
              </a:solidFill>
              <a:effectLst/>
              <a:uFillTx/>
              <a:latin typeface="Times New Roman"/>
            </a:endParaRPr>
          </a:p>
        </p:txBody>
      </p:sp>
      <p:sp>
        <p:nvSpPr>
          <p:cNvPr id="78" name="PlaceHolder 2"/>
          <p:cNvSpPr>
            <a:spLocks noGrp="1"/>
          </p:cNvSpPr>
          <p:nvPr>
            <p:ph/>
          </p:nvPr>
        </p:nvSpPr>
        <p:spPr>
          <a:xfrm>
            <a:off x="723600" y="1523880"/>
            <a:ext cx="7924680" cy="4572000"/>
          </a:xfrm>
          <a:prstGeom prst="rect">
            <a:avLst/>
          </a:prstGeom>
          <a:noFill/>
          <a:ln w="0">
            <a:noFill/>
          </a:ln>
        </p:spPr>
        <p:txBody>
          <a:bodyPr lIns="90000" rIns="90000" tIns="46800" bIns="46800" anchor="t">
            <a:normAutofit/>
          </a:bodyPr>
          <a:p>
            <a:pPr marL="343080" indent="-34308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Trading Months</a:t>
            </a:r>
            <a:endParaRPr b="0" lang="en-US" sz="2000" strike="noStrike" u="none">
              <a:solidFill>
                <a:srgbClr val="000000"/>
              </a:solidFill>
              <a:effectLst/>
              <a:uFillTx/>
              <a:latin typeface="Times New Roman"/>
            </a:endParaRPr>
          </a:p>
          <a:p>
            <a:pPr lvl="1" marL="743040" indent="-28584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3333cc"/>
                </a:solidFill>
                <a:effectLst/>
                <a:uFillTx/>
                <a:latin typeface="Arial"/>
              </a:rPr>
              <a:t>Futures: 36 consecutive months commencing with the next calendar month (for example, on January 2, 2001, trading occurs in all months from February 2001 through January 2004), plus a long-dated contract, initially listed 36 months out.</a:t>
            </a:r>
            <a:endParaRPr b="0" lang="en-US" sz="1800" strike="noStrike" u="none">
              <a:solidFill>
                <a:srgbClr val="000000"/>
              </a:solidFill>
              <a:effectLst/>
              <a:uFillTx/>
              <a:latin typeface="Times New Roman"/>
            </a:endParaRPr>
          </a:p>
          <a:p>
            <a:pPr lvl="1" marL="743040" indent="-28584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3333cc"/>
                </a:solidFill>
                <a:effectLst/>
                <a:uFillTx/>
                <a:latin typeface="Arial"/>
              </a:rPr>
              <a:t>Options: 12 consecutive months, plus 15, 18, 21, 24, 27, 30, 33, and 36 months on a June-December cycle.</a:t>
            </a:r>
            <a:endParaRPr b="0" lang="en-US" sz="1800" strike="noStrike" u="none">
              <a:solidFill>
                <a:srgbClr val="000000"/>
              </a:solidFill>
              <a:effectLst/>
              <a:uFillTx/>
              <a:latin typeface="Times New Roman"/>
            </a:endParaRPr>
          </a:p>
          <a:p>
            <a:pPr marL="343080" indent="-34308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Price Quotation</a:t>
            </a:r>
            <a:endParaRPr b="0" lang="en-US" sz="2000" strike="noStrike" u="none">
              <a:solidFill>
                <a:srgbClr val="000000"/>
              </a:solidFill>
              <a:effectLst/>
              <a:uFillTx/>
              <a:latin typeface="Times New Roman"/>
            </a:endParaRPr>
          </a:p>
          <a:p>
            <a:pPr lvl="1" marL="743040" indent="-28584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3333cc"/>
                </a:solidFill>
                <a:effectLst/>
                <a:uFillTx/>
                <a:latin typeface="Arial"/>
              </a:rPr>
              <a:t>Futures and Options: Dollars and cents per mmBtu, for example, $5.035 per mmBtu.</a:t>
            </a:r>
            <a:endParaRPr b="0" lang="en-US" sz="1800" strike="noStrike" u="none">
              <a:solidFill>
                <a:srgbClr val="000000"/>
              </a:solidFill>
              <a:effectLst/>
              <a:uFillTx/>
              <a:latin typeface="Times New Roman"/>
            </a:endParaRPr>
          </a:p>
          <a:p>
            <a:pPr marL="343080" indent="-34308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Minimum Price Fluctuation</a:t>
            </a:r>
            <a:endParaRPr b="0" lang="en-US" sz="2000" strike="noStrike" u="none">
              <a:solidFill>
                <a:srgbClr val="000000"/>
              </a:solidFill>
              <a:effectLst/>
              <a:uFillTx/>
              <a:latin typeface="Times New Roman"/>
            </a:endParaRPr>
          </a:p>
          <a:p>
            <a:pPr lvl="1" marL="743040" indent="-28584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3333cc"/>
                </a:solidFill>
                <a:effectLst/>
                <a:uFillTx/>
                <a:latin typeface="Arial"/>
              </a:rPr>
              <a:t>Futures and Options: $0.001 (0.1 ¢) per mmBtu ($10 per contract).</a:t>
            </a: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9" name="PlaceHolder 1"/>
          <p:cNvSpPr>
            <a:spLocks noGrp="1"/>
          </p:cNvSpPr>
          <p:nvPr>
            <p:ph type="title"/>
          </p:nvPr>
        </p:nvSpPr>
        <p:spPr>
          <a:xfrm>
            <a:off x="685800" y="609480"/>
            <a:ext cx="7696080" cy="95256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cc0000"/>
                </a:solidFill>
                <a:effectLst/>
                <a:uFillTx/>
                <a:latin typeface="Arial"/>
              </a:rPr>
              <a:t>NYMEX NG Contract (3)</a:t>
            </a:r>
            <a:endParaRPr b="0" lang="en-US" sz="4400" strike="noStrike" u="none">
              <a:solidFill>
                <a:srgbClr val="000000"/>
              </a:solidFill>
              <a:effectLst/>
              <a:uFillTx/>
              <a:latin typeface="Times New Roman"/>
            </a:endParaRPr>
          </a:p>
        </p:txBody>
      </p:sp>
      <p:sp>
        <p:nvSpPr>
          <p:cNvPr id="80" name="PlaceHolder 2"/>
          <p:cNvSpPr>
            <a:spLocks noGrp="1"/>
          </p:cNvSpPr>
          <p:nvPr>
            <p:ph/>
          </p:nvPr>
        </p:nvSpPr>
        <p:spPr>
          <a:xfrm>
            <a:off x="723600" y="1523880"/>
            <a:ext cx="7924680" cy="4572000"/>
          </a:xfrm>
          <a:prstGeom prst="rect">
            <a:avLst/>
          </a:prstGeom>
          <a:noFill/>
          <a:ln w="0">
            <a:noFill/>
          </a:ln>
        </p:spPr>
        <p:txBody>
          <a:bodyPr lIns="90000" rIns="90000" tIns="46800" bIns="46800" anchor="t">
            <a:normAutofit lnSpcReduction="9999"/>
          </a:bodyPr>
          <a:p>
            <a:pPr marL="343080" indent="-34308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3333cc"/>
                </a:solidFill>
                <a:effectLst/>
                <a:uFillTx/>
                <a:latin typeface="Arial"/>
              </a:rPr>
              <a:t>Maximum Daily Price Fluctuation</a:t>
            </a:r>
            <a:endParaRPr b="0" lang="en-US" sz="1800" strike="noStrike" u="none">
              <a:solidFill>
                <a:srgbClr val="000000"/>
              </a:solidFill>
              <a:effectLst/>
              <a:uFillTx/>
              <a:latin typeface="Times New Roman"/>
            </a:endParaRPr>
          </a:p>
          <a:p>
            <a:pPr lvl="1" marL="743040" indent="-28584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3333cc"/>
                </a:solidFill>
                <a:effectLst/>
                <a:uFillTx/>
                <a:latin typeface="Arial"/>
              </a:rPr>
              <a:t>Futures: $1.00 per mmBtu ($10,000 per contract) for all months. If any contract is traded, bid, or offered at the limit for five minutes, trading is halted for 15 minutes. When trading resumes, expanded limits are in place that allow the price to fluctuate by $2.00 in either direction of the previous day's setlement price. There are no price limits on any month during the last three days of trading in the spot month.</a:t>
            </a:r>
            <a:br>
              <a:rPr sz="1800"/>
            </a:br>
            <a:r>
              <a:rPr b="0" lang="en-US" sz="1800" strike="noStrike" u="none">
                <a:solidFill>
                  <a:srgbClr val="3333cc"/>
                </a:solidFill>
                <a:effectLst/>
                <a:uFillTx/>
                <a:latin typeface="Arial"/>
              </a:rPr>
              <a:t>Options: No price limits. </a:t>
            </a:r>
            <a:endParaRPr b="0" lang="en-US" sz="1800" strike="noStrike" u="none">
              <a:solidFill>
                <a:srgbClr val="000000"/>
              </a:solidFill>
              <a:effectLst/>
              <a:uFillTx/>
              <a:latin typeface="Times New Roman"/>
            </a:endParaRPr>
          </a:p>
          <a:p>
            <a:pPr marL="343080" indent="-34308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3333cc"/>
                </a:solidFill>
                <a:effectLst/>
                <a:uFillTx/>
                <a:latin typeface="Arial"/>
              </a:rPr>
              <a:t>Last Trading Day</a:t>
            </a:r>
            <a:endParaRPr b="0" lang="en-US" sz="1800" strike="noStrike" u="none">
              <a:solidFill>
                <a:srgbClr val="000000"/>
              </a:solidFill>
              <a:effectLst/>
              <a:uFillTx/>
              <a:latin typeface="Times New Roman"/>
            </a:endParaRPr>
          </a:p>
          <a:p>
            <a:pPr lvl="1" marL="743040" indent="-28584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3333cc"/>
                </a:solidFill>
                <a:effectLst/>
                <a:uFillTx/>
                <a:latin typeface="Arial"/>
              </a:rPr>
              <a:t>Futures: Trading terminates three business days prior to the first calendar day of the delivery month. </a:t>
            </a:r>
            <a:br>
              <a:rPr sz="1800"/>
            </a:br>
            <a:r>
              <a:rPr b="0" lang="en-US" sz="1800" strike="noStrike" u="none">
                <a:solidFill>
                  <a:srgbClr val="3333cc"/>
                </a:solidFill>
                <a:effectLst/>
                <a:uFillTx/>
                <a:latin typeface="Arial"/>
              </a:rPr>
              <a:t>Options: Trading terminates at the close of business on the business day immediately preceding the expiration of the underlying futures contract.</a:t>
            </a: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1" name="PlaceHolder 1"/>
          <p:cNvSpPr>
            <a:spLocks noGrp="1"/>
          </p:cNvSpPr>
          <p:nvPr>
            <p:ph type="title"/>
          </p:nvPr>
        </p:nvSpPr>
        <p:spPr>
          <a:xfrm>
            <a:off x="685800" y="609480"/>
            <a:ext cx="7696080" cy="95256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cc0000"/>
                </a:solidFill>
                <a:effectLst/>
                <a:uFillTx/>
                <a:latin typeface="Arial"/>
              </a:rPr>
              <a:t>NYMEX NG Contract (4)</a:t>
            </a:r>
            <a:endParaRPr b="0" lang="en-US" sz="4400" strike="noStrike" u="none">
              <a:solidFill>
                <a:srgbClr val="000000"/>
              </a:solidFill>
              <a:effectLst/>
              <a:uFillTx/>
              <a:latin typeface="Times New Roman"/>
            </a:endParaRPr>
          </a:p>
        </p:txBody>
      </p:sp>
      <p:sp>
        <p:nvSpPr>
          <p:cNvPr id="82" name="PlaceHolder 2"/>
          <p:cNvSpPr>
            <a:spLocks noGrp="1"/>
          </p:cNvSpPr>
          <p:nvPr>
            <p:ph/>
          </p:nvPr>
        </p:nvSpPr>
        <p:spPr>
          <a:xfrm>
            <a:off x="723600" y="1523880"/>
            <a:ext cx="7924680" cy="4572000"/>
          </a:xfrm>
          <a:prstGeom prst="rect">
            <a:avLst/>
          </a:prstGeom>
          <a:noFill/>
          <a:ln w="0">
            <a:noFill/>
          </a:ln>
        </p:spPr>
        <p:txBody>
          <a:bodyPr lIns="90000" rIns="90000" tIns="46800" bIns="46800" anchor="t">
            <a:normAutofit lnSpcReduction="9999"/>
          </a:bodyPr>
          <a:p>
            <a:pPr marL="343080" indent="-343080">
              <a:lnSpc>
                <a:spcPct val="9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3333cc"/>
                </a:solidFill>
                <a:effectLst/>
                <a:uFillTx/>
                <a:latin typeface="Arial"/>
              </a:rPr>
              <a:t>Exercise of Options</a:t>
            </a:r>
            <a:endParaRPr b="0" lang="en-US" sz="1800" strike="noStrike" u="none">
              <a:solidFill>
                <a:srgbClr val="000000"/>
              </a:solidFill>
              <a:effectLst/>
              <a:uFillTx/>
              <a:latin typeface="Times New Roman"/>
            </a:endParaRPr>
          </a:p>
          <a:p>
            <a:pPr lvl="1" marL="743040" indent="-285840">
              <a:lnSpc>
                <a:spcPct val="9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3333cc"/>
                </a:solidFill>
                <a:effectLst/>
                <a:uFillTx/>
                <a:latin typeface="Arial"/>
              </a:rPr>
              <a:t>By a clearing member to the Exchange clearinghouse not later than 5:30 P.M. or 45 minutes after the underlying futures settlement price is posted, whichever is later, on any day up to and including the options expiration. </a:t>
            </a:r>
            <a:endParaRPr b="0" lang="en-US" sz="1800" strike="noStrike" u="none">
              <a:solidFill>
                <a:srgbClr val="000000"/>
              </a:solidFill>
              <a:effectLst/>
              <a:uFillTx/>
              <a:latin typeface="Times New Roman"/>
            </a:endParaRPr>
          </a:p>
          <a:p>
            <a:pPr marL="343080" indent="-343080">
              <a:lnSpc>
                <a:spcPct val="9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3333cc"/>
                </a:solidFill>
                <a:effectLst/>
                <a:uFillTx/>
                <a:latin typeface="Arial"/>
              </a:rPr>
              <a:t>Option Strike Prices</a:t>
            </a:r>
            <a:endParaRPr b="0" lang="en-US" sz="1800" strike="noStrike" u="none">
              <a:solidFill>
                <a:srgbClr val="000000"/>
              </a:solidFill>
              <a:effectLst/>
              <a:uFillTx/>
              <a:latin typeface="Times New Roman"/>
            </a:endParaRPr>
          </a:p>
          <a:p>
            <a:pPr lvl="1" marL="743040" indent="-285840">
              <a:lnSpc>
                <a:spcPct val="9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3333cc"/>
                </a:solidFill>
                <a:effectLst/>
                <a:uFillTx/>
                <a:latin typeface="Arial"/>
              </a:rPr>
              <a:t>Twenty strike prices in increments of $0.05 (5¢) per mmBtu above and below the at-the-money strike price in all months, plus an additional 20 strike prices in increments of $0.05 per mmBtu above the at-the-money price will be offered in the first three nearby months, and the next 10 strike prices in increments of $0.25 (25¢) per mmBtu above the highest and below the lowest existing strike prices in all months for a total of at least 81 strike prices in the first three nearby months and a total of at least 61 strike prices for four months and beyond. The at-the-money strike price is nearest to the previous day±s close of the underlying futures contract. Strike price boundaries are adjusted according to futures price movements.</a:t>
            </a: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3" name="PlaceHolder 1"/>
          <p:cNvSpPr>
            <a:spLocks noGrp="1"/>
          </p:cNvSpPr>
          <p:nvPr>
            <p:ph type="title"/>
          </p:nvPr>
        </p:nvSpPr>
        <p:spPr>
          <a:xfrm>
            <a:off x="685800" y="609480"/>
            <a:ext cx="7696080" cy="95256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cc0000"/>
                </a:solidFill>
                <a:effectLst/>
                <a:uFillTx/>
                <a:latin typeface="Arial"/>
              </a:rPr>
              <a:t>NYMEX NG Contract (5)</a:t>
            </a:r>
            <a:endParaRPr b="0" lang="en-US" sz="4400" strike="noStrike" u="none">
              <a:solidFill>
                <a:srgbClr val="000000"/>
              </a:solidFill>
              <a:effectLst/>
              <a:uFillTx/>
              <a:latin typeface="Times New Roman"/>
            </a:endParaRPr>
          </a:p>
        </p:txBody>
      </p:sp>
      <p:sp>
        <p:nvSpPr>
          <p:cNvPr id="84" name="PlaceHolder 2"/>
          <p:cNvSpPr>
            <a:spLocks noGrp="1"/>
          </p:cNvSpPr>
          <p:nvPr>
            <p:ph/>
          </p:nvPr>
        </p:nvSpPr>
        <p:spPr>
          <a:xfrm>
            <a:off x="723600" y="1523880"/>
            <a:ext cx="7924680" cy="4572000"/>
          </a:xfrm>
          <a:prstGeom prst="rect">
            <a:avLst/>
          </a:prstGeom>
          <a:noFill/>
          <a:ln w="0">
            <a:noFill/>
          </a:ln>
        </p:spPr>
        <p:txBody>
          <a:bodyPr lIns="90000" rIns="90000" tIns="46800" bIns="46800" anchor="t">
            <a:normAutofit/>
          </a:bodyPr>
          <a:p>
            <a:pPr marL="343080" indent="-34308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3333cc"/>
                </a:solidFill>
                <a:effectLst/>
                <a:uFillTx/>
                <a:latin typeface="Arial"/>
              </a:rPr>
              <a:t>Delivery Location</a:t>
            </a:r>
            <a:endParaRPr b="0" lang="en-US" sz="1800" strike="noStrike" u="none">
              <a:solidFill>
                <a:srgbClr val="000000"/>
              </a:solidFill>
              <a:effectLst/>
              <a:uFillTx/>
              <a:latin typeface="Times New Roman"/>
            </a:endParaRPr>
          </a:p>
          <a:p>
            <a:pPr lvl="1" marL="743040" indent="-28584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3333cc"/>
                </a:solidFill>
                <a:effectLst/>
                <a:uFillTx/>
                <a:latin typeface="Arial"/>
              </a:rPr>
              <a:t>Sabine Pipe Line Co.±s Henry Hub in Louisiana. Seller is responsible for the movement of the gas through the Hub; the buyer, from the Hub. The Hub fee will be paid by seller.</a:t>
            </a:r>
            <a:endParaRPr b="0" lang="en-US" sz="1800" strike="noStrike" u="none">
              <a:solidFill>
                <a:srgbClr val="000000"/>
              </a:solidFill>
              <a:effectLst/>
              <a:uFillTx/>
              <a:latin typeface="Times New Roman"/>
            </a:endParaRPr>
          </a:p>
          <a:p>
            <a:pPr marL="343080" indent="-34308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3333cc"/>
                </a:solidFill>
                <a:effectLst/>
                <a:uFillTx/>
                <a:latin typeface="Arial"/>
              </a:rPr>
              <a:t>Delivery Period</a:t>
            </a:r>
            <a:endParaRPr b="0" lang="en-US" sz="1800" strike="noStrike" u="none">
              <a:solidFill>
                <a:srgbClr val="000000"/>
              </a:solidFill>
              <a:effectLst/>
              <a:uFillTx/>
              <a:latin typeface="Times New Roman"/>
            </a:endParaRPr>
          </a:p>
          <a:p>
            <a:pPr lvl="1" marL="743040" indent="-28584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3333cc"/>
                </a:solidFill>
                <a:effectLst/>
                <a:uFillTx/>
                <a:latin typeface="Arial"/>
              </a:rPr>
              <a:t>Delivery shall take place no earlier than the first calendar day of the delivery month and shall be completed no later than the last calendar day of the delivery month. All deliveries shall be made at as uniform as possible an hourly and daily rate of flow over the course of the delivery month.</a:t>
            </a:r>
            <a:r>
              <a:rPr b="0" lang="en-US" sz="1800" strike="noStrike" u="none">
                <a:solidFill>
                  <a:srgbClr val="000066"/>
                </a:solidFill>
                <a:effectLst/>
                <a:uFillTx/>
                <a:latin typeface="Arial"/>
              </a:rPr>
              <a:t> </a:t>
            </a: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15" name="gas_pie" descr=""/>
          <p:cNvPicPr/>
          <p:nvPr/>
        </p:nvPicPr>
        <p:blipFill>
          <a:blip r:embed="rId1"/>
          <a:stretch/>
        </p:blipFill>
        <p:spPr>
          <a:xfrm>
            <a:off x="1752480" y="1066680"/>
            <a:ext cx="4667400" cy="4800600"/>
          </a:xfrm>
          <a:prstGeom prst="rect">
            <a:avLst/>
          </a:prstGeom>
          <a:noFill/>
          <a:ln w="0">
            <a:noFill/>
          </a:ln>
        </p:spPr>
      </p:pic>
    </p:spTree>
  </p:cSld>
  <mc:AlternateContent>
    <mc:Choice Requires="p14">
      <p:transition spd="slow" p14:dur="2000"/>
    </mc:Choice>
    <mc:Fallback>
      <p:transition spd="slow"/>
    </mc:Fallback>
  </mc:AlternateContent>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5" name="PlaceHolder 1"/>
          <p:cNvSpPr>
            <a:spLocks noGrp="1"/>
          </p:cNvSpPr>
          <p:nvPr>
            <p:ph type="title"/>
          </p:nvPr>
        </p:nvSpPr>
        <p:spPr>
          <a:xfrm>
            <a:off x="685800" y="609480"/>
            <a:ext cx="7696080" cy="95256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cc0000"/>
                </a:solidFill>
                <a:effectLst/>
                <a:uFillTx/>
                <a:latin typeface="Arial"/>
              </a:rPr>
              <a:t>NYMEX NG Contract (6)</a:t>
            </a:r>
            <a:endParaRPr b="0" lang="en-US" sz="4400" strike="noStrike" u="none">
              <a:solidFill>
                <a:srgbClr val="000000"/>
              </a:solidFill>
              <a:effectLst/>
              <a:uFillTx/>
              <a:latin typeface="Times New Roman"/>
            </a:endParaRPr>
          </a:p>
        </p:txBody>
      </p:sp>
      <p:sp>
        <p:nvSpPr>
          <p:cNvPr id="86" name="PlaceHolder 2"/>
          <p:cNvSpPr>
            <a:spLocks noGrp="1"/>
          </p:cNvSpPr>
          <p:nvPr>
            <p:ph/>
          </p:nvPr>
        </p:nvSpPr>
        <p:spPr>
          <a:xfrm>
            <a:off x="723600" y="1523880"/>
            <a:ext cx="7924680" cy="4572000"/>
          </a:xfrm>
          <a:prstGeom prst="rect">
            <a:avLst/>
          </a:prstGeom>
          <a:noFill/>
          <a:ln w="0">
            <a:noFill/>
          </a:ln>
        </p:spPr>
        <p:txBody>
          <a:bodyPr lIns="90000" rIns="90000" tIns="46800" bIns="46800" anchor="t">
            <a:normAutofit fontScale="92500" lnSpcReduction="9999"/>
          </a:bodyPr>
          <a:p>
            <a:pPr marL="343080" indent="-34308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Alternate Delivery Procedure (ADP)</a:t>
            </a:r>
            <a:endParaRPr b="0" lang="en-US" sz="2000" strike="noStrike" u="none">
              <a:solidFill>
                <a:srgbClr val="000000"/>
              </a:solidFill>
              <a:effectLst/>
              <a:uFillTx/>
              <a:latin typeface="Times New Roman"/>
            </a:endParaRPr>
          </a:p>
          <a:p>
            <a:pPr lvl="1" marL="743040" indent="-28584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3333cc"/>
                </a:solidFill>
                <a:effectLst/>
                <a:uFillTx/>
                <a:latin typeface="Arial"/>
              </a:rPr>
              <a:t>An alternate delivery procedure is available to buyers and sellers who have been matched by the Exchange subsequent to the termination of trading in the spot month contract. If buyer and seller agree to consummate delivery under terms different from those prescribed in the contract specifications, they may proceed on that basis after submitting a notice of their intention to the Exchange. </a:t>
            </a:r>
            <a:endParaRPr b="0" lang="en-US" sz="1800" strike="noStrike" u="none">
              <a:solidFill>
                <a:srgbClr val="000000"/>
              </a:solidFill>
              <a:effectLst/>
              <a:uFillTx/>
              <a:latin typeface="Times New Roman"/>
            </a:endParaRPr>
          </a:p>
          <a:p>
            <a:pPr marL="343080" indent="-34308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Exchange of Futures For, or in Connection with, Physicals (EFP)</a:t>
            </a:r>
            <a:endParaRPr b="0" lang="en-US" sz="2000" strike="noStrike" u="none">
              <a:solidFill>
                <a:srgbClr val="000000"/>
              </a:solidFill>
              <a:effectLst/>
              <a:uFillTx/>
              <a:latin typeface="Times New Roman"/>
            </a:endParaRPr>
          </a:p>
          <a:p>
            <a:pPr lvl="1" marL="743040" indent="-28584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3333cc"/>
                </a:solidFill>
                <a:effectLst/>
                <a:uFillTx/>
                <a:latin typeface="Arial"/>
              </a:rPr>
              <a:t>The commercial buyer or seller may exchange a futures position for a physical position of equal quantity by submitting a notice to the Exchange. EFPs may be used to either initiate or liquidate a futures position. </a:t>
            </a:r>
            <a:endParaRPr b="0" lang="en-US" sz="1800" strike="noStrike" u="none">
              <a:solidFill>
                <a:srgbClr val="000000"/>
              </a:solidFill>
              <a:effectLst/>
              <a:uFillTx/>
              <a:latin typeface="Times New Roman"/>
            </a:endParaRPr>
          </a:p>
          <a:p>
            <a:pPr marL="343080" indent="-34308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Quality Specifications</a:t>
            </a:r>
            <a:endParaRPr b="0" lang="en-US" sz="2000" strike="noStrike" u="none">
              <a:solidFill>
                <a:srgbClr val="000000"/>
              </a:solidFill>
              <a:effectLst/>
              <a:uFillTx/>
              <a:latin typeface="Times New Roman"/>
            </a:endParaRPr>
          </a:p>
          <a:p>
            <a:pPr lvl="1" marL="743040" indent="-28584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3333cc"/>
                </a:solidFill>
                <a:effectLst/>
                <a:uFillTx/>
                <a:latin typeface="Arial"/>
              </a:rPr>
              <a:t>Pipeline specifications in effect at time of delivery.</a:t>
            </a: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7" name="PlaceHolder 1"/>
          <p:cNvSpPr>
            <a:spLocks noGrp="1"/>
          </p:cNvSpPr>
          <p:nvPr>
            <p:ph type="title"/>
          </p:nvPr>
        </p:nvSpPr>
        <p:spPr>
          <a:xfrm>
            <a:off x="685800" y="609480"/>
            <a:ext cx="7696080" cy="95256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cc0000"/>
                </a:solidFill>
                <a:effectLst/>
                <a:uFillTx/>
                <a:latin typeface="Arial"/>
              </a:rPr>
              <a:t>NYMEX NG Contract (7)</a:t>
            </a:r>
            <a:endParaRPr b="0" lang="en-US" sz="4400" strike="noStrike" u="none">
              <a:solidFill>
                <a:srgbClr val="000000"/>
              </a:solidFill>
              <a:effectLst/>
              <a:uFillTx/>
              <a:latin typeface="Times New Roman"/>
            </a:endParaRPr>
          </a:p>
        </p:txBody>
      </p:sp>
      <p:sp>
        <p:nvSpPr>
          <p:cNvPr id="88" name="PlaceHolder 2"/>
          <p:cNvSpPr>
            <a:spLocks noGrp="1"/>
          </p:cNvSpPr>
          <p:nvPr>
            <p:ph/>
          </p:nvPr>
        </p:nvSpPr>
        <p:spPr>
          <a:xfrm>
            <a:off x="723600" y="1523880"/>
            <a:ext cx="7924680" cy="4572000"/>
          </a:xfrm>
          <a:prstGeom prst="rect">
            <a:avLst/>
          </a:prstGeom>
          <a:noFill/>
          <a:ln w="0">
            <a:noFill/>
          </a:ln>
        </p:spPr>
        <p:txBody>
          <a:bodyPr lIns="90000" rIns="90000" tIns="46800" bIns="46800" anchor="t">
            <a:normAutofit/>
          </a:bodyPr>
          <a:p>
            <a:pPr marL="343080" indent="-34308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Position Limits</a:t>
            </a:r>
            <a:endParaRPr b="0" lang="en-US" sz="2000" strike="noStrike" u="none">
              <a:solidFill>
                <a:srgbClr val="000000"/>
              </a:solidFill>
              <a:effectLst/>
              <a:uFillTx/>
              <a:latin typeface="Times New Roman"/>
            </a:endParaRPr>
          </a:p>
          <a:p>
            <a:pPr lvl="1" marL="743040" indent="-28584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3333cc"/>
                </a:solidFill>
                <a:effectLst/>
                <a:uFillTx/>
                <a:latin typeface="Arial"/>
              </a:rPr>
              <a:t>7,000 contracts for all months combined, but not to exceed 1,000 in the last three days of trading in the spot month or 5,000 in any one month.</a:t>
            </a:r>
            <a:endParaRPr b="0" lang="en-US" sz="1800" strike="noStrike" u="none">
              <a:solidFill>
                <a:srgbClr val="000000"/>
              </a:solidFill>
              <a:effectLst/>
              <a:uFillTx/>
              <a:latin typeface="Times New Roman"/>
            </a:endParaRPr>
          </a:p>
          <a:p>
            <a:pPr marL="343080" indent="-34308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Exchange of Futures For, Or In Connection With, Physicals (EFP)</a:t>
            </a:r>
            <a:endParaRPr b="0" lang="en-US" sz="2000" strike="noStrike" u="none">
              <a:solidFill>
                <a:srgbClr val="000000"/>
              </a:solidFill>
              <a:effectLst/>
              <a:uFillTx/>
              <a:latin typeface="Times New Roman"/>
            </a:endParaRPr>
          </a:p>
          <a:p>
            <a:pPr marL="343080" indent="-34308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The commercial buyer or seller may exchange a futures position for a physical position of equal quantity by submitting a notice to the Exchange. EFPs may be used to either initiate or liquidate a futures position.</a:t>
            </a:r>
            <a:endParaRPr b="0" lang="en-US" sz="2000" strike="noStrike" u="none">
              <a:solidFill>
                <a:srgbClr val="000000"/>
              </a:solidFill>
              <a:effectLst/>
              <a:uFillTx/>
              <a:latin typeface="Times New Roman"/>
            </a:endParaRPr>
          </a:p>
          <a:p>
            <a:pPr marL="343080" indent="-34308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Trading Symbols -</a:t>
            </a:r>
            <a:br>
              <a:rPr sz="2000"/>
            </a:br>
            <a:r>
              <a:rPr b="1" lang="en-US" sz="2000" strike="noStrike" u="none">
                <a:solidFill>
                  <a:srgbClr val="3333cc"/>
                </a:solidFill>
                <a:effectLst/>
                <a:uFillTx/>
                <a:latin typeface="Arial"/>
              </a:rPr>
              <a:t>Futures: NG</a:t>
            </a:r>
            <a:br>
              <a:rPr sz="2000"/>
            </a:br>
            <a:r>
              <a:rPr b="1" lang="en-US" sz="2000" strike="noStrike" u="none">
                <a:solidFill>
                  <a:srgbClr val="3333cc"/>
                </a:solidFill>
                <a:effectLst/>
                <a:uFillTx/>
                <a:latin typeface="Arial"/>
              </a:rPr>
              <a:t>Options: ON</a:t>
            </a:r>
            <a:r>
              <a:rPr b="1" lang="en-US" sz="2000" strike="noStrike" u="none">
                <a:solidFill>
                  <a:srgbClr val="3333cc"/>
                </a:solidFill>
                <a:effectLst/>
                <a:uFillTx/>
                <a:latin typeface="Arial"/>
              </a:rPr>
              <a:t>	</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9" name="PlaceHolder 1"/>
          <p:cNvSpPr>
            <a:spLocks noGrp="1"/>
          </p:cNvSpPr>
          <p:nvPr>
            <p:ph type="title"/>
          </p:nvPr>
        </p:nvSpPr>
        <p:spPr>
          <a:xfrm>
            <a:off x="685800" y="609480"/>
            <a:ext cx="7696080" cy="95256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cc0000"/>
                </a:solidFill>
                <a:effectLst/>
                <a:uFillTx/>
                <a:latin typeface="Arial"/>
              </a:rPr>
              <a:t>Swaps</a:t>
            </a:r>
            <a:endParaRPr b="0" lang="en-US" sz="4400" strike="noStrike" u="none">
              <a:solidFill>
                <a:srgbClr val="000000"/>
              </a:solidFill>
              <a:effectLst/>
              <a:uFillTx/>
              <a:latin typeface="Times New Roman"/>
            </a:endParaRPr>
          </a:p>
        </p:txBody>
      </p:sp>
      <p:sp>
        <p:nvSpPr>
          <p:cNvPr id="90" name="PlaceHolder 2"/>
          <p:cNvSpPr>
            <a:spLocks noGrp="1"/>
          </p:cNvSpPr>
          <p:nvPr>
            <p:ph/>
          </p:nvPr>
        </p:nvSpPr>
        <p:spPr>
          <a:xfrm>
            <a:off x="723600" y="1523880"/>
            <a:ext cx="7924680" cy="4572000"/>
          </a:xfrm>
          <a:prstGeom prst="rect">
            <a:avLst/>
          </a:prstGeom>
          <a:noFill/>
          <a:ln w="0">
            <a:noFill/>
          </a:ln>
        </p:spPr>
        <p:txBody>
          <a:bodyPr lIns="90000" rIns="90000" tIns="46800" bIns="46800" anchor="t">
            <a:normAutofit/>
          </a:bodyPr>
          <a:p>
            <a:pPr marL="343080" indent="-34308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Swap is an exchange of future cash flows of equal present values</a:t>
            </a:r>
            <a:endParaRPr b="0" lang="en-US" sz="2000" strike="noStrike" u="none">
              <a:solidFill>
                <a:srgbClr val="000000"/>
              </a:solidFill>
              <a:effectLst/>
              <a:uFillTx/>
              <a:latin typeface="Times New Roman"/>
            </a:endParaRPr>
          </a:p>
          <a:p>
            <a:pPr marL="343080" indent="-34308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Swap is linear instrument</a:t>
            </a:r>
            <a:endParaRPr b="0" lang="en-US" sz="2000" strike="noStrike" u="none">
              <a:solidFill>
                <a:srgbClr val="000000"/>
              </a:solidFill>
              <a:effectLst/>
              <a:uFillTx/>
              <a:latin typeface="Times New Roman"/>
            </a:endParaRPr>
          </a:p>
          <a:p>
            <a:pPr marL="343080" indent="-34308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Typically a swap involves exchange of payments based on a fixed price (i.e. predetermined, not necessarily constant) and a floating (changing and unknown at inception) price. Fixed for floating swap.</a:t>
            </a:r>
            <a:r>
              <a:rPr b="1" lang="en-US" sz="2000" strike="noStrike" u="none">
                <a:solidFill>
                  <a:srgbClr val="3333cc"/>
                </a:solidFill>
                <a:effectLst/>
                <a:uFillTx/>
                <a:latin typeface="Arial"/>
              </a:rPr>
              <a:t>	</a:t>
            </a:r>
            <a:endParaRPr b="0" lang="en-US" sz="2000" strike="noStrike" u="none">
              <a:solidFill>
                <a:srgbClr val="000000"/>
              </a:solidFill>
              <a:effectLst/>
              <a:uFillTx/>
              <a:latin typeface="Times New Roman"/>
            </a:endParaRPr>
          </a:p>
          <a:p>
            <a:pPr marL="343080" indent="-34308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Basis swap: floating for floating swap</a:t>
            </a:r>
            <a:endParaRPr b="0" lang="en-US" sz="2000" strike="noStrike" u="none">
              <a:solidFill>
                <a:srgbClr val="000000"/>
              </a:solidFill>
              <a:effectLst/>
              <a:uFillTx/>
              <a:latin typeface="Times New Roman"/>
            </a:endParaRPr>
          </a:p>
          <a:p>
            <a:pPr marL="343080" indent="-34308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Commodity swaps are based on a notional volume of the underlying commodity</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1" name="PlaceHolder 1"/>
          <p:cNvSpPr>
            <a:spLocks noGrp="1"/>
          </p:cNvSpPr>
          <p:nvPr>
            <p:ph type="title"/>
          </p:nvPr>
        </p:nvSpPr>
        <p:spPr>
          <a:xfrm>
            <a:off x="685800" y="609480"/>
            <a:ext cx="7696080" cy="95256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cc0000"/>
                </a:solidFill>
                <a:effectLst/>
                <a:uFillTx/>
                <a:latin typeface="Arial"/>
              </a:rPr>
              <a:t>Swap Valuation</a:t>
            </a:r>
            <a:endParaRPr b="0" lang="en-US" sz="4400" strike="noStrike" u="none">
              <a:solidFill>
                <a:srgbClr val="000000"/>
              </a:solidFill>
              <a:effectLst/>
              <a:uFillTx/>
              <a:latin typeface="Times New Roman"/>
            </a:endParaRPr>
          </a:p>
        </p:txBody>
      </p:sp>
      <p:sp>
        <p:nvSpPr>
          <p:cNvPr id="92" name="PlaceHolder 2"/>
          <p:cNvSpPr>
            <a:spLocks noGrp="1"/>
          </p:cNvSpPr>
          <p:nvPr>
            <p:ph/>
          </p:nvPr>
        </p:nvSpPr>
        <p:spPr>
          <a:xfrm>
            <a:off x="723600" y="1523880"/>
            <a:ext cx="7924680" cy="4572000"/>
          </a:xfrm>
          <a:prstGeom prst="rect">
            <a:avLst/>
          </a:prstGeom>
          <a:noFill/>
          <a:ln w="0">
            <a:noFill/>
          </a:ln>
        </p:spPr>
        <p:txBody>
          <a:bodyPr lIns="90000" rIns="90000" tIns="46800" bIns="46800" anchor="t">
            <a:normAutofit/>
          </a:bodyPr>
          <a:p>
            <a:pPr marL="343080" indent="-34308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Swap valuation means determination of the fixed price</a:t>
            </a:r>
            <a:endParaRPr b="0" lang="en-US" sz="2000" strike="noStrike" u="none">
              <a:solidFill>
                <a:srgbClr val="000000"/>
              </a:solidFill>
              <a:effectLst/>
              <a:uFillTx/>
              <a:latin typeface="Times New Roman"/>
            </a:endParaRPr>
          </a:p>
          <a:p>
            <a:pPr marL="343080" indent="-34308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Floating leg: </a:t>
            </a:r>
            <a:r>
              <a:rPr b="1" lang="en-US" sz="2000" strike="noStrike" u="none">
                <a:solidFill>
                  <a:srgbClr val="3333cc"/>
                </a:solidFill>
                <a:effectLst/>
                <a:uFillTx/>
                <a:latin typeface="Symbol"/>
                <a:ea typeface="Symbol"/>
              </a:rPr>
              <a:t></a:t>
            </a:r>
            <a:r>
              <a:rPr b="1" lang="en-US" sz="2000" strike="noStrike" u="none">
                <a:solidFill>
                  <a:srgbClr val="3333cc"/>
                </a:solidFill>
                <a:effectLst/>
                <a:uFillTx/>
                <a:latin typeface="Arial"/>
              </a:rPr>
              <a:t> (Volume</a:t>
            </a:r>
            <a:r>
              <a:rPr b="1" lang="en-US" sz="2000" strike="noStrike" u="none" baseline="-25000">
                <a:solidFill>
                  <a:srgbClr val="3333cc"/>
                </a:solidFill>
                <a:effectLst/>
                <a:uFillTx/>
                <a:latin typeface="Arial"/>
              </a:rPr>
              <a:t>i</a:t>
            </a:r>
            <a:r>
              <a:rPr b="1" lang="en-US" sz="2000" strike="noStrike" u="none">
                <a:solidFill>
                  <a:srgbClr val="3333cc"/>
                </a:solidFill>
                <a:effectLst/>
                <a:uFillTx/>
                <a:latin typeface="Arial"/>
              </a:rPr>
              <a:t> x Floating_price</a:t>
            </a:r>
            <a:r>
              <a:rPr b="1" lang="en-US" sz="2000" strike="noStrike" u="none" baseline="-25000">
                <a:solidFill>
                  <a:srgbClr val="3333cc"/>
                </a:solidFill>
                <a:effectLst/>
                <a:uFillTx/>
                <a:latin typeface="Arial"/>
              </a:rPr>
              <a:t>i</a:t>
            </a:r>
            <a:r>
              <a:rPr b="1" lang="en-US" sz="2000" strike="noStrike" u="none">
                <a:solidFill>
                  <a:srgbClr val="3333cc"/>
                </a:solidFill>
                <a:effectLst/>
                <a:uFillTx/>
                <a:latin typeface="Arial"/>
              </a:rPr>
              <a:t>)/(1+r)</a:t>
            </a:r>
            <a:r>
              <a:rPr b="1" lang="en-US" sz="2000" strike="noStrike" u="none" baseline="30000">
                <a:solidFill>
                  <a:srgbClr val="3333cc"/>
                </a:solidFill>
                <a:effectLst/>
                <a:uFillTx/>
                <a:latin typeface="Arial"/>
              </a:rPr>
              <a:t>i</a:t>
            </a:r>
            <a:endParaRPr b="0" lang="en-US" sz="2000" strike="noStrike" u="none">
              <a:solidFill>
                <a:srgbClr val="000000"/>
              </a:solidFill>
              <a:effectLst/>
              <a:uFillTx/>
              <a:latin typeface="Times New Roman"/>
            </a:endParaRPr>
          </a:p>
          <a:p>
            <a:pPr marL="343080" indent="-34308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Fixed leg: </a:t>
            </a:r>
            <a:r>
              <a:rPr b="1" lang="en-US" sz="2000" strike="noStrike" u="none">
                <a:solidFill>
                  <a:srgbClr val="3333cc"/>
                </a:solidFill>
                <a:effectLst/>
                <a:uFillTx/>
                <a:latin typeface="Symbol"/>
                <a:ea typeface="Symbol"/>
              </a:rPr>
              <a:t></a:t>
            </a:r>
            <a:r>
              <a:rPr b="1" lang="en-US" sz="2000" strike="noStrike" u="none">
                <a:solidFill>
                  <a:srgbClr val="3333cc"/>
                </a:solidFill>
                <a:effectLst/>
                <a:uFillTx/>
                <a:latin typeface="Arial"/>
              </a:rPr>
              <a:t> (Volume</a:t>
            </a:r>
            <a:r>
              <a:rPr b="1" lang="en-US" sz="2000" strike="noStrike" u="none" baseline="-25000">
                <a:solidFill>
                  <a:srgbClr val="3333cc"/>
                </a:solidFill>
                <a:effectLst/>
                <a:uFillTx/>
                <a:latin typeface="Arial"/>
              </a:rPr>
              <a:t>i</a:t>
            </a:r>
            <a:r>
              <a:rPr b="1" lang="en-US" sz="2000" strike="noStrike" u="none">
                <a:solidFill>
                  <a:srgbClr val="3333cc"/>
                </a:solidFill>
                <a:effectLst/>
                <a:uFillTx/>
                <a:latin typeface="Arial"/>
              </a:rPr>
              <a:t> x Fixed_price</a:t>
            </a:r>
            <a:r>
              <a:rPr b="1" lang="en-US" sz="2000" strike="noStrike" u="none" baseline="-25000">
                <a:solidFill>
                  <a:srgbClr val="3333cc"/>
                </a:solidFill>
                <a:effectLst/>
                <a:uFillTx/>
                <a:latin typeface="Arial"/>
              </a:rPr>
              <a:t>i</a:t>
            </a:r>
            <a:r>
              <a:rPr b="1" lang="en-US" sz="2000" strike="noStrike" u="none">
                <a:solidFill>
                  <a:srgbClr val="3333cc"/>
                </a:solidFill>
                <a:effectLst/>
                <a:uFillTx/>
                <a:latin typeface="Arial"/>
              </a:rPr>
              <a:t>)/(1+r)</a:t>
            </a:r>
            <a:r>
              <a:rPr b="1" lang="en-US" sz="2000" strike="noStrike" u="none" baseline="30000">
                <a:solidFill>
                  <a:srgbClr val="3333cc"/>
                </a:solidFill>
                <a:effectLst/>
                <a:uFillTx/>
                <a:latin typeface="Arial"/>
              </a:rPr>
              <a:t>i</a:t>
            </a:r>
            <a:endParaRPr b="0" lang="en-US" sz="2000" strike="noStrike" u="none">
              <a:solidFill>
                <a:srgbClr val="000000"/>
              </a:solidFill>
              <a:effectLst/>
              <a:uFillTx/>
              <a:latin typeface="Times New Roman"/>
            </a:endParaRPr>
          </a:p>
          <a:p>
            <a:pPr marL="343080" indent="-34308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Both legs must be equal at inception. This allows to calculate the fixed price, given the value of the floating leg.</a:t>
            </a:r>
            <a:endParaRPr b="0" lang="en-US" sz="2000" strike="noStrike" u="none">
              <a:solidFill>
                <a:srgbClr val="000000"/>
              </a:solidFill>
              <a:effectLst/>
              <a:uFillTx/>
              <a:latin typeface="Times New Roman"/>
            </a:endParaRPr>
          </a:p>
          <a:p>
            <a:pPr marL="343080" indent="-34308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The valuation of the floating leg is based on the current set of the forward prices  </a:t>
            </a:r>
            <a:endParaRPr b="0" lang="en-US" sz="2000" strike="noStrike" u="none">
              <a:solidFill>
                <a:srgbClr val="000000"/>
              </a:solidFill>
              <a:effectLst/>
              <a:uFillTx/>
              <a:latin typeface="Times New Roman"/>
            </a:endParaRPr>
          </a:p>
          <a:p>
            <a:pPr marL="343080" indent="-34308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A swap is a portfolio of forward contracts    </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3" name="PlaceHolder 1"/>
          <p:cNvSpPr>
            <a:spLocks noGrp="1"/>
          </p:cNvSpPr>
          <p:nvPr>
            <p:ph type="title"/>
          </p:nvPr>
        </p:nvSpPr>
        <p:spPr>
          <a:xfrm>
            <a:off x="685800" y="609480"/>
            <a:ext cx="7696080" cy="95256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cc0000"/>
                </a:solidFill>
                <a:effectLst/>
                <a:uFillTx/>
                <a:latin typeface="Arial"/>
              </a:rPr>
              <a:t>Natural Gas Basis Swap</a:t>
            </a:r>
            <a:endParaRPr b="0" lang="en-US" sz="4400" strike="noStrike" u="none">
              <a:solidFill>
                <a:srgbClr val="000000"/>
              </a:solidFill>
              <a:effectLst/>
              <a:uFillTx/>
              <a:latin typeface="Times New Roman"/>
            </a:endParaRPr>
          </a:p>
        </p:txBody>
      </p:sp>
      <p:sp>
        <p:nvSpPr>
          <p:cNvPr id="94" name="PlaceHolder 2"/>
          <p:cNvSpPr>
            <a:spLocks noGrp="1"/>
          </p:cNvSpPr>
          <p:nvPr>
            <p:ph/>
          </p:nvPr>
        </p:nvSpPr>
        <p:spPr>
          <a:xfrm>
            <a:off x="723600" y="1523880"/>
            <a:ext cx="7924680" cy="4572000"/>
          </a:xfrm>
          <a:prstGeom prst="rect">
            <a:avLst/>
          </a:prstGeom>
          <a:noFill/>
          <a:ln w="0">
            <a:noFill/>
          </a:ln>
        </p:spPr>
        <p:txBody>
          <a:bodyPr lIns="90000" rIns="90000" tIns="46800" bIns="46800" anchor="t">
            <a:normAutofit/>
          </a:bodyPr>
          <a:p>
            <a:pPr marL="343080" indent="-34308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An active forward market for basis differentials</a:t>
            </a:r>
            <a:endParaRPr b="0" lang="en-US" sz="2000" strike="noStrike" u="none">
              <a:solidFill>
                <a:srgbClr val="000000"/>
              </a:solidFill>
              <a:effectLst/>
              <a:uFillTx/>
              <a:latin typeface="Times New Roman"/>
            </a:endParaRPr>
          </a:p>
          <a:p>
            <a:pPr marL="343080" indent="-34308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The fixed component of the basis swap is the basis differential</a:t>
            </a:r>
            <a:endParaRPr b="0" lang="en-US" sz="2000" strike="noStrike" u="none">
              <a:solidFill>
                <a:srgbClr val="000000"/>
              </a:solidFill>
              <a:effectLst/>
              <a:uFillTx/>
              <a:latin typeface="Times New Roman"/>
            </a:endParaRPr>
          </a:p>
          <a:p>
            <a:pPr marL="343080" indent="-34308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In the following example: The buyer pays L3D (NX3) minus $0.25 and receives the Index</a:t>
            </a:r>
            <a:endParaRPr b="0" lang="en-US" sz="2000" strike="noStrike" u="none">
              <a:solidFill>
                <a:srgbClr val="000000"/>
              </a:solidFill>
              <a:effectLst/>
              <a:uFillTx/>
              <a:latin typeface="Times New Roman"/>
            </a:endParaRPr>
          </a:p>
          <a:p>
            <a:pPr marL="343080" indent="-34308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Profit on trade:     </a:t>
            </a:r>
            <a:endParaRPr b="0" lang="en-US" sz="2000" strike="noStrike" u="none">
              <a:solidFill>
                <a:srgbClr val="000000"/>
              </a:solidFill>
              <a:effectLst/>
              <a:uFillTx/>
              <a:latin typeface="Times New Roman"/>
            </a:endParaRPr>
          </a:p>
          <a:p>
            <a:pPr lvl="1" marL="743040" indent="-28584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3333cc"/>
                </a:solidFill>
                <a:effectLst/>
                <a:uFillTx/>
                <a:latin typeface="Arial"/>
              </a:rPr>
              <a:t>(Index - L3D) &gt; -$0.25</a:t>
            </a:r>
            <a:endParaRPr b="0" lang="en-US" sz="1800" strike="noStrike" u="none">
              <a:solidFill>
                <a:srgbClr val="000000"/>
              </a:solidFill>
              <a:effectLst/>
              <a:uFillTx/>
              <a:latin typeface="Times New Roman"/>
            </a:endParaRPr>
          </a:p>
          <a:p>
            <a:pPr marL="343080" indent="-34308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Loss on trade:</a:t>
            </a:r>
            <a:endParaRPr b="0" lang="en-US" sz="2000" strike="noStrike" u="none">
              <a:solidFill>
                <a:srgbClr val="000000"/>
              </a:solidFill>
              <a:effectLst/>
              <a:uFillTx/>
              <a:latin typeface="Times New Roman"/>
            </a:endParaRPr>
          </a:p>
          <a:p>
            <a:pPr lvl="1" marL="743040" indent="-28584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3333cc"/>
                </a:solidFill>
                <a:effectLst/>
                <a:uFillTx/>
                <a:latin typeface="Arial"/>
              </a:rPr>
              <a:t>(Index - L3D) &lt; -$0.25</a:t>
            </a: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5" name="PlaceHolder 1"/>
          <p:cNvSpPr>
            <a:spLocks noGrp="1"/>
          </p:cNvSpPr>
          <p:nvPr>
            <p:ph type="title"/>
          </p:nvPr>
        </p:nvSpPr>
        <p:spPr>
          <a:xfrm>
            <a:off x="685800" y="609480"/>
            <a:ext cx="7696080" cy="95256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cc0000"/>
                </a:solidFill>
                <a:effectLst/>
                <a:uFillTx/>
                <a:latin typeface="Arial"/>
              </a:rPr>
              <a:t>Hedging Fixed Price Sale </a:t>
            </a:r>
            <a:endParaRPr b="0" lang="en-US" sz="4400" strike="noStrike" u="none">
              <a:solidFill>
                <a:srgbClr val="000000"/>
              </a:solidFill>
              <a:effectLst/>
              <a:uFillTx/>
              <a:latin typeface="Times New Roman"/>
            </a:endParaRPr>
          </a:p>
        </p:txBody>
      </p:sp>
      <p:sp>
        <p:nvSpPr>
          <p:cNvPr id="96" name="PlaceHolder 2"/>
          <p:cNvSpPr>
            <a:spLocks noGrp="1"/>
          </p:cNvSpPr>
          <p:nvPr>
            <p:ph/>
          </p:nvPr>
        </p:nvSpPr>
        <p:spPr>
          <a:xfrm>
            <a:off x="723600" y="1523880"/>
            <a:ext cx="7924680" cy="4572000"/>
          </a:xfrm>
          <a:prstGeom prst="rect">
            <a:avLst/>
          </a:prstGeom>
          <a:noFill/>
          <a:ln w="0">
            <a:noFill/>
          </a:ln>
        </p:spPr>
        <p:txBody>
          <a:bodyPr lIns="90000" rIns="90000" tIns="46800" bIns="46800" anchor="t">
            <a:normAutofit/>
          </a:bodyPr>
          <a:p>
            <a:pPr marL="343080" indent="-34308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XYZ sold 10,000 MMBtu/day on EPNG Permian Basinn@ $1.75</a:t>
            </a:r>
            <a:endParaRPr b="0" lang="en-US" sz="2000" strike="noStrike" u="none">
              <a:solidFill>
                <a:srgbClr val="000000"/>
              </a:solidFill>
              <a:effectLst/>
              <a:uFillTx/>
              <a:latin typeface="Times New Roman"/>
            </a:endParaRPr>
          </a:p>
          <a:p>
            <a:pPr marL="343080" indent="-34308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Purchase of the same amount of natural gas at Index</a:t>
            </a:r>
            <a:endParaRPr b="0" lang="en-US" sz="2000" strike="noStrike" u="none">
              <a:solidFill>
                <a:srgbClr val="000000"/>
              </a:solidFill>
              <a:effectLst/>
              <a:uFillTx/>
              <a:latin typeface="Times New Roman"/>
            </a:endParaRPr>
          </a:p>
          <a:p>
            <a:pPr marL="343080" indent="-34308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XYZ buys 30 NG Nymex contracts at the  current market price</a:t>
            </a:r>
            <a:endParaRPr b="0" lang="en-US" sz="2000" strike="noStrike" u="none">
              <a:solidFill>
                <a:srgbClr val="000000"/>
              </a:solidFill>
              <a:effectLst/>
              <a:uFillTx/>
              <a:latin typeface="Times New Roman"/>
            </a:endParaRPr>
          </a:p>
          <a:p>
            <a:pPr marL="343080" indent="-34308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What is the risk of this position?</a:t>
            </a:r>
            <a:endParaRPr b="0" lang="en-US" sz="2000" strike="noStrike" u="none">
              <a:solidFill>
                <a:srgbClr val="000000"/>
              </a:solidFill>
              <a:effectLst/>
              <a:uFillTx/>
              <a:latin typeface="Times New Roman"/>
            </a:endParaRPr>
          </a:p>
          <a:p>
            <a:pPr marL="343080" indent="-34308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Additional hedge: basis swap</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7" name="PlaceHolder 1"/>
          <p:cNvSpPr>
            <a:spLocks noGrp="1"/>
          </p:cNvSpPr>
          <p:nvPr>
            <p:ph type="title"/>
          </p:nvPr>
        </p:nvSpPr>
        <p:spPr>
          <a:xfrm>
            <a:off x="685800" y="609480"/>
            <a:ext cx="7696080" cy="95256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cc0000"/>
                </a:solidFill>
                <a:effectLst/>
                <a:uFillTx/>
                <a:latin typeface="Arial"/>
              </a:rPr>
              <a:t>Swing Swap </a:t>
            </a:r>
            <a:endParaRPr b="0" lang="en-US" sz="4400" strike="noStrike" u="none">
              <a:solidFill>
                <a:srgbClr val="000000"/>
              </a:solidFill>
              <a:effectLst/>
              <a:uFillTx/>
              <a:latin typeface="Times New Roman"/>
            </a:endParaRPr>
          </a:p>
        </p:txBody>
      </p:sp>
      <p:sp>
        <p:nvSpPr>
          <p:cNvPr id="98" name="PlaceHolder 2"/>
          <p:cNvSpPr>
            <a:spLocks noGrp="1"/>
          </p:cNvSpPr>
          <p:nvPr>
            <p:ph/>
          </p:nvPr>
        </p:nvSpPr>
        <p:spPr>
          <a:xfrm>
            <a:off x="723600" y="1523880"/>
            <a:ext cx="7924680" cy="4572000"/>
          </a:xfrm>
          <a:prstGeom prst="rect">
            <a:avLst/>
          </a:prstGeom>
          <a:noFill/>
          <a:ln w="0">
            <a:noFill/>
          </a:ln>
        </p:spPr>
        <p:txBody>
          <a:bodyPr lIns="90000" rIns="90000" tIns="46800" bIns="46800" anchor="t">
            <a:normAutofit/>
          </a:bodyPr>
          <a:p>
            <a:pPr marL="343080" indent="-34308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Swing: transaction under an interruptible contract that is renegotiated every day in terms of volume and price</a:t>
            </a:r>
            <a:endParaRPr b="0" lang="en-US" sz="2000" strike="noStrike" u="none">
              <a:solidFill>
                <a:srgbClr val="000000"/>
              </a:solidFill>
              <a:effectLst/>
              <a:uFillTx/>
              <a:latin typeface="Times New Roman"/>
            </a:endParaRPr>
          </a:p>
          <a:p>
            <a:pPr marL="343080" indent="-34308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Swing swap: a fixed-for-floating swap that references the Gas Daily price</a:t>
            </a:r>
            <a:endParaRPr b="0" lang="en-US" sz="2000" strike="noStrike" u="none">
              <a:solidFill>
                <a:srgbClr val="000000"/>
              </a:solidFill>
              <a:effectLst/>
              <a:uFillTx/>
              <a:latin typeface="Times New Roman"/>
            </a:endParaRPr>
          </a:p>
          <a:p>
            <a:pPr marL="343080" indent="-34308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The buyer pays a fixed price and receives the daily index</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9" name="PlaceHolder 1"/>
          <p:cNvSpPr>
            <a:spLocks noGrp="1"/>
          </p:cNvSpPr>
          <p:nvPr>
            <p:ph type="title"/>
          </p:nvPr>
        </p:nvSpPr>
        <p:spPr>
          <a:xfrm>
            <a:off x="685800" y="609480"/>
            <a:ext cx="7696080" cy="95256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cc0000"/>
                </a:solidFill>
                <a:effectLst/>
                <a:uFillTx/>
                <a:latin typeface="Arial"/>
              </a:rPr>
              <a:t>EFP </a:t>
            </a:r>
            <a:endParaRPr b="0" lang="en-US" sz="4400" strike="noStrike" u="none">
              <a:solidFill>
                <a:srgbClr val="000000"/>
              </a:solidFill>
              <a:effectLst/>
              <a:uFillTx/>
              <a:latin typeface="Times New Roman"/>
            </a:endParaRPr>
          </a:p>
        </p:txBody>
      </p:sp>
      <p:sp>
        <p:nvSpPr>
          <p:cNvPr id="100" name="PlaceHolder 2"/>
          <p:cNvSpPr>
            <a:spLocks noGrp="1"/>
          </p:cNvSpPr>
          <p:nvPr>
            <p:ph/>
          </p:nvPr>
        </p:nvSpPr>
        <p:spPr>
          <a:xfrm>
            <a:off x="723600" y="1523880"/>
            <a:ext cx="7924680" cy="4572000"/>
          </a:xfrm>
          <a:prstGeom prst="rect">
            <a:avLst/>
          </a:prstGeom>
          <a:noFill/>
          <a:ln w="0">
            <a:noFill/>
          </a:ln>
        </p:spPr>
        <p:txBody>
          <a:bodyPr lIns="90000" rIns="90000" tIns="46800" bIns="46800" anchor="t">
            <a:normAutofit/>
          </a:bodyPr>
          <a:p>
            <a:pPr marL="343080" indent="-34308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EFP - Exchange For Physicals</a:t>
            </a:r>
            <a:endParaRPr b="0" lang="en-US" sz="2000" strike="noStrike" u="none">
              <a:solidFill>
                <a:srgbClr val="000000"/>
              </a:solidFill>
              <a:effectLst/>
              <a:uFillTx/>
              <a:latin typeface="Times New Roman"/>
            </a:endParaRPr>
          </a:p>
          <a:p>
            <a:pPr marL="343080" indent="-34308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A transaction under which one party will give futures contracts to the other and receive physical gas</a:t>
            </a:r>
            <a:endParaRPr b="0" lang="en-US" sz="2000" strike="noStrike" u="none">
              <a:solidFill>
                <a:srgbClr val="000000"/>
              </a:solidFill>
              <a:effectLst/>
              <a:uFillTx/>
              <a:latin typeface="Times New Roman"/>
            </a:endParaRPr>
          </a:p>
          <a:p>
            <a:pPr lvl="1" marL="743040" indent="-28584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3333cc"/>
                </a:solidFill>
                <a:effectLst/>
                <a:uFillTx/>
                <a:latin typeface="Arial"/>
              </a:rPr>
              <a:t>Posted Price - the price at which the futures contracts are transferred from one account to another</a:t>
            </a:r>
            <a:endParaRPr b="0" lang="en-US" sz="1800" strike="noStrike" u="none">
              <a:solidFill>
                <a:srgbClr val="000000"/>
              </a:solidFill>
              <a:effectLst/>
              <a:uFillTx/>
              <a:latin typeface="Times New Roman"/>
            </a:endParaRPr>
          </a:p>
          <a:p>
            <a:pPr lvl="1" marL="743040" indent="-28584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3333cc"/>
                </a:solidFill>
                <a:effectLst/>
                <a:uFillTx/>
                <a:latin typeface="Arial"/>
              </a:rPr>
              <a:t>Differential - the difference between the futures contracts and the physical gas</a:t>
            </a:r>
            <a:endParaRPr b="0" lang="en-US" sz="1800" strike="noStrike" u="none">
              <a:solidFill>
                <a:srgbClr val="000000"/>
              </a:solidFill>
              <a:effectLst/>
              <a:uFillTx/>
              <a:latin typeface="Times New Roman"/>
            </a:endParaRPr>
          </a:p>
          <a:p>
            <a:pPr lvl="1" marL="743040" indent="-28584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3333cc"/>
                </a:solidFill>
                <a:effectLst/>
                <a:uFillTx/>
                <a:latin typeface="Arial"/>
              </a:rPr>
              <a:t>Delivery point </a:t>
            </a:r>
            <a:endParaRPr b="0" lang="en-US" sz="1800" strike="noStrike" u="none">
              <a:solidFill>
                <a:srgbClr val="000000"/>
              </a:solidFill>
              <a:effectLst/>
              <a:uFillTx/>
              <a:latin typeface="Times New Roman"/>
            </a:endParaRPr>
          </a:p>
          <a:p>
            <a:pPr lvl="1" marL="743040" indent="-28584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3333cc"/>
                </a:solidFill>
                <a:effectLst/>
                <a:uFillTx/>
                <a:latin typeface="Arial"/>
              </a:rPr>
              <a:t>Size</a:t>
            </a:r>
            <a:endParaRPr b="0" lang="en-US" sz="1800" strike="noStrike" u="none">
              <a:solidFill>
                <a:srgbClr val="000000"/>
              </a:solidFill>
              <a:effectLst/>
              <a:uFillTx/>
              <a:latin typeface="Times New Roman"/>
            </a:endParaRPr>
          </a:p>
          <a:p>
            <a:pPr lvl="1" marL="743040" indent="-28584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3333cc"/>
                </a:solidFill>
                <a:effectLst/>
                <a:uFillTx/>
                <a:latin typeface="Arial"/>
              </a:rPr>
              <a:t>Invoice Price = Posted Price  +  Differential. The price paid by the buyer of an EFP to the seller.</a:t>
            </a:r>
            <a:r>
              <a:rPr b="1" lang="en-US" sz="1800" strike="noStrike" u="none">
                <a:solidFill>
                  <a:srgbClr val="3333cc"/>
                </a:solidFill>
                <a:effectLst/>
                <a:uFillTx/>
                <a:latin typeface="Arial"/>
              </a:rPr>
              <a:t>	</a:t>
            </a:r>
            <a:endParaRPr b="0" lang="en-US" sz="1800" strike="noStrike" u="none">
              <a:solidFill>
                <a:srgbClr val="000000"/>
              </a:solidFill>
              <a:effectLst/>
              <a:uFillTx/>
              <a:latin typeface="Times New Roman"/>
            </a:endParaRPr>
          </a:p>
          <a:p>
            <a:pPr marL="343080" indent="0">
              <a:lnSpc>
                <a:spcPct val="100000"/>
              </a:lnSpc>
              <a:spcBef>
                <a:spcPts val="499"/>
              </a:spcBef>
              <a:spcAft>
                <a:spcPts val="499"/>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1" name="PlaceHolder 1"/>
          <p:cNvSpPr>
            <a:spLocks noGrp="1"/>
          </p:cNvSpPr>
          <p:nvPr>
            <p:ph type="title"/>
          </p:nvPr>
        </p:nvSpPr>
        <p:spPr>
          <a:xfrm>
            <a:off x="685800" y="609480"/>
            <a:ext cx="7696080" cy="95256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cc0000"/>
                </a:solidFill>
                <a:effectLst/>
                <a:uFillTx/>
                <a:latin typeface="Arial"/>
              </a:rPr>
              <a:t>EFP Example</a:t>
            </a:r>
            <a:endParaRPr b="0" lang="en-US" sz="4400" strike="noStrike" u="none">
              <a:solidFill>
                <a:srgbClr val="000000"/>
              </a:solidFill>
              <a:effectLst/>
              <a:uFillTx/>
              <a:latin typeface="Times New Roman"/>
            </a:endParaRPr>
          </a:p>
        </p:txBody>
      </p:sp>
      <p:sp>
        <p:nvSpPr>
          <p:cNvPr id="102" name="PlaceHolder 2"/>
          <p:cNvSpPr>
            <a:spLocks noGrp="1"/>
          </p:cNvSpPr>
          <p:nvPr>
            <p:ph/>
          </p:nvPr>
        </p:nvSpPr>
        <p:spPr>
          <a:xfrm>
            <a:off x="723600" y="1523880"/>
            <a:ext cx="7924680" cy="4572000"/>
          </a:xfrm>
          <a:prstGeom prst="rect">
            <a:avLst/>
          </a:prstGeom>
          <a:noFill/>
          <a:ln w="0">
            <a:noFill/>
          </a:ln>
        </p:spPr>
        <p:txBody>
          <a:bodyPr lIns="90000" rIns="90000" tIns="46800" bIns="46800" anchor="t">
            <a:normAutofit/>
          </a:bodyPr>
          <a:p>
            <a:pPr marL="343080" indent="-34308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Posted price: $2.00</a:t>
            </a:r>
            <a:endParaRPr b="0" lang="en-US" sz="2000" strike="noStrike" u="none">
              <a:solidFill>
                <a:srgbClr val="000000"/>
              </a:solidFill>
              <a:effectLst/>
              <a:uFillTx/>
              <a:latin typeface="Times New Roman"/>
            </a:endParaRPr>
          </a:p>
          <a:p>
            <a:pPr marL="343080" indent="-34308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Differential: -$0.30</a:t>
            </a:r>
            <a:endParaRPr b="0" lang="en-US" sz="2000" strike="noStrike" u="none">
              <a:solidFill>
                <a:srgbClr val="000000"/>
              </a:solidFill>
              <a:effectLst/>
              <a:uFillTx/>
              <a:latin typeface="Times New Roman"/>
            </a:endParaRPr>
          </a:p>
          <a:p>
            <a:pPr marL="343080" indent="-34308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Net Purchase Price: $0.30 - Futures Cost</a:t>
            </a:r>
            <a:endParaRPr b="0" lang="en-US" sz="2000" strike="noStrike" u="none">
              <a:solidFill>
                <a:srgbClr val="000000"/>
              </a:solidFill>
              <a:effectLst/>
              <a:uFillTx/>
              <a:latin typeface="Times New Roman"/>
            </a:endParaRPr>
          </a:p>
          <a:p>
            <a:pPr marL="343080" indent="-34308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The effective purchase price depends on the price at which the buyer closes he short future position</a:t>
            </a:r>
            <a:r>
              <a:rPr b="1" lang="en-US" sz="2000" strike="noStrike" u="none">
                <a:solidFill>
                  <a:srgbClr val="3333cc"/>
                </a:solidFill>
                <a:effectLst/>
                <a:uFillTx/>
                <a:latin typeface="Arial"/>
              </a:rPr>
              <a:t>	</a:t>
            </a:r>
            <a:endParaRPr b="0" lang="en-US" sz="2000" strike="noStrike" u="none">
              <a:solidFill>
                <a:srgbClr val="000000"/>
              </a:solidFill>
              <a:effectLst/>
              <a:uFillTx/>
              <a:latin typeface="Times New Roman"/>
            </a:endParaRPr>
          </a:p>
          <a:p>
            <a:pPr marL="343080" indent="0">
              <a:lnSpc>
                <a:spcPct val="100000"/>
              </a:lnSpc>
              <a:spcBef>
                <a:spcPts val="499"/>
              </a:spcBef>
              <a:spcAft>
                <a:spcPts val="499"/>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3" name=""/>
          <p:cNvSpPr/>
          <p:nvPr/>
        </p:nvSpPr>
        <p:spPr>
          <a:xfrm>
            <a:off x="1143000" y="2743200"/>
            <a:ext cx="2362320" cy="990720"/>
          </a:xfrm>
          <a:prstGeom prst="flowChartProcess">
            <a:avLst/>
          </a:prstGeom>
          <a:noFill/>
          <a:ln w="25560">
            <a:solidFill>
              <a:srgbClr val="339966"/>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cc0000"/>
                </a:solidFill>
                <a:effectLst/>
                <a:uFillTx/>
                <a:latin typeface="Arial Black"/>
              </a:rPr>
              <a:t>Buyer</a:t>
            </a:r>
            <a:endParaRPr b="0" lang="en-US" sz="2400" strike="noStrike" u="none">
              <a:solidFill>
                <a:srgbClr val="000000"/>
              </a:solidFill>
              <a:effectLst/>
              <a:uFillTx/>
              <a:latin typeface="Times New Roman"/>
            </a:endParaRPr>
          </a:p>
        </p:txBody>
      </p:sp>
      <p:sp>
        <p:nvSpPr>
          <p:cNvPr id="104" name=""/>
          <p:cNvSpPr/>
          <p:nvPr/>
        </p:nvSpPr>
        <p:spPr>
          <a:xfrm>
            <a:off x="5486400" y="2743200"/>
            <a:ext cx="2362320" cy="990720"/>
          </a:xfrm>
          <a:prstGeom prst="flowChartProcess">
            <a:avLst/>
          </a:prstGeom>
          <a:noFill/>
          <a:ln w="25560">
            <a:solidFill>
              <a:srgbClr val="339966"/>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cc0000"/>
                </a:solidFill>
                <a:effectLst/>
                <a:uFillTx/>
                <a:latin typeface="Arial Black"/>
              </a:rPr>
              <a:t>Seller</a:t>
            </a:r>
            <a:endParaRPr b="0" lang="en-US" sz="2400" strike="noStrike" u="none">
              <a:solidFill>
                <a:srgbClr val="000000"/>
              </a:solidFill>
              <a:effectLst/>
              <a:uFillTx/>
              <a:latin typeface="Times New Roman"/>
            </a:endParaRPr>
          </a:p>
        </p:txBody>
      </p:sp>
      <p:sp>
        <p:nvSpPr>
          <p:cNvPr id="105" name=""/>
          <p:cNvSpPr/>
          <p:nvPr/>
        </p:nvSpPr>
        <p:spPr>
          <a:xfrm>
            <a:off x="3505320" y="2971800"/>
            <a:ext cx="1981080" cy="0"/>
          </a:xfrm>
          <a:prstGeom prst="line">
            <a:avLst/>
          </a:prstGeom>
          <a:ln w="19080">
            <a:solidFill>
              <a:srgbClr val="990033"/>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6" name=""/>
          <p:cNvSpPr/>
          <p:nvPr/>
        </p:nvSpPr>
        <p:spPr>
          <a:xfrm flipH="1">
            <a:off x="3504960" y="3581280"/>
            <a:ext cx="1981080" cy="0"/>
          </a:xfrm>
          <a:prstGeom prst="line">
            <a:avLst/>
          </a:prstGeom>
          <a:ln w="19080">
            <a:solidFill>
              <a:srgbClr val="990033"/>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7" name=""/>
          <p:cNvSpPr/>
          <p:nvPr/>
        </p:nvSpPr>
        <p:spPr>
          <a:xfrm>
            <a:off x="3809880" y="2666880"/>
            <a:ext cx="13716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66"/>
                </a:solidFill>
                <a:effectLst/>
                <a:uFillTx/>
                <a:latin typeface="Arial Black"/>
              </a:rPr>
              <a:t>L3D - $0.25</a:t>
            </a:r>
            <a:endParaRPr b="0" lang="en-US" sz="1400" strike="noStrike" u="none">
              <a:solidFill>
                <a:srgbClr val="000000"/>
              </a:solidFill>
              <a:effectLst/>
              <a:uFillTx/>
              <a:latin typeface="Times New Roman"/>
            </a:endParaRPr>
          </a:p>
        </p:txBody>
      </p:sp>
      <p:sp>
        <p:nvSpPr>
          <p:cNvPr id="108" name=""/>
          <p:cNvSpPr/>
          <p:nvPr/>
        </p:nvSpPr>
        <p:spPr>
          <a:xfrm>
            <a:off x="762120" y="1905120"/>
            <a:ext cx="7543800" cy="25146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9" name=""/>
          <p:cNvSpPr/>
          <p:nvPr/>
        </p:nvSpPr>
        <p:spPr>
          <a:xfrm>
            <a:off x="4038480" y="3581280"/>
            <a:ext cx="838440" cy="32256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93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66"/>
                </a:solidFill>
                <a:effectLst/>
                <a:uFillTx/>
                <a:latin typeface="Arial Black"/>
              </a:rPr>
              <a:t>Index</a:t>
            </a:r>
            <a:endParaRPr b="0" lang="en-US" sz="1500" strike="noStrike" u="none">
              <a:solidFill>
                <a:srgbClr val="000000"/>
              </a:solidFill>
              <a:effectLst/>
              <a:uFillTx/>
              <a:latin typeface="Times New Roman"/>
            </a:endParaRPr>
          </a:p>
        </p:txBody>
      </p:sp>
      <p:sp>
        <p:nvSpPr>
          <p:cNvPr id="110" name=""/>
          <p:cNvSpPr/>
          <p:nvPr/>
        </p:nvSpPr>
        <p:spPr>
          <a:xfrm>
            <a:off x="2819520" y="5181480"/>
            <a:ext cx="2971800" cy="708480"/>
          </a:xfrm>
          <a:prstGeom prst="rect">
            <a:avLst/>
          </a:prstGeom>
          <a:solidFill>
            <a:srgbClr val="fcfdc6"/>
          </a:solidFill>
          <a:ln w="9360">
            <a:solidFill>
              <a:srgbClr val="000000"/>
            </a:solidFill>
            <a:miter/>
          </a:ln>
          <a:effectLst>
            <a:outerShdw dist="107932"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Generic Basis Swap</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cc0000"/>
                </a:solidFill>
                <a:effectLst/>
                <a:uFillTx/>
                <a:latin typeface="Arial"/>
              </a:rPr>
              <a:t>Natural Gas (2)</a:t>
            </a:r>
            <a:endParaRPr b="0" lang="en-US" sz="4400" strike="noStrike" u="none">
              <a:solidFill>
                <a:srgbClr val="000000"/>
              </a:solidFill>
              <a:effectLst/>
              <a:uFillTx/>
              <a:latin typeface="Times New Roman"/>
            </a:endParaRPr>
          </a:p>
        </p:txBody>
      </p:sp>
      <p:sp>
        <p:nvSpPr>
          <p:cNvPr id="17" name="PlaceHolder 2"/>
          <p:cNvSpPr>
            <a:spLocks noGrp="1"/>
          </p:cNvSpPr>
          <p:nvPr>
            <p:ph/>
          </p:nvPr>
        </p:nvSpPr>
        <p:spPr>
          <a:xfrm>
            <a:off x="685800" y="1980720"/>
            <a:ext cx="7696080" cy="4496040"/>
          </a:xfrm>
          <a:prstGeom prst="rect">
            <a:avLst/>
          </a:prstGeom>
          <a:noFill/>
          <a:ln w="0">
            <a:noFill/>
          </a:ln>
        </p:spPr>
        <p:txBody>
          <a:bodyPr lIns="90000" rIns="90000" tIns="46800" bIns="46800" anchor="t">
            <a:normAutofit lnSpcReduction="9999"/>
          </a:bodyPr>
          <a:p>
            <a:pPr marL="343080" indent="-343080">
              <a:lnSpc>
                <a:spcPct val="9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Petroleum products and natural gas come from ancient plants and animals that died and their bodies have decomposed</a:t>
            </a:r>
            <a:endParaRPr b="0" lang="en-US" sz="2000" strike="noStrike" u="none">
              <a:solidFill>
                <a:srgbClr val="000000"/>
              </a:solidFill>
              <a:effectLst/>
              <a:uFillTx/>
              <a:latin typeface="Times New Roman"/>
            </a:endParaRPr>
          </a:p>
          <a:p>
            <a:pPr marL="343080" indent="-343080">
              <a:lnSpc>
                <a:spcPct val="9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The remains were deposited along the shorelines of old rivers and covered with mud and silt</a:t>
            </a:r>
            <a:endParaRPr b="0" lang="en-US" sz="2000" strike="noStrike" u="none">
              <a:solidFill>
                <a:srgbClr val="000000"/>
              </a:solidFill>
              <a:effectLst/>
              <a:uFillTx/>
              <a:latin typeface="Times New Roman"/>
            </a:endParaRPr>
          </a:p>
          <a:p>
            <a:pPr marL="343080" indent="-343080">
              <a:lnSpc>
                <a:spcPct val="9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Compression by the weight of the sedimentary rock layers  </a:t>
            </a:r>
            <a:endParaRPr b="0" lang="en-US" sz="2000" strike="noStrike" u="none">
              <a:solidFill>
                <a:srgbClr val="000000"/>
              </a:solidFill>
              <a:effectLst/>
              <a:uFillTx/>
              <a:latin typeface="Times New Roman"/>
            </a:endParaRPr>
          </a:p>
          <a:p>
            <a:pPr marL="343080" indent="-343080">
              <a:lnSpc>
                <a:spcPct val="9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Organic materials transform over time into petroleum products due to intense heat and pressure present in the rock formations</a:t>
            </a:r>
            <a:endParaRPr b="0" lang="en-US" sz="2000" strike="noStrike" u="none">
              <a:solidFill>
                <a:srgbClr val="000000"/>
              </a:solidFill>
              <a:effectLst/>
              <a:uFillTx/>
              <a:latin typeface="Times New Roman"/>
            </a:endParaRPr>
          </a:p>
          <a:p>
            <a:pPr marL="343080" indent="-343080">
              <a:lnSpc>
                <a:spcPct val="9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Oil an natural gas migrate through the pores in the sedimentary rock formations</a:t>
            </a:r>
            <a:endParaRPr b="0" lang="en-US" sz="2000" strike="noStrike" u="none">
              <a:solidFill>
                <a:srgbClr val="000000"/>
              </a:solidFill>
              <a:effectLst/>
              <a:uFillTx/>
              <a:latin typeface="Times New Roman"/>
            </a:endParaRPr>
          </a:p>
          <a:p>
            <a:pPr marL="343080" indent="-343080">
              <a:lnSpc>
                <a:spcPct val="9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Some oil and gas becomes trapped under layers of rock formed above the sedimentary rock</a:t>
            </a:r>
            <a:endParaRPr b="0" lang="en-US" sz="2000" strike="noStrike" u="none">
              <a:solidFill>
                <a:srgbClr val="000000"/>
              </a:solidFill>
              <a:effectLst/>
              <a:uFillTx/>
              <a:latin typeface="Times New Roman"/>
            </a:endParaRPr>
          </a:p>
          <a:p>
            <a:pPr marL="343080" indent="-343080">
              <a:lnSpc>
                <a:spcPct val="9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Another explanation: primordial gases that rise up from the mantle</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1" name=""/>
          <p:cNvSpPr/>
          <p:nvPr/>
        </p:nvSpPr>
        <p:spPr>
          <a:xfrm>
            <a:off x="3352680" y="1295280"/>
            <a:ext cx="2362320" cy="6858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2" name=""/>
          <p:cNvSpPr/>
          <p:nvPr/>
        </p:nvSpPr>
        <p:spPr>
          <a:xfrm>
            <a:off x="3352680" y="4191120"/>
            <a:ext cx="2362320" cy="6858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3" name=""/>
          <p:cNvSpPr/>
          <p:nvPr/>
        </p:nvSpPr>
        <p:spPr>
          <a:xfrm>
            <a:off x="3352680" y="2743200"/>
            <a:ext cx="2362320" cy="6858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4" name=""/>
          <p:cNvSpPr/>
          <p:nvPr/>
        </p:nvSpPr>
        <p:spPr>
          <a:xfrm>
            <a:off x="7238880" y="2743200"/>
            <a:ext cx="1447920" cy="6858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5" name=""/>
          <p:cNvSpPr/>
          <p:nvPr/>
        </p:nvSpPr>
        <p:spPr>
          <a:xfrm>
            <a:off x="457200" y="2743200"/>
            <a:ext cx="1447920" cy="6858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6" name=""/>
          <p:cNvSpPr/>
          <p:nvPr/>
        </p:nvSpPr>
        <p:spPr>
          <a:xfrm>
            <a:off x="3581280" y="1981080"/>
            <a:ext cx="0" cy="7621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7" name=""/>
          <p:cNvSpPr/>
          <p:nvPr/>
        </p:nvSpPr>
        <p:spPr>
          <a:xfrm flipV="1">
            <a:off x="5562720" y="1980720"/>
            <a:ext cx="0" cy="7621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8" name=""/>
          <p:cNvSpPr/>
          <p:nvPr/>
        </p:nvSpPr>
        <p:spPr>
          <a:xfrm>
            <a:off x="5715000" y="3276720"/>
            <a:ext cx="152388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9" name=""/>
          <p:cNvSpPr/>
          <p:nvPr/>
        </p:nvSpPr>
        <p:spPr>
          <a:xfrm>
            <a:off x="1905120" y="3276720"/>
            <a:ext cx="144756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0" name=""/>
          <p:cNvSpPr/>
          <p:nvPr/>
        </p:nvSpPr>
        <p:spPr>
          <a:xfrm>
            <a:off x="3581280" y="3429000"/>
            <a:ext cx="0" cy="7621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1" name=""/>
          <p:cNvSpPr/>
          <p:nvPr/>
        </p:nvSpPr>
        <p:spPr>
          <a:xfrm>
            <a:off x="3276720" y="4387680"/>
            <a:ext cx="251460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cc0000"/>
                </a:solidFill>
                <a:effectLst/>
                <a:uFillTx/>
                <a:latin typeface="Arial Black"/>
              </a:rPr>
              <a:t>Futures Exchange</a:t>
            </a:r>
            <a:endParaRPr b="0" lang="en-US" sz="1600" strike="noStrike" u="none">
              <a:solidFill>
                <a:srgbClr val="000000"/>
              </a:solidFill>
              <a:effectLst/>
              <a:uFillTx/>
              <a:latin typeface="Times New Roman"/>
            </a:endParaRPr>
          </a:p>
        </p:txBody>
      </p:sp>
      <p:sp>
        <p:nvSpPr>
          <p:cNvPr id="122" name=""/>
          <p:cNvSpPr/>
          <p:nvPr/>
        </p:nvSpPr>
        <p:spPr>
          <a:xfrm>
            <a:off x="3276720" y="2940120"/>
            <a:ext cx="251460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cc0000"/>
                </a:solidFill>
                <a:effectLst/>
                <a:uFillTx/>
                <a:latin typeface="Arial Black"/>
              </a:rPr>
              <a:t>XYZ Trading</a:t>
            </a:r>
            <a:endParaRPr b="0" lang="en-US" sz="1600" strike="noStrike" u="none">
              <a:solidFill>
                <a:srgbClr val="000000"/>
              </a:solidFill>
              <a:effectLst/>
              <a:uFillTx/>
              <a:latin typeface="Times New Roman"/>
            </a:endParaRPr>
          </a:p>
        </p:txBody>
      </p:sp>
      <p:sp>
        <p:nvSpPr>
          <p:cNvPr id="123" name=""/>
          <p:cNvSpPr/>
          <p:nvPr/>
        </p:nvSpPr>
        <p:spPr>
          <a:xfrm>
            <a:off x="3276720" y="1492200"/>
            <a:ext cx="251460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cc0000"/>
                </a:solidFill>
                <a:effectLst/>
                <a:uFillTx/>
                <a:latin typeface="Arial Black"/>
              </a:rPr>
              <a:t>Basis Swap</a:t>
            </a:r>
            <a:endParaRPr b="0" lang="en-US" sz="1600" strike="noStrike" u="none">
              <a:solidFill>
                <a:srgbClr val="000000"/>
              </a:solidFill>
              <a:effectLst/>
              <a:uFillTx/>
              <a:latin typeface="Times New Roman"/>
            </a:endParaRPr>
          </a:p>
        </p:txBody>
      </p:sp>
      <p:sp>
        <p:nvSpPr>
          <p:cNvPr id="124" name=""/>
          <p:cNvSpPr/>
          <p:nvPr/>
        </p:nvSpPr>
        <p:spPr>
          <a:xfrm flipH="1">
            <a:off x="1904760" y="2971800"/>
            <a:ext cx="1447560" cy="0"/>
          </a:xfrm>
          <a:prstGeom prst="line">
            <a:avLst/>
          </a:prstGeom>
          <a:ln w="19080">
            <a:solidFill>
              <a:srgbClr val="000000"/>
            </a:solidFill>
            <a:prstDash val="sysDot"/>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5" name=""/>
          <p:cNvSpPr/>
          <p:nvPr/>
        </p:nvSpPr>
        <p:spPr>
          <a:xfrm flipH="1">
            <a:off x="5714640" y="2971800"/>
            <a:ext cx="1523880" cy="0"/>
          </a:xfrm>
          <a:prstGeom prst="line">
            <a:avLst/>
          </a:prstGeom>
          <a:ln w="19080">
            <a:solidFill>
              <a:srgbClr val="000000"/>
            </a:solidFill>
            <a:prstDash val="sysDot"/>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6" name=""/>
          <p:cNvSpPr/>
          <p:nvPr/>
        </p:nvSpPr>
        <p:spPr>
          <a:xfrm flipV="1">
            <a:off x="5562720" y="3428640"/>
            <a:ext cx="0" cy="7621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7" name=""/>
          <p:cNvSpPr/>
          <p:nvPr/>
        </p:nvSpPr>
        <p:spPr>
          <a:xfrm>
            <a:off x="4800600" y="3429000"/>
            <a:ext cx="0" cy="762120"/>
          </a:xfrm>
          <a:prstGeom prst="line">
            <a:avLst/>
          </a:prstGeom>
          <a:ln w="19080">
            <a:solidFill>
              <a:srgbClr val="000000"/>
            </a:solidFill>
            <a:prstDash val="sysDot"/>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8" name=""/>
          <p:cNvSpPr/>
          <p:nvPr/>
        </p:nvSpPr>
        <p:spPr>
          <a:xfrm flipV="1">
            <a:off x="4267080" y="3428640"/>
            <a:ext cx="0" cy="762120"/>
          </a:xfrm>
          <a:prstGeom prst="line">
            <a:avLst/>
          </a:prstGeom>
          <a:ln w="19080">
            <a:solidFill>
              <a:srgbClr val="000000"/>
            </a:solidFill>
            <a:prstDash val="sysDot"/>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9" name=""/>
          <p:cNvSpPr/>
          <p:nvPr/>
        </p:nvSpPr>
        <p:spPr>
          <a:xfrm>
            <a:off x="5562720" y="2209680"/>
            <a:ext cx="129528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L3D</a:t>
            </a:r>
            <a:r>
              <a:rPr b="1" lang="en-US" sz="1400" strike="noStrike" u="none">
                <a:solidFill>
                  <a:srgbClr val="000000"/>
                </a:solidFill>
                <a:effectLst/>
                <a:uFillTx/>
                <a:latin typeface="Arial"/>
              </a:rPr>
              <a:t> - $0.35</a:t>
            </a:r>
            <a:endParaRPr b="0" lang="en-US" sz="1400" strike="noStrike" u="none">
              <a:solidFill>
                <a:srgbClr val="000000"/>
              </a:solidFill>
              <a:effectLst/>
              <a:uFillTx/>
              <a:latin typeface="Times New Roman"/>
            </a:endParaRPr>
          </a:p>
        </p:txBody>
      </p:sp>
      <p:sp>
        <p:nvSpPr>
          <p:cNvPr id="130" name=""/>
          <p:cNvSpPr/>
          <p:nvPr/>
        </p:nvSpPr>
        <p:spPr>
          <a:xfrm>
            <a:off x="2133720" y="2209680"/>
            <a:ext cx="1600200" cy="3074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Permian</a:t>
            </a:r>
            <a:r>
              <a:rPr b="1" lang="en-US" sz="1400" strike="noStrike" u="none">
                <a:solidFill>
                  <a:srgbClr val="000000"/>
                </a:solidFill>
                <a:effectLst/>
                <a:uFillTx/>
                <a:latin typeface="Arial"/>
              </a:rPr>
              <a:t> Index</a:t>
            </a:r>
            <a:endParaRPr b="0" lang="en-US" sz="1400" strike="noStrike" u="none">
              <a:solidFill>
                <a:srgbClr val="000000"/>
              </a:solidFill>
              <a:effectLst/>
              <a:uFillTx/>
              <a:latin typeface="Times New Roman"/>
            </a:endParaRPr>
          </a:p>
        </p:txBody>
      </p:sp>
      <p:sp>
        <p:nvSpPr>
          <p:cNvPr id="131" name=""/>
          <p:cNvSpPr/>
          <p:nvPr/>
        </p:nvSpPr>
        <p:spPr>
          <a:xfrm>
            <a:off x="5715000" y="2666880"/>
            <a:ext cx="1523880" cy="2923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Gas @ Permian</a:t>
            </a:r>
            <a:endParaRPr b="0" lang="en-US" sz="1300" strike="noStrike" u="none">
              <a:solidFill>
                <a:srgbClr val="000000"/>
              </a:solidFill>
              <a:effectLst/>
              <a:uFillTx/>
              <a:latin typeface="Times New Roman"/>
            </a:endParaRPr>
          </a:p>
        </p:txBody>
      </p:sp>
      <p:sp>
        <p:nvSpPr>
          <p:cNvPr id="132" name=""/>
          <p:cNvSpPr/>
          <p:nvPr/>
        </p:nvSpPr>
        <p:spPr>
          <a:xfrm>
            <a:off x="1905120" y="2666880"/>
            <a:ext cx="1523880" cy="2923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Gas @ Permian</a:t>
            </a:r>
            <a:endParaRPr b="0" lang="en-US" sz="1300" strike="noStrike" u="none">
              <a:solidFill>
                <a:srgbClr val="000000"/>
              </a:solidFill>
              <a:effectLst/>
              <a:uFillTx/>
              <a:latin typeface="Times New Roman"/>
            </a:endParaRPr>
          </a:p>
        </p:txBody>
      </p:sp>
      <p:sp>
        <p:nvSpPr>
          <p:cNvPr id="133" name=""/>
          <p:cNvSpPr/>
          <p:nvPr/>
        </p:nvSpPr>
        <p:spPr>
          <a:xfrm>
            <a:off x="7467480" y="2895480"/>
            <a:ext cx="99072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cc0000"/>
                </a:solidFill>
                <a:effectLst/>
                <a:uFillTx/>
                <a:latin typeface="Arial Black"/>
              </a:rPr>
              <a:t>Supply</a:t>
            </a:r>
            <a:endParaRPr b="0" lang="en-US" sz="1600" strike="noStrike" u="none">
              <a:solidFill>
                <a:srgbClr val="000000"/>
              </a:solidFill>
              <a:effectLst/>
              <a:uFillTx/>
              <a:latin typeface="Times New Roman"/>
            </a:endParaRPr>
          </a:p>
        </p:txBody>
      </p:sp>
      <p:sp>
        <p:nvSpPr>
          <p:cNvPr id="134" name=""/>
          <p:cNvSpPr/>
          <p:nvPr/>
        </p:nvSpPr>
        <p:spPr>
          <a:xfrm>
            <a:off x="685800" y="2895480"/>
            <a:ext cx="99072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cc0000"/>
                </a:solidFill>
                <a:effectLst/>
                <a:uFillTx/>
                <a:latin typeface="Arial Black"/>
              </a:rPr>
              <a:t>Market</a:t>
            </a:r>
            <a:endParaRPr b="0" lang="en-US" sz="1600" strike="noStrike" u="none">
              <a:solidFill>
                <a:srgbClr val="000000"/>
              </a:solidFill>
              <a:effectLst/>
              <a:uFillTx/>
              <a:latin typeface="Times New Roman"/>
            </a:endParaRPr>
          </a:p>
        </p:txBody>
      </p:sp>
      <p:sp>
        <p:nvSpPr>
          <p:cNvPr id="135" name=""/>
          <p:cNvSpPr/>
          <p:nvPr/>
        </p:nvSpPr>
        <p:spPr>
          <a:xfrm>
            <a:off x="5562720" y="3581280"/>
            <a:ext cx="533160" cy="2923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L3D</a:t>
            </a:r>
            <a:endParaRPr b="0" lang="en-US" sz="1300" strike="noStrike" u="none">
              <a:solidFill>
                <a:srgbClr val="000000"/>
              </a:solidFill>
              <a:effectLst/>
              <a:uFillTx/>
              <a:latin typeface="Times New Roman"/>
            </a:endParaRPr>
          </a:p>
        </p:txBody>
      </p:sp>
      <p:sp>
        <p:nvSpPr>
          <p:cNvPr id="136" name=""/>
          <p:cNvSpPr/>
          <p:nvPr/>
        </p:nvSpPr>
        <p:spPr>
          <a:xfrm>
            <a:off x="4800600" y="3581280"/>
            <a:ext cx="838080" cy="5940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30</a:t>
            </a:r>
            <a:endParaRPr b="0" lang="en-US" sz="1300" strike="noStrike" u="none">
              <a:solidFill>
                <a:srgbClr val="000000"/>
              </a:solidFill>
              <a:effectLst/>
              <a:uFillTx/>
              <a:latin typeface="Times New Roman"/>
            </a:endParaRPr>
          </a:p>
          <a:p>
            <a:pPr algn="ct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Futures</a:t>
            </a:r>
            <a:endParaRPr b="0" lang="en-US" sz="1300" strike="noStrike" u="none">
              <a:solidFill>
                <a:srgbClr val="000000"/>
              </a:solidFill>
              <a:effectLst/>
              <a:uFillTx/>
              <a:latin typeface="Times New Roman"/>
            </a:endParaRPr>
          </a:p>
        </p:txBody>
      </p:sp>
      <p:sp>
        <p:nvSpPr>
          <p:cNvPr id="137" name=""/>
          <p:cNvSpPr/>
          <p:nvPr/>
        </p:nvSpPr>
        <p:spPr>
          <a:xfrm>
            <a:off x="3505320" y="3581280"/>
            <a:ext cx="838080" cy="5940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30</a:t>
            </a:r>
            <a:endParaRPr b="0" lang="en-US" sz="1300" strike="noStrike" u="none">
              <a:solidFill>
                <a:srgbClr val="000000"/>
              </a:solidFill>
              <a:effectLst/>
              <a:uFillTx/>
              <a:latin typeface="Times New Roman"/>
            </a:endParaRPr>
          </a:p>
          <a:p>
            <a:pPr algn="ct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Futures</a:t>
            </a:r>
            <a:endParaRPr b="0" lang="en-US" sz="1300" strike="noStrike" u="none">
              <a:solidFill>
                <a:srgbClr val="000000"/>
              </a:solidFill>
              <a:effectLst/>
              <a:uFillTx/>
              <a:latin typeface="Times New Roman"/>
            </a:endParaRPr>
          </a:p>
        </p:txBody>
      </p:sp>
      <p:sp>
        <p:nvSpPr>
          <p:cNvPr id="138" name=""/>
          <p:cNvSpPr/>
          <p:nvPr/>
        </p:nvSpPr>
        <p:spPr>
          <a:xfrm>
            <a:off x="2895480" y="3595680"/>
            <a:ext cx="685800" cy="2923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$2.05</a:t>
            </a:r>
            <a:endParaRPr b="0" lang="en-US" sz="1300" strike="noStrike" u="none">
              <a:solidFill>
                <a:srgbClr val="000000"/>
              </a:solidFill>
              <a:effectLst/>
              <a:uFillTx/>
              <a:latin typeface="Times New Roman"/>
            </a:endParaRPr>
          </a:p>
        </p:txBody>
      </p:sp>
      <p:sp>
        <p:nvSpPr>
          <p:cNvPr id="139" name=""/>
          <p:cNvSpPr/>
          <p:nvPr/>
        </p:nvSpPr>
        <p:spPr>
          <a:xfrm>
            <a:off x="5715000" y="3290760"/>
            <a:ext cx="1523880" cy="2923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Permian Index</a:t>
            </a:r>
            <a:endParaRPr b="0" lang="en-US" sz="1300" strike="noStrike" u="none">
              <a:solidFill>
                <a:srgbClr val="000000"/>
              </a:solidFill>
              <a:effectLst/>
              <a:uFillTx/>
              <a:latin typeface="Times New Roman"/>
            </a:endParaRPr>
          </a:p>
        </p:txBody>
      </p:sp>
      <p:sp>
        <p:nvSpPr>
          <p:cNvPr id="140" name=""/>
          <p:cNvSpPr/>
          <p:nvPr/>
        </p:nvSpPr>
        <p:spPr>
          <a:xfrm>
            <a:off x="1828800" y="3276720"/>
            <a:ext cx="1523880" cy="2923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$1.75</a:t>
            </a:r>
            <a:endParaRPr b="0" lang="en-US" sz="1300" strike="noStrike" u="none">
              <a:solidFill>
                <a:srgbClr val="000000"/>
              </a:solidFill>
              <a:effectLst/>
              <a:uFillTx/>
              <a:latin typeface="Times New Roman"/>
            </a:endParaRPr>
          </a:p>
        </p:txBody>
      </p:sp>
      <p:sp>
        <p:nvSpPr>
          <p:cNvPr id="141" name=""/>
          <p:cNvSpPr/>
          <p:nvPr/>
        </p:nvSpPr>
        <p:spPr>
          <a:xfrm>
            <a:off x="304920" y="304920"/>
            <a:ext cx="8534160" cy="61722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2" name=""/>
          <p:cNvSpPr/>
          <p:nvPr/>
        </p:nvSpPr>
        <p:spPr>
          <a:xfrm>
            <a:off x="2438280" y="5181480"/>
            <a:ext cx="5867640" cy="1381680"/>
          </a:xfrm>
          <a:prstGeom prst="rect">
            <a:avLst/>
          </a:prstGeom>
          <a:solidFill>
            <a:srgbClr val="fcfdc6"/>
          </a:solidFill>
          <a:ln w="9360">
            <a:solidFill>
              <a:srgbClr val="000000"/>
            </a:solidFill>
            <a:miter/>
          </a:ln>
          <a:effectLst>
            <a:outerShdw dist="107932"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Hedging Fixed Price Sale at Alternate Delivery Location with Futures</a:t>
            </a:r>
            <a:endParaRPr b="0" lang="en-US" sz="2400" strike="noStrike" u="none">
              <a:solidFill>
                <a:srgbClr val="000000"/>
              </a:solidFill>
              <a:effectLst/>
              <a:uFillTx/>
              <a:latin typeface="Times New Roman"/>
            </a:endParaRPr>
          </a:p>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3" name=""/>
          <p:cNvSpPr/>
          <p:nvPr/>
        </p:nvSpPr>
        <p:spPr>
          <a:xfrm>
            <a:off x="1219320" y="1523880"/>
            <a:ext cx="2209680" cy="99072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4" name=""/>
          <p:cNvSpPr/>
          <p:nvPr/>
        </p:nvSpPr>
        <p:spPr>
          <a:xfrm>
            <a:off x="5715000" y="3733920"/>
            <a:ext cx="2209680" cy="9903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5" name=""/>
          <p:cNvSpPr/>
          <p:nvPr/>
        </p:nvSpPr>
        <p:spPr>
          <a:xfrm>
            <a:off x="5715000" y="1523880"/>
            <a:ext cx="2209680" cy="99072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6" name=""/>
          <p:cNvSpPr/>
          <p:nvPr/>
        </p:nvSpPr>
        <p:spPr>
          <a:xfrm>
            <a:off x="3429000" y="2286000"/>
            <a:ext cx="22860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47" name=""/>
          <p:cNvSpPr/>
          <p:nvPr/>
        </p:nvSpPr>
        <p:spPr>
          <a:xfrm>
            <a:off x="6248520" y="2514600"/>
            <a:ext cx="0" cy="12193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48" name=""/>
          <p:cNvSpPr/>
          <p:nvPr/>
        </p:nvSpPr>
        <p:spPr>
          <a:xfrm flipV="1">
            <a:off x="7315200" y="2514240"/>
            <a:ext cx="0" cy="12193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49" name=""/>
          <p:cNvSpPr/>
          <p:nvPr/>
        </p:nvSpPr>
        <p:spPr>
          <a:xfrm>
            <a:off x="380880" y="380880"/>
            <a:ext cx="8458200" cy="60962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0" name=""/>
          <p:cNvSpPr/>
          <p:nvPr/>
        </p:nvSpPr>
        <p:spPr>
          <a:xfrm>
            <a:off x="1600200" y="1797120"/>
            <a:ext cx="144792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cc0000"/>
                </a:solidFill>
                <a:effectLst/>
                <a:uFillTx/>
                <a:latin typeface="Arial Black"/>
              </a:rPr>
              <a:t>Market</a:t>
            </a:r>
            <a:endParaRPr b="0" lang="en-US" sz="1600" strike="noStrike" u="none">
              <a:solidFill>
                <a:srgbClr val="000000"/>
              </a:solidFill>
              <a:effectLst/>
              <a:uFillTx/>
              <a:latin typeface="Times New Roman"/>
            </a:endParaRPr>
          </a:p>
        </p:txBody>
      </p:sp>
      <p:sp>
        <p:nvSpPr>
          <p:cNvPr id="151" name=""/>
          <p:cNvSpPr/>
          <p:nvPr/>
        </p:nvSpPr>
        <p:spPr>
          <a:xfrm>
            <a:off x="6019920" y="3886200"/>
            <a:ext cx="1676160" cy="708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cc0000"/>
                </a:solidFill>
                <a:effectLst/>
                <a:uFillTx/>
                <a:latin typeface="Arial Black"/>
              </a:rPr>
              <a:t>Swing Swap </a:t>
            </a:r>
            <a:endParaRPr b="0" lang="en-US" sz="1600" strike="noStrike" u="none">
              <a:solidFill>
                <a:srgbClr val="000000"/>
              </a:solidFill>
              <a:effectLst/>
              <a:uFillTx/>
              <a:latin typeface="Times New Roman"/>
            </a:endParaRPr>
          </a:p>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cc0000"/>
                </a:solidFill>
                <a:effectLst/>
                <a:uFillTx/>
                <a:latin typeface="Arial Black"/>
              </a:rPr>
              <a:t>ABC</a:t>
            </a:r>
            <a:endParaRPr b="0" lang="en-US" sz="1600" strike="noStrike" u="none">
              <a:solidFill>
                <a:srgbClr val="000000"/>
              </a:solidFill>
              <a:effectLst/>
              <a:uFillTx/>
              <a:latin typeface="Times New Roman"/>
            </a:endParaRPr>
          </a:p>
        </p:txBody>
      </p:sp>
      <p:sp>
        <p:nvSpPr>
          <p:cNvPr id="152" name=""/>
          <p:cNvSpPr/>
          <p:nvPr/>
        </p:nvSpPr>
        <p:spPr>
          <a:xfrm>
            <a:off x="6095880" y="1828800"/>
            <a:ext cx="1447920" cy="5814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cc0000"/>
                </a:solidFill>
                <a:effectLst/>
                <a:uFillTx/>
                <a:latin typeface="Arial Black"/>
              </a:rPr>
              <a:t>XYZ Production</a:t>
            </a:r>
            <a:endParaRPr b="0" lang="en-US" sz="1600" strike="noStrike" u="none">
              <a:solidFill>
                <a:srgbClr val="000000"/>
              </a:solidFill>
              <a:effectLst/>
              <a:uFillTx/>
              <a:latin typeface="Times New Roman"/>
            </a:endParaRPr>
          </a:p>
        </p:txBody>
      </p:sp>
      <p:sp>
        <p:nvSpPr>
          <p:cNvPr id="153" name=""/>
          <p:cNvSpPr/>
          <p:nvPr/>
        </p:nvSpPr>
        <p:spPr>
          <a:xfrm flipH="1">
            <a:off x="3429000" y="1752480"/>
            <a:ext cx="2286000" cy="0"/>
          </a:xfrm>
          <a:prstGeom prst="line">
            <a:avLst/>
          </a:prstGeom>
          <a:ln w="19080">
            <a:solidFill>
              <a:srgbClr val="000000"/>
            </a:solidFill>
            <a:prstDash val="sysDot"/>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54" name=""/>
          <p:cNvSpPr/>
          <p:nvPr/>
        </p:nvSpPr>
        <p:spPr>
          <a:xfrm>
            <a:off x="3809880" y="1219320"/>
            <a:ext cx="1600200" cy="2923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Gas @ Permian</a:t>
            </a:r>
            <a:endParaRPr b="0" lang="en-US" sz="1300" strike="noStrike" u="none">
              <a:solidFill>
                <a:srgbClr val="000000"/>
              </a:solidFill>
              <a:effectLst/>
              <a:uFillTx/>
              <a:latin typeface="Times New Roman"/>
            </a:endParaRPr>
          </a:p>
        </p:txBody>
      </p:sp>
      <p:sp>
        <p:nvSpPr>
          <p:cNvPr id="155" name=""/>
          <p:cNvSpPr/>
          <p:nvPr/>
        </p:nvSpPr>
        <p:spPr>
          <a:xfrm>
            <a:off x="3886200" y="2286000"/>
            <a:ext cx="1371600" cy="2923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$2.00</a:t>
            </a:r>
            <a:endParaRPr b="0" lang="en-US" sz="1300" strike="noStrike" u="none">
              <a:solidFill>
                <a:srgbClr val="000000"/>
              </a:solidFill>
              <a:effectLst/>
              <a:uFillTx/>
              <a:latin typeface="Times New Roman"/>
            </a:endParaRPr>
          </a:p>
        </p:txBody>
      </p:sp>
      <p:sp>
        <p:nvSpPr>
          <p:cNvPr id="156" name=""/>
          <p:cNvSpPr/>
          <p:nvPr/>
        </p:nvSpPr>
        <p:spPr>
          <a:xfrm>
            <a:off x="5486400" y="2819520"/>
            <a:ext cx="914400" cy="2923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$2.00</a:t>
            </a:r>
            <a:endParaRPr b="0" lang="en-US" sz="1300" strike="noStrike" u="none">
              <a:solidFill>
                <a:srgbClr val="000000"/>
              </a:solidFill>
              <a:effectLst/>
              <a:uFillTx/>
              <a:latin typeface="Times New Roman"/>
            </a:endParaRPr>
          </a:p>
        </p:txBody>
      </p:sp>
      <p:sp>
        <p:nvSpPr>
          <p:cNvPr id="157" name=""/>
          <p:cNvSpPr/>
          <p:nvPr/>
        </p:nvSpPr>
        <p:spPr>
          <a:xfrm>
            <a:off x="7315200" y="2840040"/>
            <a:ext cx="1447920" cy="5940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Daily Permian</a:t>
            </a:r>
            <a:endParaRPr b="0" lang="en-US" sz="1300" strike="noStrike" u="none">
              <a:solidFill>
                <a:srgbClr val="000000"/>
              </a:solidFill>
              <a:effectLst/>
              <a:uFillTx/>
              <a:latin typeface="Times New Roman"/>
            </a:endParaRPr>
          </a:p>
          <a:p>
            <a:pPr algn="ct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Index</a:t>
            </a:r>
            <a:endParaRPr b="0" lang="en-US" sz="1300" strike="noStrike" u="none">
              <a:solidFill>
                <a:srgbClr val="000000"/>
              </a:solidFill>
              <a:effectLst/>
              <a:uFillTx/>
              <a:latin typeface="Times New Roman"/>
            </a:endParaRPr>
          </a:p>
        </p:txBody>
      </p:sp>
      <p:sp>
        <p:nvSpPr>
          <p:cNvPr id="158" name=""/>
          <p:cNvSpPr/>
          <p:nvPr/>
        </p:nvSpPr>
        <p:spPr>
          <a:xfrm>
            <a:off x="914400" y="3962520"/>
            <a:ext cx="4419720" cy="1557000"/>
          </a:xfrm>
          <a:prstGeom prst="rect">
            <a:avLst/>
          </a:prstGeom>
          <a:solidFill>
            <a:srgbClr val="fcfdc6"/>
          </a:solidFill>
          <a:ln w="9360">
            <a:solidFill>
              <a:srgbClr val="000000"/>
            </a:solidFill>
            <a:miter/>
          </a:ln>
          <a:effectLst>
            <a:outerShdw dist="107932"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Swing Swap for the Part of the Month allows XYZ to</a:t>
            </a:r>
            <a:endParaRPr b="0" lang="en-US" sz="2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participate in intra-month price changes</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9" name=""/>
          <p:cNvSpPr/>
          <p:nvPr/>
        </p:nvSpPr>
        <p:spPr>
          <a:xfrm>
            <a:off x="5638680" y="1523880"/>
            <a:ext cx="2210040" cy="990720"/>
          </a:xfrm>
          <a:prstGeom prst="rect">
            <a:avLst/>
          </a:prstGeom>
          <a:noFill/>
          <a:ln w="25560">
            <a:solidFill>
              <a:srgbClr val="339966"/>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60" name=""/>
          <p:cNvSpPr/>
          <p:nvPr/>
        </p:nvSpPr>
        <p:spPr>
          <a:xfrm>
            <a:off x="1295280" y="3581280"/>
            <a:ext cx="2210040" cy="990720"/>
          </a:xfrm>
          <a:prstGeom prst="rect">
            <a:avLst/>
          </a:prstGeom>
          <a:noFill/>
          <a:ln w="25560">
            <a:solidFill>
              <a:srgbClr val="339966"/>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61" name=""/>
          <p:cNvSpPr/>
          <p:nvPr/>
        </p:nvSpPr>
        <p:spPr>
          <a:xfrm>
            <a:off x="1295280" y="1523880"/>
            <a:ext cx="2210040" cy="990720"/>
          </a:xfrm>
          <a:prstGeom prst="rect">
            <a:avLst/>
          </a:prstGeom>
          <a:noFill/>
          <a:ln w="25560">
            <a:solidFill>
              <a:srgbClr val="339966"/>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62" name=""/>
          <p:cNvSpPr/>
          <p:nvPr/>
        </p:nvSpPr>
        <p:spPr>
          <a:xfrm>
            <a:off x="1600200" y="1828800"/>
            <a:ext cx="152388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cc0000"/>
                </a:solidFill>
                <a:effectLst/>
                <a:uFillTx/>
                <a:latin typeface="Arial Black"/>
              </a:rPr>
              <a:t>XYZ</a:t>
            </a:r>
            <a:endParaRPr b="0" lang="en-US" sz="1600" strike="noStrike" u="none">
              <a:solidFill>
                <a:srgbClr val="000000"/>
              </a:solidFill>
              <a:effectLst/>
              <a:uFillTx/>
              <a:latin typeface="Times New Roman"/>
            </a:endParaRPr>
          </a:p>
        </p:txBody>
      </p:sp>
      <p:sp>
        <p:nvSpPr>
          <p:cNvPr id="163" name=""/>
          <p:cNvSpPr/>
          <p:nvPr/>
        </p:nvSpPr>
        <p:spPr>
          <a:xfrm>
            <a:off x="6019920" y="1828800"/>
            <a:ext cx="152388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cc0000"/>
                </a:solidFill>
                <a:effectLst/>
                <a:uFillTx/>
                <a:latin typeface="Arial Black"/>
              </a:rPr>
              <a:t>Producer</a:t>
            </a:r>
            <a:endParaRPr b="0" lang="en-US" sz="1600" strike="noStrike" u="none">
              <a:solidFill>
                <a:srgbClr val="000000"/>
              </a:solidFill>
              <a:effectLst/>
              <a:uFillTx/>
              <a:latin typeface="Times New Roman"/>
            </a:endParaRPr>
          </a:p>
        </p:txBody>
      </p:sp>
      <p:sp>
        <p:nvSpPr>
          <p:cNvPr id="164" name=""/>
          <p:cNvSpPr/>
          <p:nvPr/>
        </p:nvSpPr>
        <p:spPr>
          <a:xfrm>
            <a:off x="3505320" y="2286000"/>
            <a:ext cx="213336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65" name=""/>
          <p:cNvSpPr/>
          <p:nvPr/>
        </p:nvSpPr>
        <p:spPr>
          <a:xfrm flipH="1">
            <a:off x="3505320" y="1752480"/>
            <a:ext cx="213336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66" name=""/>
          <p:cNvSpPr/>
          <p:nvPr/>
        </p:nvSpPr>
        <p:spPr>
          <a:xfrm flipV="1">
            <a:off x="2971800" y="2514240"/>
            <a:ext cx="0" cy="10666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67" name=""/>
          <p:cNvSpPr/>
          <p:nvPr/>
        </p:nvSpPr>
        <p:spPr>
          <a:xfrm>
            <a:off x="1905120" y="2514600"/>
            <a:ext cx="0" cy="10666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68" name=""/>
          <p:cNvSpPr/>
          <p:nvPr/>
        </p:nvSpPr>
        <p:spPr>
          <a:xfrm>
            <a:off x="1600200" y="3886200"/>
            <a:ext cx="160020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cc0000"/>
                </a:solidFill>
                <a:effectLst/>
                <a:uFillTx/>
                <a:latin typeface="Arial Black"/>
              </a:rPr>
              <a:t>Swing Swap</a:t>
            </a:r>
            <a:endParaRPr b="0" lang="en-US" sz="1600" strike="noStrike" u="none">
              <a:solidFill>
                <a:srgbClr val="000000"/>
              </a:solidFill>
              <a:effectLst/>
              <a:uFillTx/>
              <a:latin typeface="Times New Roman"/>
            </a:endParaRPr>
          </a:p>
        </p:txBody>
      </p:sp>
      <p:sp>
        <p:nvSpPr>
          <p:cNvPr id="169" name=""/>
          <p:cNvSpPr/>
          <p:nvPr/>
        </p:nvSpPr>
        <p:spPr>
          <a:xfrm>
            <a:off x="533520" y="2666880"/>
            <a:ext cx="1371600" cy="5940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Daily Permian</a:t>
            </a:r>
            <a:endParaRPr b="0" lang="en-US" sz="1300" strike="noStrike" u="none">
              <a:solidFill>
                <a:srgbClr val="000000"/>
              </a:solidFill>
              <a:effectLst/>
              <a:uFillTx/>
              <a:latin typeface="Times New Roman"/>
            </a:endParaRPr>
          </a:p>
          <a:p>
            <a:pPr algn="ct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Index</a:t>
            </a:r>
            <a:endParaRPr b="0" lang="en-US" sz="1300" strike="noStrike" u="none">
              <a:solidFill>
                <a:srgbClr val="000000"/>
              </a:solidFill>
              <a:effectLst/>
              <a:uFillTx/>
              <a:latin typeface="Times New Roman"/>
            </a:endParaRPr>
          </a:p>
        </p:txBody>
      </p:sp>
      <p:sp>
        <p:nvSpPr>
          <p:cNvPr id="170" name=""/>
          <p:cNvSpPr/>
          <p:nvPr/>
        </p:nvSpPr>
        <p:spPr>
          <a:xfrm>
            <a:off x="2971800" y="2666880"/>
            <a:ext cx="685800" cy="2923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$2.00</a:t>
            </a:r>
            <a:endParaRPr b="0" lang="en-US" sz="1300" strike="noStrike" u="none">
              <a:solidFill>
                <a:srgbClr val="000000"/>
              </a:solidFill>
              <a:effectLst/>
              <a:uFillTx/>
              <a:latin typeface="Times New Roman"/>
            </a:endParaRPr>
          </a:p>
        </p:txBody>
      </p:sp>
      <p:sp>
        <p:nvSpPr>
          <p:cNvPr id="171" name=""/>
          <p:cNvSpPr/>
          <p:nvPr/>
        </p:nvSpPr>
        <p:spPr>
          <a:xfrm>
            <a:off x="4191120" y="2286000"/>
            <a:ext cx="685800" cy="2923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$2.00</a:t>
            </a:r>
            <a:endParaRPr b="0" lang="en-US" sz="1300" strike="noStrike" u="none">
              <a:solidFill>
                <a:srgbClr val="000000"/>
              </a:solidFill>
              <a:effectLst/>
              <a:uFillTx/>
              <a:latin typeface="Times New Roman"/>
            </a:endParaRPr>
          </a:p>
        </p:txBody>
      </p:sp>
      <p:sp>
        <p:nvSpPr>
          <p:cNvPr id="172" name=""/>
          <p:cNvSpPr/>
          <p:nvPr/>
        </p:nvSpPr>
        <p:spPr>
          <a:xfrm>
            <a:off x="3886200" y="1371600"/>
            <a:ext cx="1523880" cy="2923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Gas @ Permian</a:t>
            </a:r>
            <a:endParaRPr b="0" lang="en-US" sz="1300" strike="noStrike" u="none">
              <a:solidFill>
                <a:srgbClr val="000000"/>
              </a:solidFill>
              <a:effectLst/>
              <a:uFillTx/>
              <a:latin typeface="Times New Roman"/>
            </a:endParaRPr>
          </a:p>
        </p:txBody>
      </p:sp>
      <p:sp>
        <p:nvSpPr>
          <p:cNvPr id="173" name=""/>
          <p:cNvSpPr/>
          <p:nvPr/>
        </p:nvSpPr>
        <p:spPr>
          <a:xfrm>
            <a:off x="380880" y="304920"/>
            <a:ext cx="8382240" cy="60958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74" name=""/>
          <p:cNvSpPr/>
          <p:nvPr/>
        </p:nvSpPr>
        <p:spPr>
          <a:xfrm>
            <a:off x="4876920" y="4114800"/>
            <a:ext cx="3047760" cy="1747440"/>
          </a:xfrm>
          <a:prstGeom prst="rect">
            <a:avLst/>
          </a:prstGeom>
          <a:solidFill>
            <a:srgbClr val="fcfdc6"/>
          </a:solidFill>
          <a:ln w="9360">
            <a:solidFill>
              <a:srgbClr val="000000"/>
            </a:solidFill>
            <a:miter/>
          </a:ln>
          <a:effectLst>
            <a:outerShdw dist="107932"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End-user application of a swing swap</a:t>
            </a:r>
            <a:endParaRPr b="0" lang="en-US" sz="2400" strike="noStrike" u="none">
              <a:solidFill>
                <a:srgbClr val="000000"/>
              </a:solidFill>
              <a:effectLst/>
              <a:uFillTx/>
              <a:latin typeface="Times New Roman"/>
            </a:endParaRPr>
          </a:p>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5" name=""/>
          <p:cNvSpPr/>
          <p:nvPr/>
        </p:nvSpPr>
        <p:spPr>
          <a:xfrm>
            <a:off x="1295280" y="3581280"/>
            <a:ext cx="2210040" cy="990720"/>
          </a:xfrm>
          <a:prstGeom prst="rect">
            <a:avLst/>
          </a:prstGeom>
          <a:noFill/>
          <a:ln w="25560">
            <a:solidFill>
              <a:srgbClr val="339966"/>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76" name=""/>
          <p:cNvSpPr/>
          <p:nvPr/>
        </p:nvSpPr>
        <p:spPr>
          <a:xfrm>
            <a:off x="1295280" y="1447920"/>
            <a:ext cx="2210040" cy="990360"/>
          </a:xfrm>
          <a:prstGeom prst="rect">
            <a:avLst/>
          </a:prstGeom>
          <a:noFill/>
          <a:ln w="25560">
            <a:solidFill>
              <a:srgbClr val="339966"/>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77" name=""/>
          <p:cNvSpPr/>
          <p:nvPr/>
        </p:nvSpPr>
        <p:spPr>
          <a:xfrm>
            <a:off x="5486400" y="1447920"/>
            <a:ext cx="2209680" cy="990360"/>
          </a:xfrm>
          <a:prstGeom prst="rect">
            <a:avLst/>
          </a:prstGeom>
          <a:noFill/>
          <a:ln w="25560">
            <a:solidFill>
              <a:srgbClr val="339966"/>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78" name=""/>
          <p:cNvSpPr/>
          <p:nvPr/>
        </p:nvSpPr>
        <p:spPr>
          <a:xfrm>
            <a:off x="1828800" y="1752480"/>
            <a:ext cx="121932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cc0000"/>
                </a:solidFill>
                <a:effectLst/>
                <a:uFillTx/>
                <a:latin typeface="Arial Black"/>
              </a:rPr>
              <a:t>Trader</a:t>
            </a:r>
            <a:endParaRPr b="0" lang="en-US" sz="1600" strike="noStrike" u="none">
              <a:solidFill>
                <a:srgbClr val="000000"/>
              </a:solidFill>
              <a:effectLst/>
              <a:uFillTx/>
              <a:latin typeface="Times New Roman"/>
            </a:endParaRPr>
          </a:p>
        </p:txBody>
      </p:sp>
      <p:sp>
        <p:nvSpPr>
          <p:cNvPr id="179" name=""/>
          <p:cNvSpPr/>
          <p:nvPr/>
        </p:nvSpPr>
        <p:spPr>
          <a:xfrm>
            <a:off x="6019920" y="1752480"/>
            <a:ext cx="121896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cc0000"/>
                </a:solidFill>
                <a:effectLst/>
                <a:uFillTx/>
                <a:latin typeface="Arial Black"/>
              </a:rPr>
              <a:t>Supplier</a:t>
            </a:r>
            <a:endParaRPr b="0" lang="en-US" sz="1600" strike="noStrike" u="none">
              <a:solidFill>
                <a:srgbClr val="000000"/>
              </a:solidFill>
              <a:effectLst/>
              <a:uFillTx/>
              <a:latin typeface="Times New Roman"/>
            </a:endParaRPr>
          </a:p>
        </p:txBody>
      </p:sp>
      <p:sp>
        <p:nvSpPr>
          <p:cNvPr id="180" name=""/>
          <p:cNvSpPr/>
          <p:nvPr/>
        </p:nvSpPr>
        <p:spPr>
          <a:xfrm>
            <a:off x="1523880" y="3886200"/>
            <a:ext cx="167652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cc0000"/>
                </a:solidFill>
                <a:effectLst/>
                <a:uFillTx/>
                <a:latin typeface="Arial Black"/>
              </a:rPr>
              <a:t>Swing Swap</a:t>
            </a:r>
            <a:endParaRPr b="0" lang="en-US" sz="1600" strike="noStrike" u="none">
              <a:solidFill>
                <a:srgbClr val="000000"/>
              </a:solidFill>
              <a:effectLst/>
              <a:uFillTx/>
              <a:latin typeface="Times New Roman"/>
            </a:endParaRPr>
          </a:p>
        </p:txBody>
      </p:sp>
      <p:sp>
        <p:nvSpPr>
          <p:cNvPr id="181" name=""/>
          <p:cNvSpPr/>
          <p:nvPr/>
        </p:nvSpPr>
        <p:spPr>
          <a:xfrm flipV="1">
            <a:off x="2743200" y="2437920"/>
            <a:ext cx="0" cy="11430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82" name=""/>
          <p:cNvSpPr/>
          <p:nvPr/>
        </p:nvSpPr>
        <p:spPr>
          <a:xfrm>
            <a:off x="1981080" y="2438280"/>
            <a:ext cx="0" cy="11430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83" name=""/>
          <p:cNvSpPr/>
          <p:nvPr/>
        </p:nvSpPr>
        <p:spPr>
          <a:xfrm flipH="1">
            <a:off x="3504960" y="1676520"/>
            <a:ext cx="1981080" cy="0"/>
          </a:xfrm>
          <a:prstGeom prst="line">
            <a:avLst/>
          </a:prstGeom>
          <a:ln w="19080">
            <a:solidFill>
              <a:srgbClr val="000000"/>
            </a:solidFill>
            <a:prstDash val="sysDot"/>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84" name=""/>
          <p:cNvSpPr/>
          <p:nvPr/>
        </p:nvSpPr>
        <p:spPr>
          <a:xfrm>
            <a:off x="3505320" y="2209680"/>
            <a:ext cx="198108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85" name=""/>
          <p:cNvSpPr/>
          <p:nvPr/>
        </p:nvSpPr>
        <p:spPr>
          <a:xfrm>
            <a:off x="457200" y="2666880"/>
            <a:ext cx="1600200" cy="5940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Daily Permian</a:t>
            </a:r>
            <a:endParaRPr b="0" lang="en-US" sz="1300" strike="noStrike" u="none">
              <a:solidFill>
                <a:srgbClr val="000000"/>
              </a:solidFill>
              <a:effectLst/>
              <a:uFillTx/>
              <a:latin typeface="Times New Roman"/>
            </a:endParaRPr>
          </a:p>
          <a:p>
            <a:pPr algn="ct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Index</a:t>
            </a:r>
            <a:endParaRPr b="0" lang="en-US" sz="1300" strike="noStrike" u="none">
              <a:solidFill>
                <a:srgbClr val="000000"/>
              </a:solidFill>
              <a:effectLst/>
              <a:uFillTx/>
              <a:latin typeface="Times New Roman"/>
            </a:endParaRPr>
          </a:p>
        </p:txBody>
      </p:sp>
      <p:sp>
        <p:nvSpPr>
          <p:cNvPr id="186" name=""/>
          <p:cNvSpPr/>
          <p:nvPr/>
        </p:nvSpPr>
        <p:spPr>
          <a:xfrm>
            <a:off x="2743200" y="2757600"/>
            <a:ext cx="685800" cy="2923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$2.00</a:t>
            </a:r>
            <a:endParaRPr b="0" lang="en-US" sz="1300" strike="noStrike" u="none">
              <a:solidFill>
                <a:srgbClr val="000000"/>
              </a:solidFill>
              <a:effectLst/>
              <a:uFillTx/>
              <a:latin typeface="Times New Roman"/>
            </a:endParaRPr>
          </a:p>
        </p:txBody>
      </p:sp>
      <p:sp>
        <p:nvSpPr>
          <p:cNvPr id="187" name=""/>
          <p:cNvSpPr/>
          <p:nvPr/>
        </p:nvSpPr>
        <p:spPr>
          <a:xfrm>
            <a:off x="4191120" y="2286000"/>
            <a:ext cx="685800" cy="2923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$1.95</a:t>
            </a:r>
            <a:endParaRPr b="0" lang="en-US" sz="1300" strike="noStrike" u="none">
              <a:solidFill>
                <a:srgbClr val="000000"/>
              </a:solidFill>
              <a:effectLst/>
              <a:uFillTx/>
              <a:latin typeface="Times New Roman"/>
            </a:endParaRPr>
          </a:p>
        </p:txBody>
      </p:sp>
      <p:sp>
        <p:nvSpPr>
          <p:cNvPr id="188" name=""/>
          <p:cNvSpPr/>
          <p:nvPr/>
        </p:nvSpPr>
        <p:spPr>
          <a:xfrm>
            <a:off x="3657600" y="1371600"/>
            <a:ext cx="1600200" cy="2923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Gas @ Permian</a:t>
            </a:r>
            <a:endParaRPr b="0" lang="en-US" sz="1300" strike="noStrike" u="none">
              <a:solidFill>
                <a:srgbClr val="000000"/>
              </a:solidFill>
              <a:effectLst/>
              <a:uFillTx/>
              <a:latin typeface="Times New Roman"/>
            </a:endParaRPr>
          </a:p>
        </p:txBody>
      </p:sp>
      <p:sp>
        <p:nvSpPr>
          <p:cNvPr id="189" name=""/>
          <p:cNvSpPr/>
          <p:nvPr/>
        </p:nvSpPr>
        <p:spPr>
          <a:xfrm>
            <a:off x="380880" y="304920"/>
            <a:ext cx="8382240" cy="62481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90" name=""/>
          <p:cNvSpPr/>
          <p:nvPr/>
        </p:nvSpPr>
        <p:spPr>
          <a:xfrm>
            <a:off x="5181480" y="4419720"/>
            <a:ext cx="1828800" cy="1927080"/>
          </a:xfrm>
          <a:prstGeom prst="rect">
            <a:avLst/>
          </a:prstGeom>
          <a:solidFill>
            <a:srgbClr val="fcfdc6"/>
          </a:solidFill>
          <a:ln w="9360">
            <a:solidFill>
              <a:srgbClr val="000000"/>
            </a:solidFill>
            <a:miter/>
          </a:ln>
          <a:effectLst>
            <a:outerShdw dist="107932"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Hedging Swing Swap Sale by Buying Fixed -Price Physical Gas - Base Load Gas Purchased</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1" name=""/>
          <p:cNvSpPr/>
          <p:nvPr/>
        </p:nvSpPr>
        <p:spPr>
          <a:xfrm>
            <a:off x="7010280" y="1676520"/>
            <a:ext cx="1828800" cy="914400"/>
          </a:xfrm>
          <a:prstGeom prst="rect">
            <a:avLst/>
          </a:prstGeom>
          <a:noFill/>
          <a:ln w="25560">
            <a:solidFill>
              <a:srgbClr val="008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92" name=""/>
          <p:cNvSpPr/>
          <p:nvPr/>
        </p:nvSpPr>
        <p:spPr>
          <a:xfrm>
            <a:off x="457200" y="1905120"/>
            <a:ext cx="1600200" cy="3376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cc0000"/>
                </a:solidFill>
                <a:effectLst/>
                <a:uFillTx/>
                <a:latin typeface="Arial Black"/>
              </a:rPr>
              <a:t>Daily Market</a:t>
            </a:r>
            <a:endParaRPr b="0" lang="en-US" sz="1600" strike="noStrike" u="none">
              <a:solidFill>
                <a:srgbClr val="000000"/>
              </a:solidFill>
              <a:effectLst/>
              <a:uFillTx/>
              <a:latin typeface="Times New Roman"/>
            </a:endParaRPr>
          </a:p>
        </p:txBody>
      </p:sp>
      <p:sp>
        <p:nvSpPr>
          <p:cNvPr id="193" name=""/>
          <p:cNvSpPr/>
          <p:nvPr/>
        </p:nvSpPr>
        <p:spPr>
          <a:xfrm>
            <a:off x="3809880" y="3733920"/>
            <a:ext cx="160020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cc0000"/>
                </a:solidFill>
                <a:effectLst/>
                <a:uFillTx/>
                <a:latin typeface="Arial Black"/>
              </a:rPr>
              <a:t>Swing Swap</a:t>
            </a:r>
            <a:endParaRPr b="0" lang="en-US" sz="1600" strike="noStrike" u="none">
              <a:solidFill>
                <a:srgbClr val="000000"/>
              </a:solidFill>
              <a:effectLst/>
              <a:uFillTx/>
              <a:latin typeface="Times New Roman"/>
            </a:endParaRPr>
          </a:p>
        </p:txBody>
      </p:sp>
      <p:sp>
        <p:nvSpPr>
          <p:cNvPr id="194" name=""/>
          <p:cNvSpPr/>
          <p:nvPr/>
        </p:nvSpPr>
        <p:spPr>
          <a:xfrm>
            <a:off x="7238880" y="1905120"/>
            <a:ext cx="12956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cc0000"/>
                </a:solidFill>
                <a:effectLst/>
                <a:uFillTx/>
                <a:latin typeface="Arial Black"/>
              </a:rPr>
              <a:t>ABC</a:t>
            </a:r>
            <a:endParaRPr b="0" lang="en-US" sz="1600" strike="noStrike" u="none">
              <a:solidFill>
                <a:srgbClr val="000000"/>
              </a:solidFill>
              <a:effectLst/>
              <a:uFillTx/>
              <a:latin typeface="Times New Roman"/>
            </a:endParaRPr>
          </a:p>
        </p:txBody>
      </p:sp>
      <p:sp>
        <p:nvSpPr>
          <p:cNvPr id="195" name=""/>
          <p:cNvSpPr/>
          <p:nvPr/>
        </p:nvSpPr>
        <p:spPr>
          <a:xfrm>
            <a:off x="3886200" y="1905120"/>
            <a:ext cx="137160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cc0000"/>
                </a:solidFill>
                <a:effectLst/>
                <a:uFillTx/>
                <a:latin typeface="Arial Black"/>
              </a:rPr>
              <a:t>Trader</a:t>
            </a:r>
            <a:endParaRPr b="0" lang="en-US" sz="1600" strike="noStrike" u="none">
              <a:solidFill>
                <a:srgbClr val="000000"/>
              </a:solidFill>
              <a:effectLst/>
              <a:uFillTx/>
              <a:latin typeface="Times New Roman"/>
            </a:endParaRPr>
          </a:p>
        </p:txBody>
      </p:sp>
      <p:sp>
        <p:nvSpPr>
          <p:cNvPr id="196" name=""/>
          <p:cNvSpPr/>
          <p:nvPr/>
        </p:nvSpPr>
        <p:spPr>
          <a:xfrm flipH="1">
            <a:off x="5486040" y="1828800"/>
            <a:ext cx="1523880" cy="0"/>
          </a:xfrm>
          <a:prstGeom prst="line">
            <a:avLst/>
          </a:prstGeom>
          <a:ln w="19080">
            <a:solidFill>
              <a:srgbClr val="000000"/>
            </a:solidFill>
            <a:prstDash val="sysDot"/>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97" name=""/>
          <p:cNvSpPr/>
          <p:nvPr/>
        </p:nvSpPr>
        <p:spPr>
          <a:xfrm>
            <a:off x="5486400" y="2362320"/>
            <a:ext cx="152388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98" name=""/>
          <p:cNvSpPr/>
          <p:nvPr/>
        </p:nvSpPr>
        <p:spPr>
          <a:xfrm flipH="1">
            <a:off x="2133360" y="1828800"/>
            <a:ext cx="1523880" cy="0"/>
          </a:xfrm>
          <a:prstGeom prst="line">
            <a:avLst/>
          </a:prstGeom>
          <a:ln w="19080">
            <a:solidFill>
              <a:srgbClr val="000000"/>
            </a:solidFill>
            <a:prstDash val="sysDot"/>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99" name=""/>
          <p:cNvSpPr/>
          <p:nvPr/>
        </p:nvSpPr>
        <p:spPr>
          <a:xfrm>
            <a:off x="2133720" y="2362320"/>
            <a:ext cx="152388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00" name=""/>
          <p:cNvSpPr/>
          <p:nvPr/>
        </p:nvSpPr>
        <p:spPr>
          <a:xfrm flipV="1">
            <a:off x="5105520" y="2590920"/>
            <a:ext cx="0" cy="8380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01" name=""/>
          <p:cNvSpPr/>
          <p:nvPr/>
        </p:nvSpPr>
        <p:spPr>
          <a:xfrm>
            <a:off x="4038480" y="2590920"/>
            <a:ext cx="0" cy="8380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02" name=""/>
          <p:cNvSpPr/>
          <p:nvPr/>
        </p:nvSpPr>
        <p:spPr>
          <a:xfrm>
            <a:off x="5562720" y="1523880"/>
            <a:ext cx="1371600" cy="2923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Gas @ Permian</a:t>
            </a:r>
            <a:endParaRPr b="0" lang="en-US" sz="1300" strike="noStrike" u="none">
              <a:solidFill>
                <a:srgbClr val="000000"/>
              </a:solidFill>
              <a:effectLst/>
              <a:uFillTx/>
              <a:latin typeface="Times New Roman"/>
            </a:endParaRPr>
          </a:p>
        </p:txBody>
      </p:sp>
      <p:sp>
        <p:nvSpPr>
          <p:cNvPr id="203" name=""/>
          <p:cNvSpPr/>
          <p:nvPr/>
        </p:nvSpPr>
        <p:spPr>
          <a:xfrm>
            <a:off x="304920" y="1676520"/>
            <a:ext cx="1828800" cy="914400"/>
          </a:xfrm>
          <a:prstGeom prst="rect">
            <a:avLst/>
          </a:prstGeom>
          <a:noFill/>
          <a:ln w="25560">
            <a:solidFill>
              <a:srgbClr val="008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04" name=""/>
          <p:cNvSpPr/>
          <p:nvPr/>
        </p:nvSpPr>
        <p:spPr>
          <a:xfrm>
            <a:off x="3657600" y="1676520"/>
            <a:ext cx="1828800" cy="914400"/>
          </a:xfrm>
          <a:prstGeom prst="rect">
            <a:avLst/>
          </a:prstGeom>
          <a:noFill/>
          <a:ln w="25560">
            <a:solidFill>
              <a:srgbClr val="008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05" name=""/>
          <p:cNvSpPr/>
          <p:nvPr/>
        </p:nvSpPr>
        <p:spPr>
          <a:xfrm>
            <a:off x="3657600" y="3429000"/>
            <a:ext cx="1828800" cy="914400"/>
          </a:xfrm>
          <a:prstGeom prst="rect">
            <a:avLst/>
          </a:prstGeom>
          <a:noFill/>
          <a:ln w="25560">
            <a:solidFill>
              <a:srgbClr val="008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06" name=""/>
          <p:cNvSpPr/>
          <p:nvPr/>
        </p:nvSpPr>
        <p:spPr>
          <a:xfrm>
            <a:off x="2286000" y="1523880"/>
            <a:ext cx="1371600" cy="2923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Gas @ Permian</a:t>
            </a:r>
            <a:endParaRPr b="0" lang="en-US" sz="1300" strike="noStrike" u="none">
              <a:solidFill>
                <a:srgbClr val="000000"/>
              </a:solidFill>
              <a:effectLst/>
              <a:uFillTx/>
              <a:latin typeface="Times New Roman"/>
            </a:endParaRPr>
          </a:p>
        </p:txBody>
      </p:sp>
      <p:sp>
        <p:nvSpPr>
          <p:cNvPr id="207" name=""/>
          <p:cNvSpPr/>
          <p:nvPr/>
        </p:nvSpPr>
        <p:spPr>
          <a:xfrm>
            <a:off x="5791320" y="2438280"/>
            <a:ext cx="685800" cy="2923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$1.95</a:t>
            </a:r>
            <a:endParaRPr b="0" lang="en-US" sz="1300" strike="noStrike" u="none">
              <a:solidFill>
                <a:srgbClr val="000000"/>
              </a:solidFill>
              <a:effectLst/>
              <a:uFillTx/>
              <a:latin typeface="Times New Roman"/>
            </a:endParaRPr>
          </a:p>
        </p:txBody>
      </p:sp>
      <p:sp>
        <p:nvSpPr>
          <p:cNvPr id="208" name=""/>
          <p:cNvSpPr/>
          <p:nvPr/>
        </p:nvSpPr>
        <p:spPr>
          <a:xfrm>
            <a:off x="5105520" y="2819520"/>
            <a:ext cx="685800" cy="2923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$2.00</a:t>
            </a:r>
            <a:endParaRPr b="0" lang="en-US" sz="1300" strike="noStrike" u="none">
              <a:solidFill>
                <a:srgbClr val="000000"/>
              </a:solidFill>
              <a:effectLst/>
              <a:uFillTx/>
              <a:latin typeface="Times New Roman"/>
            </a:endParaRPr>
          </a:p>
        </p:txBody>
      </p:sp>
      <p:sp>
        <p:nvSpPr>
          <p:cNvPr id="209" name=""/>
          <p:cNvSpPr/>
          <p:nvPr/>
        </p:nvSpPr>
        <p:spPr>
          <a:xfrm>
            <a:off x="2895480" y="2819520"/>
            <a:ext cx="1219320" cy="455040"/>
          </a:xfrm>
          <a:prstGeom prst="rect">
            <a:avLst/>
          </a:prstGeom>
          <a:noFill/>
          <a:ln w="0">
            <a:noFill/>
          </a:ln>
        </p:spPr>
        <p:style>
          <a:lnRef idx="0"/>
          <a:fillRef idx="0"/>
          <a:effectRef idx="0"/>
          <a:fontRef idx="minor"/>
        </p:style>
        <p:txBody>
          <a:bodyPr lIns="90000" rIns="90000" tIns="46800" bIns="46800" anchor="t">
            <a:spAutoFit/>
          </a:bodyPr>
          <a:p>
            <a:pPr algn="ctr">
              <a:lnSpc>
                <a:spcPct val="65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Daily Permian</a:t>
            </a:r>
            <a:endParaRPr b="0" lang="en-US" sz="1300" strike="noStrike" u="none">
              <a:solidFill>
                <a:srgbClr val="000000"/>
              </a:solidFill>
              <a:effectLst/>
              <a:uFillTx/>
              <a:latin typeface="Times New Roman"/>
            </a:endParaRPr>
          </a:p>
          <a:p>
            <a:pPr algn="ctr">
              <a:lnSpc>
                <a:spcPct val="65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Index</a:t>
            </a:r>
            <a:endParaRPr b="0" lang="en-US" sz="1300" strike="noStrike" u="none">
              <a:solidFill>
                <a:srgbClr val="000000"/>
              </a:solidFill>
              <a:effectLst/>
              <a:uFillTx/>
              <a:latin typeface="Times New Roman"/>
            </a:endParaRPr>
          </a:p>
        </p:txBody>
      </p:sp>
      <p:sp>
        <p:nvSpPr>
          <p:cNvPr id="210" name=""/>
          <p:cNvSpPr/>
          <p:nvPr/>
        </p:nvSpPr>
        <p:spPr>
          <a:xfrm>
            <a:off x="2057400" y="2362320"/>
            <a:ext cx="1752480" cy="2923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Daily Permian Index</a:t>
            </a:r>
            <a:endParaRPr b="0" lang="en-US" sz="1300" strike="noStrike" u="none">
              <a:solidFill>
                <a:srgbClr val="000000"/>
              </a:solidFill>
              <a:effectLst/>
              <a:uFillTx/>
              <a:latin typeface="Times New Roman"/>
            </a:endParaRPr>
          </a:p>
        </p:txBody>
      </p:sp>
      <p:sp>
        <p:nvSpPr>
          <p:cNvPr id="211" name=""/>
          <p:cNvSpPr/>
          <p:nvPr/>
        </p:nvSpPr>
        <p:spPr>
          <a:xfrm>
            <a:off x="152280" y="228600"/>
            <a:ext cx="8839440" cy="64008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12" name=""/>
          <p:cNvSpPr/>
          <p:nvPr/>
        </p:nvSpPr>
        <p:spPr>
          <a:xfrm>
            <a:off x="6019920" y="4648320"/>
            <a:ext cx="1828800" cy="1927080"/>
          </a:xfrm>
          <a:prstGeom prst="rect">
            <a:avLst/>
          </a:prstGeom>
          <a:solidFill>
            <a:srgbClr val="fcfdc6"/>
          </a:solidFill>
          <a:ln w="9360">
            <a:solidFill>
              <a:srgbClr val="000000"/>
            </a:solidFill>
            <a:miter/>
          </a:ln>
          <a:effectLst>
            <a:outerShdw dist="107932"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Hedging Swing Swap Sale by Buying Fixed -Price Physical Gas - Base Load Gas Purchased</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3" name=""/>
          <p:cNvSpPr/>
          <p:nvPr/>
        </p:nvSpPr>
        <p:spPr>
          <a:xfrm>
            <a:off x="5638680" y="1371600"/>
            <a:ext cx="2210040" cy="990720"/>
          </a:xfrm>
          <a:prstGeom prst="rect">
            <a:avLst/>
          </a:prstGeom>
          <a:noFill/>
          <a:ln w="25560">
            <a:solidFill>
              <a:srgbClr val="008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14" name=""/>
          <p:cNvSpPr/>
          <p:nvPr/>
        </p:nvSpPr>
        <p:spPr>
          <a:xfrm>
            <a:off x="1295280" y="1371600"/>
            <a:ext cx="2210040" cy="990720"/>
          </a:xfrm>
          <a:prstGeom prst="rect">
            <a:avLst/>
          </a:prstGeom>
          <a:noFill/>
          <a:ln w="25560">
            <a:solidFill>
              <a:srgbClr val="008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15" name=""/>
          <p:cNvSpPr/>
          <p:nvPr/>
        </p:nvSpPr>
        <p:spPr>
          <a:xfrm>
            <a:off x="1295280" y="3429000"/>
            <a:ext cx="2210040" cy="990720"/>
          </a:xfrm>
          <a:prstGeom prst="rect">
            <a:avLst/>
          </a:prstGeom>
          <a:noFill/>
          <a:ln w="25560">
            <a:solidFill>
              <a:srgbClr val="008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16" name=""/>
          <p:cNvSpPr/>
          <p:nvPr/>
        </p:nvSpPr>
        <p:spPr>
          <a:xfrm>
            <a:off x="6172200" y="1600200"/>
            <a:ext cx="1295280" cy="63216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cc0000"/>
                </a:solidFill>
                <a:effectLst/>
                <a:uFillTx/>
                <a:latin typeface="Arial Black"/>
              </a:rPr>
              <a:t>Seller</a:t>
            </a:r>
            <a:endParaRPr b="0" lang="en-US" sz="1400" strike="noStrike" u="none">
              <a:solidFill>
                <a:srgbClr val="000000"/>
              </a:solidFill>
              <a:effectLst/>
              <a:uFillTx/>
              <a:latin typeface="Times New Roman"/>
            </a:endParaRPr>
          </a:p>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cc0000"/>
                </a:solidFill>
                <a:effectLst/>
                <a:uFillTx/>
                <a:latin typeface="Arial Black"/>
              </a:rPr>
              <a:t>(Producer)</a:t>
            </a:r>
            <a:endParaRPr b="0" lang="en-US" sz="1400" strike="noStrike" u="none">
              <a:solidFill>
                <a:srgbClr val="000000"/>
              </a:solidFill>
              <a:effectLst/>
              <a:uFillTx/>
              <a:latin typeface="Times New Roman"/>
            </a:endParaRPr>
          </a:p>
        </p:txBody>
      </p:sp>
      <p:sp>
        <p:nvSpPr>
          <p:cNvPr id="217" name=""/>
          <p:cNvSpPr/>
          <p:nvPr/>
        </p:nvSpPr>
        <p:spPr>
          <a:xfrm>
            <a:off x="1905120" y="1676520"/>
            <a:ext cx="990360" cy="3074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cc0000"/>
                </a:solidFill>
                <a:effectLst/>
                <a:uFillTx/>
                <a:latin typeface="Arial Black"/>
              </a:rPr>
              <a:t>Buyer</a:t>
            </a:r>
            <a:endParaRPr b="0" lang="en-US" sz="1400" strike="noStrike" u="none">
              <a:solidFill>
                <a:srgbClr val="000000"/>
              </a:solidFill>
              <a:effectLst/>
              <a:uFillTx/>
              <a:latin typeface="Times New Roman"/>
            </a:endParaRPr>
          </a:p>
        </p:txBody>
      </p:sp>
      <p:sp>
        <p:nvSpPr>
          <p:cNvPr id="218" name=""/>
          <p:cNvSpPr/>
          <p:nvPr/>
        </p:nvSpPr>
        <p:spPr>
          <a:xfrm>
            <a:off x="1295280" y="3657600"/>
            <a:ext cx="2210040" cy="5209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cc0000"/>
                </a:solidFill>
                <a:effectLst/>
                <a:uFillTx/>
                <a:latin typeface="Arial Black"/>
              </a:rPr>
              <a:t>Futures Exchanged with Seller’s Broker</a:t>
            </a:r>
            <a:endParaRPr b="0" lang="en-US" sz="1400" strike="noStrike" u="none">
              <a:solidFill>
                <a:srgbClr val="000000"/>
              </a:solidFill>
              <a:effectLst/>
              <a:uFillTx/>
              <a:latin typeface="Times New Roman"/>
            </a:endParaRPr>
          </a:p>
        </p:txBody>
      </p:sp>
      <p:sp>
        <p:nvSpPr>
          <p:cNvPr id="219" name=""/>
          <p:cNvSpPr/>
          <p:nvPr/>
        </p:nvSpPr>
        <p:spPr>
          <a:xfrm flipH="1">
            <a:off x="3505320" y="1523880"/>
            <a:ext cx="213336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20" name=""/>
          <p:cNvSpPr/>
          <p:nvPr/>
        </p:nvSpPr>
        <p:spPr>
          <a:xfrm>
            <a:off x="3505320" y="2209680"/>
            <a:ext cx="213336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21" name=""/>
          <p:cNvSpPr/>
          <p:nvPr/>
        </p:nvSpPr>
        <p:spPr>
          <a:xfrm>
            <a:off x="1905120" y="2362320"/>
            <a:ext cx="0" cy="10666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22" name=""/>
          <p:cNvSpPr/>
          <p:nvPr/>
        </p:nvSpPr>
        <p:spPr>
          <a:xfrm flipV="1">
            <a:off x="2819520" y="2361960"/>
            <a:ext cx="0" cy="10666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23" name=""/>
          <p:cNvSpPr/>
          <p:nvPr/>
        </p:nvSpPr>
        <p:spPr>
          <a:xfrm>
            <a:off x="3886200" y="1219320"/>
            <a:ext cx="1371600" cy="2923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Gas @ Permian</a:t>
            </a:r>
            <a:endParaRPr b="0" lang="en-US" sz="1300" strike="noStrike" u="none">
              <a:solidFill>
                <a:srgbClr val="000000"/>
              </a:solidFill>
              <a:effectLst/>
              <a:uFillTx/>
              <a:latin typeface="Times New Roman"/>
            </a:endParaRPr>
          </a:p>
        </p:txBody>
      </p:sp>
      <p:sp>
        <p:nvSpPr>
          <p:cNvPr id="224" name=""/>
          <p:cNvSpPr/>
          <p:nvPr/>
        </p:nvSpPr>
        <p:spPr>
          <a:xfrm>
            <a:off x="3809880" y="2209680"/>
            <a:ext cx="1600200" cy="2923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P - $0.30 = $1.70</a:t>
            </a:r>
            <a:endParaRPr b="0" lang="en-US" sz="1300" strike="noStrike" u="none">
              <a:solidFill>
                <a:srgbClr val="000000"/>
              </a:solidFill>
              <a:effectLst/>
              <a:uFillTx/>
              <a:latin typeface="Times New Roman"/>
            </a:endParaRPr>
          </a:p>
        </p:txBody>
      </p:sp>
      <p:sp>
        <p:nvSpPr>
          <p:cNvPr id="225" name=""/>
          <p:cNvSpPr/>
          <p:nvPr/>
        </p:nvSpPr>
        <p:spPr>
          <a:xfrm>
            <a:off x="2819520" y="2666880"/>
            <a:ext cx="914400" cy="2923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P = $2.00</a:t>
            </a:r>
            <a:endParaRPr b="0" lang="en-US" sz="1300" strike="noStrike" u="none">
              <a:solidFill>
                <a:srgbClr val="000000"/>
              </a:solidFill>
              <a:effectLst/>
              <a:uFillTx/>
              <a:latin typeface="Times New Roman"/>
            </a:endParaRPr>
          </a:p>
        </p:txBody>
      </p:sp>
      <p:sp>
        <p:nvSpPr>
          <p:cNvPr id="226" name=""/>
          <p:cNvSpPr/>
          <p:nvPr/>
        </p:nvSpPr>
        <p:spPr>
          <a:xfrm>
            <a:off x="990720" y="2666880"/>
            <a:ext cx="914400" cy="490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Futures Contracts</a:t>
            </a:r>
            <a:endParaRPr b="0" lang="en-US" sz="1300" strike="noStrike" u="none">
              <a:solidFill>
                <a:srgbClr val="000000"/>
              </a:solidFill>
              <a:effectLst/>
              <a:uFillTx/>
              <a:latin typeface="Times New Roman"/>
            </a:endParaRPr>
          </a:p>
        </p:txBody>
      </p:sp>
      <p:sp>
        <p:nvSpPr>
          <p:cNvPr id="227" name=""/>
          <p:cNvSpPr/>
          <p:nvPr/>
        </p:nvSpPr>
        <p:spPr>
          <a:xfrm>
            <a:off x="762120" y="609480"/>
            <a:ext cx="7696080" cy="556272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28" name=""/>
          <p:cNvSpPr/>
          <p:nvPr/>
        </p:nvSpPr>
        <p:spPr>
          <a:xfrm>
            <a:off x="5105520" y="3962520"/>
            <a:ext cx="2438280" cy="1937520"/>
          </a:xfrm>
          <a:prstGeom prst="rect">
            <a:avLst/>
          </a:prstGeom>
          <a:solidFill>
            <a:srgbClr val="fcfdc6"/>
          </a:solidFill>
          <a:ln w="9360">
            <a:solidFill>
              <a:srgbClr val="000000"/>
            </a:solidFill>
            <a:miter/>
          </a:ln>
          <a:effectLst>
            <a:outerShdw dist="107932"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Buying EFP and Fixing Effective Purchase Price</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Posted Price - $2.00</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Differential:  -$0.30 </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29" name=""/>
          <p:cNvSpPr/>
          <p:nvPr/>
        </p:nvSpPr>
        <p:spPr>
          <a:xfrm>
            <a:off x="5715000" y="2590920"/>
            <a:ext cx="2209680" cy="990360"/>
          </a:xfrm>
          <a:prstGeom prst="rect">
            <a:avLst/>
          </a:prstGeom>
          <a:noFill/>
          <a:ln w="25560">
            <a:solidFill>
              <a:srgbClr val="008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30" name=""/>
          <p:cNvSpPr/>
          <p:nvPr/>
        </p:nvSpPr>
        <p:spPr>
          <a:xfrm>
            <a:off x="1143000" y="4267080"/>
            <a:ext cx="2209680" cy="990720"/>
          </a:xfrm>
          <a:prstGeom prst="rect">
            <a:avLst/>
          </a:prstGeom>
          <a:noFill/>
          <a:ln w="25560">
            <a:solidFill>
              <a:srgbClr val="008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31" name=""/>
          <p:cNvSpPr/>
          <p:nvPr/>
        </p:nvSpPr>
        <p:spPr>
          <a:xfrm>
            <a:off x="1143000" y="2590920"/>
            <a:ext cx="2209680" cy="990360"/>
          </a:xfrm>
          <a:prstGeom prst="rect">
            <a:avLst/>
          </a:prstGeom>
          <a:noFill/>
          <a:ln w="25560">
            <a:solidFill>
              <a:srgbClr val="008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32" name=""/>
          <p:cNvSpPr/>
          <p:nvPr/>
        </p:nvSpPr>
        <p:spPr>
          <a:xfrm>
            <a:off x="1143000" y="914400"/>
            <a:ext cx="2209680" cy="990720"/>
          </a:xfrm>
          <a:prstGeom prst="rect">
            <a:avLst/>
          </a:prstGeom>
          <a:noFill/>
          <a:ln w="25560">
            <a:solidFill>
              <a:srgbClr val="008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33" name=""/>
          <p:cNvSpPr/>
          <p:nvPr/>
        </p:nvSpPr>
        <p:spPr>
          <a:xfrm>
            <a:off x="1600200" y="1082520"/>
            <a:ext cx="1371600" cy="5209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cc0000"/>
                </a:solidFill>
                <a:effectLst/>
                <a:uFillTx/>
                <a:latin typeface="Arial Black"/>
              </a:rPr>
              <a:t>Futures Exchange</a:t>
            </a:r>
            <a:endParaRPr b="0" lang="en-US" sz="1400" strike="noStrike" u="none">
              <a:solidFill>
                <a:srgbClr val="000000"/>
              </a:solidFill>
              <a:effectLst/>
              <a:uFillTx/>
              <a:latin typeface="Times New Roman"/>
            </a:endParaRPr>
          </a:p>
        </p:txBody>
      </p:sp>
      <p:sp>
        <p:nvSpPr>
          <p:cNvPr id="234" name=""/>
          <p:cNvSpPr/>
          <p:nvPr/>
        </p:nvSpPr>
        <p:spPr>
          <a:xfrm>
            <a:off x="1752480" y="2895480"/>
            <a:ext cx="990720" cy="3074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cc0000"/>
                </a:solidFill>
                <a:effectLst/>
                <a:uFillTx/>
                <a:latin typeface="Arial Black"/>
              </a:rPr>
              <a:t>Buyer</a:t>
            </a:r>
            <a:endParaRPr b="0" lang="en-US" sz="1400" strike="noStrike" u="none">
              <a:solidFill>
                <a:srgbClr val="000000"/>
              </a:solidFill>
              <a:effectLst/>
              <a:uFillTx/>
              <a:latin typeface="Times New Roman"/>
            </a:endParaRPr>
          </a:p>
        </p:txBody>
      </p:sp>
      <p:sp>
        <p:nvSpPr>
          <p:cNvPr id="235" name=""/>
          <p:cNvSpPr/>
          <p:nvPr/>
        </p:nvSpPr>
        <p:spPr>
          <a:xfrm>
            <a:off x="6324480" y="2895480"/>
            <a:ext cx="990720" cy="3074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cc0000"/>
                </a:solidFill>
                <a:effectLst/>
                <a:uFillTx/>
                <a:latin typeface="Arial Black"/>
              </a:rPr>
              <a:t>Seller</a:t>
            </a:r>
            <a:endParaRPr b="0" lang="en-US" sz="1400" strike="noStrike" u="none">
              <a:solidFill>
                <a:srgbClr val="000000"/>
              </a:solidFill>
              <a:effectLst/>
              <a:uFillTx/>
              <a:latin typeface="Times New Roman"/>
            </a:endParaRPr>
          </a:p>
        </p:txBody>
      </p:sp>
      <p:sp>
        <p:nvSpPr>
          <p:cNvPr id="236" name=""/>
          <p:cNvSpPr/>
          <p:nvPr/>
        </p:nvSpPr>
        <p:spPr>
          <a:xfrm>
            <a:off x="1143000" y="4435560"/>
            <a:ext cx="2165400" cy="5209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cc0000"/>
                </a:solidFill>
                <a:effectLst/>
                <a:uFillTx/>
                <a:latin typeface="Arial Black"/>
              </a:rPr>
              <a:t>Futures Exchanged with Seller’s Broker</a:t>
            </a:r>
            <a:endParaRPr b="0" lang="en-US" sz="1400" strike="noStrike" u="none">
              <a:solidFill>
                <a:srgbClr val="000000"/>
              </a:solidFill>
              <a:effectLst/>
              <a:uFillTx/>
              <a:latin typeface="Times New Roman"/>
            </a:endParaRPr>
          </a:p>
        </p:txBody>
      </p:sp>
      <p:sp>
        <p:nvSpPr>
          <p:cNvPr id="237" name=""/>
          <p:cNvSpPr/>
          <p:nvPr/>
        </p:nvSpPr>
        <p:spPr>
          <a:xfrm>
            <a:off x="304920" y="304920"/>
            <a:ext cx="8534160" cy="61722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38" name=""/>
          <p:cNvSpPr/>
          <p:nvPr/>
        </p:nvSpPr>
        <p:spPr>
          <a:xfrm flipH="1">
            <a:off x="3352680" y="2743200"/>
            <a:ext cx="2362320" cy="0"/>
          </a:xfrm>
          <a:prstGeom prst="line">
            <a:avLst/>
          </a:prstGeom>
          <a:ln w="19080">
            <a:solidFill>
              <a:srgbClr val="000000"/>
            </a:solidFill>
            <a:prstDash val="sysDot"/>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39" name=""/>
          <p:cNvSpPr/>
          <p:nvPr/>
        </p:nvSpPr>
        <p:spPr>
          <a:xfrm>
            <a:off x="3352680" y="3429000"/>
            <a:ext cx="236232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40" name=""/>
          <p:cNvSpPr/>
          <p:nvPr/>
        </p:nvSpPr>
        <p:spPr>
          <a:xfrm>
            <a:off x="1828800" y="1905120"/>
            <a:ext cx="0" cy="685800"/>
          </a:xfrm>
          <a:prstGeom prst="line">
            <a:avLst/>
          </a:prstGeom>
          <a:ln w="19080">
            <a:solidFill>
              <a:srgbClr val="000000"/>
            </a:solidFill>
            <a:prstDash val="sysDot"/>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41" name=""/>
          <p:cNvSpPr/>
          <p:nvPr/>
        </p:nvSpPr>
        <p:spPr>
          <a:xfrm>
            <a:off x="1828800" y="3581280"/>
            <a:ext cx="0" cy="685800"/>
          </a:xfrm>
          <a:prstGeom prst="line">
            <a:avLst/>
          </a:prstGeom>
          <a:ln w="19080">
            <a:solidFill>
              <a:srgbClr val="000000"/>
            </a:solidFill>
            <a:prstDash val="sysDot"/>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42" name=""/>
          <p:cNvSpPr/>
          <p:nvPr/>
        </p:nvSpPr>
        <p:spPr>
          <a:xfrm flipV="1">
            <a:off x="2666880" y="3580920"/>
            <a:ext cx="0" cy="6858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43" name=""/>
          <p:cNvSpPr/>
          <p:nvPr/>
        </p:nvSpPr>
        <p:spPr>
          <a:xfrm flipV="1">
            <a:off x="2666880" y="1904760"/>
            <a:ext cx="0" cy="6858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44" name=""/>
          <p:cNvSpPr/>
          <p:nvPr/>
        </p:nvSpPr>
        <p:spPr>
          <a:xfrm>
            <a:off x="3886200" y="2438280"/>
            <a:ext cx="1371600" cy="2923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Gas @ Permian</a:t>
            </a:r>
            <a:endParaRPr b="0" lang="en-US" sz="1300" strike="noStrike" u="none">
              <a:solidFill>
                <a:srgbClr val="000000"/>
              </a:solidFill>
              <a:effectLst/>
              <a:uFillTx/>
              <a:latin typeface="Times New Roman"/>
            </a:endParaRPr>
          </a:p>
        </p:txBody>
      </p:sp>
      <p:sp>
        <p:nvSpPr>
          <p:cNvPr id="245" name=""/>
          <p:cNvSpPr/>
          <p:nvPr/>
        </p:nvSpPr>
        <p:spPr>
          <a:xfrm>
            <a:off x="3809880" y="3429000"/>
            <a:ext cx="1600200" cy="2923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P - $0.30 = $1.70</a:t>
            </a:r>
            <a:endParaRPr b="0" lang="en-US" sz="1300" strike="noStrike" u="none">
              <a:solidFill>
                <a:srgbClr val="000000"/>
              </a:solidFill>
              <a:effectLst/>
              <a:uFillTx/>
              <a:latin typeface="Times New Roman"/>
            </a:endParaRPr>
          </a:p>
        </p:txBody>
      </p:sp>
      <p:sp>
        <p:nvSpPr>
          <p:cNvPr id="246" name=""/>
          <p:cNvSpPr/>
          <p:nvPr/>
        </p:nvSpPr>
        <p:spPr>
          <a:xfrm>
            <a:off x="2666880" y="3733920"/>
            <a:ext cx="914400" cy="2923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P = $2.00</a:t>
            </a:r>
            <a:endParaRPr b="0" lang="en-US" sz="1300" strike="noStrike" u="none">
              <a:solidFill>
                <a:srgbClr val="000000"/>
              </a:solidFill>
              <a:effectLst/>
              <a:uFillTx/>
              <a:latin typeface="Times New Roman"/>
            </a:endParaRPr>
          </a:p>
        </p:txBody>
      </p:sp>
      <p:sp>
        <p:nvSpPr>
          <p:cNvPr id="247" name=""/>
          <p:cNvSpPr/>
          <p:nvPr/>
        </p:nvSpPr>
        <p:spPr>
          <a:xfrm>
            <a:off x="914400" y="3657600"/>
            <a:ext cx="914400" cy="490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Futures Contracts</a:t>
            </a:r>
            <a:endParaRPr b="0" lang="en-US" sz="1300" strike="noStrike" u="none">
              <a:solidFill>
                <a:srgbClr val="000000"/>
              </a:solidFill>
              <a:effectLst/>
              <a:uFillTx/>
              <a:latin typeface="Times New Roman"/>
            </a:endParaRPr>
          </a:p>
        </p:txBody>
      </p:sp>
      <p:sp>
        <p:nvSpPr>
          <p:cNvPr id="248" name=""/>
          <p:cNvSpPr/>
          <p:nvPr/>
        </p:nvSpPr>
        <p:spPr>
          <a:xfrm>
            <a:off x="914400" y="1981080"/>
            <a:ext cx="914400" cy="490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Futures Contracts</a:t>
            </a:r>
            <a:endParaRPr b="0" lang="en-US" sz="1300" strike="noStrike" u="none">
              <a:solidFill>
                <a:srgbClr val="000000"/>
              </a:solidFill>
              <a:effectLst/>
              <a:uFillTx/>
              <a:latin typeface="Times New Roman"/>
            </a:endParaRPr>
          </a:p>
        </p:txBody>
      </p:sp>
      <p:sp>
        <p:nvSpPr>
          <p:cNvPr id="249" name=""/>
          <p:cNvSpPr/>
          <p:nvPr/>
        </p:nvSpPr>
        <p:spPr>
          <a:xfrm>
            <a:off x="2666880" y="2057400"/>
            <a:ext cx="685800" cy="2923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$1.90</a:t>
            </a:r>
            <a:endParaRPr b="0" lang="en-US" sz="1300" strike="noStrike" u="none">
              <a:solidFill>
                <a:srgbClr val="000000"/>
              </a:solidFill>
              <a:effectLst/>
              <a:uFillTx/>
              <a:latin typeface="Times New Roman"/>
            </a:endParaRPr>
          </a:p>
        </p:txBody>
      </p:sp>
      <p:sp>
        <p:nvSpPr>
          <p:cNvPr id="250" name=""/>
          <p:cNvSpPr/>
          <p:nvPr/>
        </p:nvSpPr>
        <p:spPr>
          <a:xfrm>
            <a:off x="5715000" y="4495680"/>
            <a:ext cx="1828800" cy="1195920"/>
          </a:xfrm>
          <a:prstGeom prst="rect">
            <a:avLst/>
          </a:prstGeom>
          <a:solidFill>
            <a:srgbClr val="fcfdc6"/>
          </a:solidFill>
          <a:ln w="9360">
            <a:solidFill>
              <a:srgbClr val="000000"/>
            </a:solidFill>
            <a:miter/>
          </a:ln>
          <a:effectLst>
            <a:outerShdw dist="107932"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Buying EFP and Fixing Effective Purchase Price</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cc0000"/>
                </a:solidFill>
                <a:effectLst/>
                <a:uFillTx/>
                <a:latin typeface="Arial"/>
              </a:rPr>
              <a:t>Natural Gas (3)</a:t>
            </a:r>
            <a:endParaRPr b="0" lang="en-US" sz="4400" strike="noStrike" u="none">
              <a:solidFill>
                <a:srgbClr val="000000"/>
              </a:solidFill>
              <a:effectLst/>
              <a:uFillTx/>
              <a:latin typeface="Times New Roman"/>
            </a:endParaRPr>
          </a:p>
        </p:txBody>
      </p:sp>
      <p:sp>
        <p:nvSpPr>
          <p:cNvPr id="19"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lnSpc>
                <a:spcPct val="100000"/>
              </a:lnSpc>
              <a:spcBef>
                <a:spcPts val="601"/>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Associated gas: dissolved in oil or available along oil deposits</a:t>
            </a:r>
            <a:endParaRPr b="0" lang="en-US" sz="2400" strike="noStrike" u="none">
              <a:solidFill>
                <a:srgbClr val="000000"/>
              </a:solidFill>
              <a:effectLst/>
              <a:uFillTx/>
              <a:latin typeface="Times New Roman"/>
            </a:endParaRPr>
          </a:p>
          <a:p>
            <a:pPr lvl="1" marL="743040" indent="-285840">
              <a:lnSpc>
                <a:spcPct val="100000"/>
              </a:lnSpc>
              <a:spcBef>
                <a:spcPts val="601"/>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Separated from oil at the casing heads of  the well</a:t>
            </a:r>
            <a:endParaRPr b="0" lang="en-US" sz="2400" strike="noStrike" u="none">
              <a:solidFill>
                <a:srgbClr val="000000"/>
              </a:solidFill>
              <a:effectLst/>
              <a:uFillTx/>
              <a:latin typeface="Times New Roman"/>
            </a:endParaRPr>
          </a:p>
          <a:p>
            <a:pPr marL="343080" indent="-343080">
              <a:lnSpc>
                <a:spcPct val="100000"/>
              </a:lnSpc>
              <a:spcBef>
                <a:spcPts val="601"/>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Non-associated gas occurs in reservoirs separate from crude oil</a:t>
            </a:r>
            <a:endParaRPr b="0" lang="en-US" sz="2400" strike="noStrike" u="none">
              <a:solidFill>
                <a:srgbClr val="000000"/>
              </a:solidFill>
              <a:effectLst/>
              <a:uFillTx/>
              <a:latin typeface="Times New Roman"/>
            </a:endParaRPr>
          </a:p>
          <a:p>
            <a:pPr lvl="1" marL="743040" indent="-285840">
              <a:lnSpc>
                <a:spcPct val="100000"/>
              </a:lnSpc>
              <a:spcBef>
                <a:spcPts val="601"/>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Dry gas</a:t>
            </a:r>
            <a:endParaRPr b="0" lang="en-US" sz="2400" strike="noStrike" u="none">
              <a:solidFill>
                <a:srgbClr val="000000"/>
              </a:solidFill>
              <a:effectLst/>
              <a:uFillTx/>
              <a:latin typeface="Times New Roman"/>
            </a:endParaRPr>
          </a:p>
          <a:p>
            <a:pPr lvl="1" marL="743040" indent="-285840">
              <a:lnSpc>
                <a:spcPct val="100000"/>
              </a:lnSpc>
              <a:spcBef>
                <a:spcPts val="601"/>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~75% of the US production</a:t>
            </a:r>
            <a:endParaRPr b="0" lang="en-US" sz="2400" strike="noStrike" u="none">
              <a:solidFill>
                <a:srgbClr val="000000"/>
              </a:solidFill>
              <a:effectLst/>
              <a:uFillTx/>
              <a:latin typeface="Times New Roman"/>
            </a:endParaRPr>
          </a:p>
          <a:p>
            <a:pPr marL="343080" indent="-343080">
              <a:lnSpc>
                <a:spcPct val="100000"/>
              </a:lnSpc>
              <a:spcBef>
                <a:spcPts val="601"/>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Gas condensate</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20" name="supply" descr=""/>
          <p:cNvPicPr/>
          <p:nvPr/>
        </p:nvPicPr>
        <p:blipFill>
          <a:blip r:embed="rId1"/>
          <a:stretch/>
        </p:blipFill>
        <p:spPr>
          <a:xfrm>
            <a:off x="1905120" y="1020600"/>
            <a:ext cx="5715000" cy="5160960"/>
          </a:xfrm>
          <a:prstGeom prst="rect">
            <a:avLst/>
          </a:prstGeom>
          <a:noFill/>
          <a:ln w="0">
            <a:noFill/>
          </a:ln>
        </p:spPr>
      </p:pic>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cc0000"/>
                </a:solidFill>
                <a:effectLst/>
                <a:uFillTx/>
                <a:latin typeface="Arial"/>
              </a:rPr>
              <a:t>Natural Gas (4)</a:t>
            </a:r>
            <a:endParaRPr b="0" lang="en-US" sz="4400" strike="noStrike" u="none">
              <a:solidFill>
                <a:srgbClr val="000000"/>
              </a:solidFill>
              <a:effectLst/>
              <a:uFillTx/>
              <a:latin typeface="Times New Roman"/>
            </a:endParaRPr>
          </a:p>
        </p:txBody>
      </p:sp>
      <p:sp>
        <p:nvSpPr>
          <p:cNvPr id="22"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Natural gas is also defined as lean (dry) or rich (wet) depending on the content of heavy components</a:t>
            </a:r>
            <a:endParaRPr b="0" lang="en-US" sz="2000" strike="noStrike" u="none">
              <a:solidFill>
                <a:srgbClr val="000000"/>
              </a:solidFill>
              <a:effectLst/>
              <a:uFillTx/>
              <a:latin typeface="Times New Roman"/>
            </a:endParaRPr>
          </a:p>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Other substances:</a:t>
            </a:r>
            <a:endParaRPr b="0" lang="en-US" sz="2000" strike="noStrike" u="none">
              <a:solidFill>
                <a:srgbClr val="000000"/>
              </a:solidFill>
              <a:effectLst/>
              <a:uFillTx/>
              <a:latin typeface="Times New Roman"/>
            </a:endParaRPr>
          </a:p>
          <a:p>
            <a:pPr lvl="1" marL="743040" indent="-28584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water</a:t>
            </a:r>
            <a:endParaRPr b="0" lang="en-US" sz="2000" strike="noStrike" u="none">
              <a:solidFill>
                <a:srgbClr val="000000"/>
              </a:solidFill>
              <a:effectLst/>
              <a:uFillTx/>
              <a:latin typeface="Times New Roman"/>
            </a:endParaRPr>
          </a:p>
          <a:p>
            <a:pPr lvl="1" marL="743040" indent="-28584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hydrogen sulfide</a:t>
            </a:r>
            <a:endParaRPr b="0" lang="en-US" sz="2000" strike="noStrike" u="none">
              <a:solidFill>
                <a:srgbClr val="000000"/>
              </a:solidFill>
              <a:effectLst/>
              <a:uFillTx/>
              <a:latin typeface="Times New Roman"/>
            </a:endParaRPr>
          </a:p>
          <a:p>
            <a:pPr lvl="1" marL="743040" indent="-28584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CO</a:t>
            </a:r>
            <a:r>
              <a:rPr b="1" lang="en-US" sz="2000" strike="noStrike" u="none" baseline="-25000">
                <a:solidFill>
                  <a:srgbClr val="3333cc"/>
                </a:solidFill>
                <a:effectLst/>
                <a:uFillTx/>
                <a:latin typeface="Arial"/>
              </a:rPr>
              <a:t>2</a:t>
            </a:r>
            <a:endParaRPr b="0" lang="en-US" sz="2000" strike="noStrike" u="none">
              <a:solidFill>
                <a:srgbClr val="000000"/>
              </a:solidFill>
              <a:effectLst/>
              <a:uFillTx/>
              <a:latin typeface="Times New Roman"/>
            </a:endParaRPr>
          </a:p>
          <a:p>
            <a:pPr lvl="1" marL="743040" indent="-28584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Nitrogen</a:t>
            </a:r>
            <a:endParaRPr b="0" lang="en-US" sz="2000" strike="noStrike" u="none">
              <a:solidFill>
                <a:srgbClr val="000000"/>
              </a:solidFill>
              <a:effectLst/>
              <a:uFillTx/>
              <a:latin typeface="Times New Roman"/>
            </a:endParaRPr>
          </a:p>
          <a:p>
            <a:pPr lvl="1" marL="743040" indent="-28584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Helium</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cc0000"/>
                </a:solidFill>
                <a:effectLst/>
                <a:uFillTx/>
                <a:latin typeface="Arial"/>
              </a:rPr>
              <a:t>Natural Gas Liquids</a:t>
            </a:r>
            <a:endParaRPr b="0" lang="en-US" sz="4400" strike="noStrike" u="none">
              <a:solidFill>
                <a:srgbClr val="000000"/>
              </a:solidFill>
              <a:effectLst/>
              <a:uFillTx/>
              <a:latin typeface="Times New Roman"/>
            </a:endParaRPr>
          </a:p>
        </p:txBody>
      </p:sp>
      <p:sp>
        <p:nvSpPr>
          <p:cNvPr id="24"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Natural gas liquids belong to the family of saturated hydrocarbons known as paraffins</a:t>
            </a:r>
            <a:endParaRPr b="0" lang="en-US" sz="2000" strike="noStrike" u="none">
              <a:solidFill>
                <a:srgbClr val="000000"/>
              </a:solidFill>
              <a:effectLst/>
              <a:uFillTx/>
              <a:latin typeface="Times New Roman"/>
            </a:endParaRPr>
          </a:p>
          <a:p>
            <a:pPr lvl="1" marL="743040" indent="-28584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C</a:t>
            </a:r>
            <a:r>
              <a:rPr b="1" lang="en-US" sz="2000" strike="noStrike" u="none" baseline="-25000">
                <a:solidFill>
                  <a:srgbClr val="3333cc"/>
                </a:solidFill>
                <a:effectLst/>
                <a:uFillTx/>
                <a:latin typeface="Arial"/>
              </a:rPr>
              <a:t>n</a:t>
            </a:r>
            <a:r>
              <a:rPr b="1" lang="en-US" sz="2000" strike="noStrike" u="none">
                <a:solidFill>
                  <a:srgbClr val="3333cc"/>
                </a:solidFill>
                <a:effectLst/>
                <a:uFillTx/>
                <a:latin typeface="Arial"/>
              </a:rPr>
              <a:t>H</a:t>
            </a:r>
            <a:r>
              <a:rPr b="1" lang="en-US" sz="2000" strike="noStrike" u="none" baseline="-25000">
                <a:solidFill>
                  <a:srgbClr val="3333cc"/>
                </a:solidFill>
                <a:effectLst/>
                <a:uFillTx/>
                <a:latin typeface="Arial"/>
              </a:rPr>
              <a:t>2n+2</a:t>
            </a:r>
            <a:endParaRPr b="0" lang="en-US" sz="2000" strike="noStrike" u="none">
              <a:solidFill>
                <a:srgbClr val="000000"/>
              </a:solidFill>
              <a:effectLst/>
              <a:uFillTx/>
              <a:latin typeface="Times New Roman"/>
            </a:endParaRPr>
          </a:p>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Ethane</a:t>
            </a:r>
            <a:endParaRPr b="0" lang="en-US" sz="2000" strike="noStrike" u="none">
              <a:solidFill>
                <a:srgbClr val="000000"/>
              </a:solidFill>
              <a:effectLst/>
              <a:uFillTx/>
              <a:latin typeface="Times New Roman"/>
            </a:endParaRPr>
          </a:p>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Propane</a:t>
            </a:r>
            <a:endParaRPr b="0" lang="en-US" sz="2000" strike="noStrike" u="none">
              <a:solidFill>
                <a:srgbClr val="000000"/>
              </a:solidFill>
              <a:effectLst/>
              <a:uFillTx/>
              <a:latin typeface="Times New Roman"/>
            </a:endParaRPr>
          </a:p>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Butane </a:t>
            </a:r>
            <a:endParaRPr b="0" lang="en-US" sz="2000" strike="noStrike" u="none">
              <a:solidFill>
                <a:srgbClr val="000000"/>
              </a:solidFill>
              <a:effectLst/>
              <a:uFillTx/>
              <a:latin typeface="Times New Roman"/>
            </a:endParaRPr>
          </a:p>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Iso-butane</a:t>
            </a:r>
            <a:endParaRPr b="0" lang="en-US" sz="2000" strike="noStrike" u="none">
              <a:solidFill>
                <a:srgbClr val="000000"/>
              </a:solidFill>
              <a:effectLst/>
              <a:uFillTx/>
              <a:latin typeface="Times New Roman"/>
            </a:endParaRPr>
          </a:p>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Natural gasoline</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429</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2001-02-25T18:43:20Z</dcterms:created>
  <dc:creator>Ludmila Kaminski</dc:creator>
  <dc:description/>
  <dc:language>en-US</dc:language>
  <cp:lastModifiedBy>vkamins</cp:lastModifiedBy>
  <dcterms:modified xsi:type="dcterms:W3CDTF">2001-03-08T02:28:16Z</dcterms:modified>
  <cp:revision>83</cp:revision>
  <dc:subject/>
  <dc:title>No Slide Title</dc:title>
</cp:coreProperties>
</file>