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_rels/slide18.xml.rels" ContentType="application/vnd.openxmlformats-package.relationships+xml"/>
  <Override PartName="/ppt/slides/_rels/slide4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9144000" cy="6858000"/>
  <p:notesSz cx="6991350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96AAA87-EF65-4C4D-92BF-076ACC92A2FA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990720" y="95040"/>
            <a:ext cx="716256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sp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600" strike="noStrike" u="none">
              <a:solidFill>
                <a:srgbClr val="bc37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863640" y="1143000"/>
            <a:ext cx="7416720" cy="51055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indent="0">
              <a:lnSpc>
                <a:spcPct val="90000"/>
              </a:lnSpc>
              <a:spcBef>
                <a:spcPts val="9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D9D84BE-4987-496A-91A0-06D02C45C06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990720" y="95040"/>
            <a:ext cx="716256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bc37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600" strike="noStrike" u="none">
              <a:solidFill>
                <a:srgbClr val="bc37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863640" y="1143000"/>
            <a:ext cx="7416720" cy="51055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285840" indent="-285840">
              <a:lnSpc>
                <a:spcPct val="90000"/>
              </a:lnSpc>
              <a:spcBef>
                <a:spcPts val="901"/>
              </a:spcBef>
              <a:buClr>
                <a:srgbClr val="618ffd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618ffd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901"/>
              </a:spcBef>
              <a:buClr>
                <a:srgbClr val="618ffd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618ffd"/>
                </a:solidFill>
                <a:effectLst/>
                <a:uFillTx/>
                <a:latin typeface="Arial"/>
              </a:rPr>
              <a:t>Second Outline Level</a:t>
            </a: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901"/>
              </a:spcBef>
              <a:buClr>
                <a:srgbClr val="618ffd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618ffd"/>
                </a:solidFill>
                <a:effectLst/>
                <a:uFillTx/>
                <a:latin typeface="Arial"/>
              </a:rPr>
              <a:t>Third Outline Level</a:t>
            </a: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lvl="3" marL="1542960" indent="-171360">
              <a:lnSpc>
                <a:spcPct val="90000"/>
              </a:lnSpc>
              <a:spcBef>
                <a:spcPts val="901"/>
              </a:spcBef>
              <a:buClr>
                <a:srgbClr val="618ffd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618ffd"/>
                </a:solidFill>
                <a:effectLst/>
                <a:uFillTx/>
                <a:latin typeface="Arial"/>
              </a:rPr>
              <a:t>Fourth Outline Level</a:t>
            </a: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lvl="4" marL="2000160" indent="-171360">
              <a:lnSpc>
                <a:spcPct val="90000"/>
              </a:lnSpc>
              <a:spcBef>
                <a:spcPts val="901"/>
              </a:spcBef>
              <a:buClr>
                <a:srgbClr val="618ffd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618ffd"/>
                </a:solidFill>
                <a:effectLst/>
                <a:uFillTx/>
                <a:latin typeface="Arial"/>
              </a:rPr>
              <a:t>Fifth Outline Level</a:t>
            </a: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lvl="5" marL="2000160" indent="-171360">
              <a:lnSpc>
                <a:spcPct val="90000"/>
              </a:lnSpc>
              <a:spcBef>
                <a:spcPts val="9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618ffd"/>
                </a:solidFill>
                <a:effectLst/>
                <a:uFillTx/>
                <a:latin typeface="Arial"/>
              </a:rPr>
              <a:t>Sixth Outline Level</a:t>
            </a: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lvl="6" marL="2000160" indent="-171360">
              <a:lnSpc>
                <a:spcPct val="90000"/>
              </a:lnSpc>
              <a:spcBef>
                <a:spcPts val="9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618ffd"/>
                </a:solidFill>
                <a:effectLst/>
                <a:uFillTx/>
                <a:latin typeface="Arial"/>
              </a:rPr>
              <a:t>Seventh Outline Level</a:t>
            </a: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</p:txBody>
      </p:sp>
      <p:pic>
        <p:nvPicPr>
          <p:cNvPr id="2" name="ENE_C_WHI" descr=""/>
          <p:cNvPicPr/>
          <p:nvPr/>
        </p:nvPicPr>
        <p:blipFill>
          <a:blip r:embed="rId2"/>
          <a:stretch/>
        </p:blipFill>
        <p:spPr>
          <a:xfrm>
            <a:off x="8488440" y="6135840"/>
            <a:ext cx="625320" cy="707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FE06828-BE5D-4968-B7F7-037959C9FC8A}" type="datetime"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09/27/25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B2A43FC-81B7-4FF8-876A-A8645649DB8B}" type="slidenum"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image" Target="../media/image3.png"/><Relationship Id="rId4" Type="http://schemas.openxmlformats.org/officeDocument/2006/relationships/image" Target="../media/image3.png"/><Relationship Id="rId5" Type="http://schemas.openxmlformats.org/officeDocument/2006/relationships/image" Target="../media/image3.png"/><Relationship Id="rId6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1015920" y="619200"/>
            <a:ext cx="7112160" cy="56196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1400"/>
            </a:br>
            <a:r>
              <a:rPr b="1" lang="en-US" sz="1400" strike="noStrike" u="none">
                <a:solidFill>
                  <a:srgbClr val="618ffd"/>
                </a:solidFill>
                <a:effectLst/>
                <a:uFillTx/>
                <a:latin typeface="Arial"/>
              </a:rPr>
              <a:t> </a:t>
            </a:r>
            <a:br>
              <a:rPr sz="1400"/>
            </a:br>
            <a:r>
              <a:rPr b="1" lang="en-US" sz="3600" strike="noStrike" u="none">
                <a:solidFill>
                  <a:srgbClr val="bc3700"/>
                </a:solidFill>
                <a:effectLst/>
                <a:uFillTx/>
                <a:latin typeface="Arial"/>
              </a:rPr>
              <a:t>Airline</a:t>
            </a:r>
            <a:r>
              <a:rPr b="1" lang="en-US" sz="3600" strike="noStrike" u="none">
                <a:solidFill>
                  <a:srgbClr val="bc3700"/>
                </a:solidFill>
                <a:effectLst/>
                <a:uFillTx/>
                <a:latin typeface="Arial"/>
              </a:rPr>
              <a:t> Revenue Management </a:t>
            </a:r>
            <a:br>
              <a:rPr sz="1400"/>
            </a:br>
            <a:br>
              <a:rPr sz="1400"/>
            </a:br>
            <a:r>
              <a:rPr b="1" lang="en-US" sz="2800" strike="noStrike" u="none">
                <a:solidFill>
                  <a:srgbClr val="618ffd"/>
                </a:solidFill>
                <a:effectLst/>
                <a:uFillTx/>
                <a:latin typeface="Arial"/>
              </a:rPr>
              <a:t>Y. Feng and P. V. Krishnarao</a:t>
            </a:r>
            <a:br>
              <a:rPr sz="1200"/>
            </a:br>
            <a:br>
              <a:rPr sz="1000"/>
            </a:br>
            <a:r>
              <a:rPr b="1" lang="en-US" sz="2400" strike="noStrike" u="none">
                <a:solidFill>
                  <a:srgbClr val="618ffd"/>
                </a:solidFill>
                <a:effectLst/>
                <a:uFillTx/>
                <a:latin typeface="Arial"/>
              </a:rPr>
              <a:t>Research Group </a:t>
            </a:r>
            <a:br>
              <a:rPr sz="1200"/>
            </a:br>
            <a:br>
              <a:rPr sz="900"/>
            </a:br>
            <a:r>
              <a:rPr b="1" lang="en-US" sz="2400" strike="noStrike" u="none">
                <a:solidFill>
                  <a:srgbClr val="618ffd"/>
                </a:solidFill>
                <a:effectLst/>
                <a:uFillTx/>
                <a:latin typeface="Arial"/>
              </a:rPr>
              <a:t> Enron Risk Management &amp; Trading</a:t>
            </a:r>
            <a:br>
              <a:rPr sz="2400"/>
            </a:br>
            <a:br>
              <a:rPr sz="1200"/>
            </a:br>
            <a:br>
              <a:rPr sz="1200"/>
            </a:br>
            <a:br>
              <a:rPr sz="1200"/>
            </a:br>
            <a:r>
              <a:rPr b="1" lang="en-US" sz="2400" strike="noStrike" u="none">
                <a:solidFill>
                  <a:srgbClr val="618ffd"/>
                </a:solidFill>
                <a:effectLst/>
                <a:uFillTx/>
                <a:latin typeface="Arial"/>
              </a:rPr>
              <a:t>Houston </a:t>
            </a:r>
            <a:br>
              <a:rPr sz="1200"/>
            </a:br>
            <a:r>
              <a:rPr b="1" lang="en-US" sz="1200" strike="noStrike" u="none">
                <a:solidFill>
                  <a:srgbClr val="618ffd"/>
                </a:solidFill>
                <a:effectLst/>
                <a:uFillTx/>
                <a:latin typeface="Arial"/>
              </a:rPr>
              <a:t> </a:t>
            </a:r>
            <a:br>
              <a:rPr sz="1200"/>
            </a:br>
            <a:r>
              <a:rPr b="1" lang="en-US" sz="2400" strike="noStrike" u="none">
                <a:solidFill>
                  <a:srgbClr val="618ffd"/>
                </a:solidFill>
                <a:effectLst/>
                <a:uFillTx/>
                <a:latin typeface="Arial"/>
              </a:rPr>
              <a:t>  August 23, 2000</a:t>
            </a:r>
            <a:endParaRPr b="1" lang="en-US" sz="2400" strike="noStrike" u="none">
              <a:solidFill>
                <a:srgbClr val="bc37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Basics of RM in Airlines</a:t>
            </a:r>
          </a:p>
        </p:txBody>
      </p: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990720" y="552240"/>
            <a:ext cx="716256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bc3700"/>
                </a:solidFill>
                <a:effectLst/>
                <a:uFillTx/>
                <a:latin typeface="Arial"/>
              </a:rPr>
              <a:t>Properties of the Minimum Acceptable Fare</a:t>
            </a:r>
            <a:endParaRPr b="1" lang="en-US" sz="3600" strike="noStrike" u="none">
              <a:solidFill>
                <a:srgbClr val="bc3700"/>
              </a:solidFill>
              <a:effectLst/>
              <a:uFillTx/>
              <a:latin typeface="Arial"/>
            </a:endParaRPr>
          </a:p>
        </p:txBody>
      </p:sp>
      <p:sp>
        <p:nvSpPr>
          <p:cNvPr id="28" name=""/>
          <p:cNvSpPr/>
          <p:nvPr/>
        </p:nvSpPr>
        <p:spPr>
          <a:xfrm>
            <a:off x="762120" y="1752480"/>
            <a:ext cx="7554960" cy="2228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1. It increases as more seats are sold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2. It decreases over time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Basics of RM in Airlines</a:t>
            </a:r>
          </a:p>
        </p:txBody>
      </p:sp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990720" y="552240"/>
            <a:ext cx="716256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bc3700"/>
                </a:solidFill>
                <a:effectLst/>
                <a:uFillTx/>
                <a:latin typeface="Arial"/>
              </a:rPr>
              <a:t>Optimal Booking Control Methods</a:t>
            </a:r>
            <a:endParaRPr b="1" lang="en-US" sz="3600" strike="noStrike" u="none">
              <a:solidFill>
                <a:srgbClr val="bc3700"/>
              </a:solidFill>
              <a:effectLst/>
              <a:uFillTx/>
              <a:latin typeface="Arial"/>
            </a:endParaRPr>
          </a:p>
        </p:txBody>
      </p:sp>
      <p:sp>
        <p:nvSpPr>
          <p:cNvPr id="30" name=""/>
          <p:cNvSpPr/>
          <p:nvPr/>
        </p:nvSpPr>
        <p:spPr>
          <a:xfrm>
            <a:off x="914400" y="2362320"/>
            <a:ext cx="7554960" cy="265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1. Minimum acceptable fare (MAF)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2. Booking limit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Basics of RM in Airlines</a:t>
            </a:r>
          </a:p>
        </p:txBody>
      </p:sp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990720" y="552240"/>
            <a:ext cx="716256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bc3700"/>
                </a:solidFill>
                <a:effectLst/>
                <a:uFillTx/>
                <a:latin typeface="Arial"/>
              </a:rPr>
              <a:t>MAF Booking Control </a:t>
            </a:r>
            <a:endParaRPr b="1" lang="en-US" sz="3600" strike="noStrike" u="none">
              <a:solidFill>
                <a:srgbClr val="bc3700"/>
              </a:solidFill>
              <a:effectLst/>
              <a:uFillTx/>
              <a:latin typeface="Arial"/>
            </a:endParaRPr>
          </a:p>
        </p:txBody>
      </p:sp>
      <p:sp>
        <p:nvSpPr>
          <p:cNvPr id="32" name=""/>
          <p:cNvSpPr/>
          <p:nvPr/>
        </p:nvSpPr>
        <p:spPr>
          <a:xfrm>
            <a:off x="762120" y="1676520"/>
            <a:ext cx="7630920" cy="39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93840" indent="-39384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1. MAF represents the marginal value of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93840" indent="-39384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    a seat in the aircraft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93840" indent="-39384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93840" indent="-39384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2. If the fare is higher than the MAF, it is accepted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93840" indent="-39384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93840" indent="-39384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3. If the fare is lower than the MAF, it is denied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93840" indent="-39384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Basics of RM in Airlines</a:t>
            </a:r>
          </a:p>
        </p:txBody>
      </p:sp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990720" y="552240"/>
            <a:ext cx="716256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bc3700"/>
                </a:solidFill>
                <a:effectLst/>
                <a:uFillTx/>
                <a:latin typeface="Arial"/>
              </a:rPr>
              <a:t>Booking Limit Booking Control </a:t>
            </a:r>
            <a:endParaRPr b="1" lang="en-US" sz="3600" strike="noStrike" u="none">
              <a:solidFill>
                <a:srgbClr val="bc3700"/>
              </a:solidFill>
              <a:effectLst/>
              <a:uFillTx/>
              <a:latin typeface="Arial"/>
            </a:endParaRPr>
          </a:p>
        </p:txBody>
      </p:sp>
      <p:sp>
        <p:nvSpPr>
          <p:cNvPr id="34" name=""/>
          <p:cNvSpPr/>
          <p:nvPr/>
        </p:nvSpPr>
        <p:spPr>
          <a:xfrm>
            <a:off x="762120" y="1447920"/>
            <a:ext cx="7630920" cy="350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65120" indent="-46512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1. Each fare class has a booking limit (determined by the MAF)  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65120" indent="-46512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65120" indent="-46512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2. If the booked seats exceed the class booking limit then this class is closed.  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65120" indent="-46512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65120" indent="-46512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3. Easier to implement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65120" indent="-46512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Basics of RM in Airlines</a:t>
            </a:r>
          </a:p>
        </p:txBody>
      </p:sp>
    </p:spTree>
  </p:cSld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"/>
          <p:cNvSpPr/>
          <p:nvPr/>
        </p:nvSpPr>
        <p:spPr>
          <a:xfrm>
            <a:off x="2104920" y="2089080"/>
            <a:ext cx="1370160" cy="893880"/>
          </a:xfrm>
          <a:prstGeom prst="rect">
            <a:avLst/>
          </a:prstGeom>
          <a:blipFill rotWithShape="0">
            <a:blip r:embed="rId1"/>
            <a:srcRect/>
            <a:tile tx="0" ty="0" sx="100000" sy="100000" algn="ctr"/>
          </a:blip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3456000" y="1328760"/>
            <a:ext cx="1440" cy="87480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2104920" y="6100920"/>
            <a:ext cx="685800" cy="455400"/>
          </a:xfrm>
          <a:prstGeom prst="rect">
            <a:avLst/>
          </a:prstGeom>
          <a:blipFill rotWithShape="0">
            <a:blip r:embed="rId2"/>
            <a:srcRect/>
            <a:tile tx="0" ty="0" sx="100000" sy="100000" algn="ctr"/>
          </a:blip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3313080" y="4500720"/>
            <a:ext cx="16322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Nested Protection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3150720" y="5375160"/>
            <a:ext cx="13532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Booking Limit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2104920" y="1233360"/>
            <a:ext cx="6772320" cy="8748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2104920" y="2089080"/>
            <a:ext cx="1370160" cy="893880"/>
          </a:xfrm>
          <a:prstGeom prst="rect">
            <a:avLst/>
          </a:prstGeom>
          <a:blipFill rotWithShape="0">
            <a:blip r:embed="rId3"/>
            <a:srcRect/>
            <a:tile tx="0" ty="0" sx="100000" sy="100000" algn="ctr"/>
          </a:blip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3456000" y="2089080"/>
            <a:ext cx="5421240" cy="893880"/>
          </a:xfrm>
          <a:prstGeom prst="rect">
            <a:avLst/>
          </a:prstGeom>
          <a:noFill/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2104920" y="2963880"/>
            <a:ext cx="3062520" cy="873000"/>
          </a:xfrm>
          <a:prstGeom prst="rect">
            <a:avLst/>
          </a:prstGeom>
          <a:blipFill rotWithShape="0">
            <a:blip r:embed="rId4"/>
            <a:srcRect/>
            <a:tile tx="0" ty="0" sx="100000" sy="100000" algn="ctr"/>
          </a:blip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2104920" y="3817800"/>
            <a:ext cx="4071960" cy="893880"/>
          </a:xfrm>
          <a:prstGeom prst="rect">
            <a:avLst/>
          </a:prstGeom>
          <a:blipFill rotWithShape="0">
            <a:blip r:embed="rId5"/>
            <a:srcRect/>
            <a:tile tx="0" ty="0" sx="100000" sy="100000" algn="ctr"/>
          </a:blip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5148360" y="2963880"/>
            <a:ext cx="3728880" cy="873000"/>
          </a:xfrm>
          <a:prstGeom prst="rect">
            <a:avLst/>
          </a:prstGeom>
          <a:noFill/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6157800" y="3817800"/>
            <a:ext cx="2719440" cy="893880"/>
          </a:xfrm>
          <a:prstGeom prst="rect">
            <a:avLst/>
          </a:prstGeom>
          <a:noFill/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274320" y="1554120"/>
            <a:ext cx="45792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$529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259920" y="2428920"/>
            <a:ext cx="45792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$459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263160" y="3301920"/>
            <a:ext cx="45792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$349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263160" y="4157640"/>
            <a:ext cx="45792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$299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2462040" y="1459080"/>
            <a:ext cx="19558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 seats for all fares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7311600" y="1459080"/>
            <a:ext cx="579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,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3660840" y="2448000"/>
            <a:ext cx="387972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80 seats for the $459, $349 and $299 fares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8585280" y="2448000"/>
            <a:ext cx="3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5678640" y="3208320"/>
            <a:ext cx="2806920" cy="54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55 seats for the $349 and $299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fares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6248520" y="4191120"/>
            <a:ext cx="24890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40 seats for the $299 fare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5153040" y="274680"/>
            <a:ext cx="3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2049840" y="457200"/>
            <a:ext cx="5634720" cy="44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Booking Limits and Protection Levels</a:t>
            </a:r>
            <a:endParaRPr b="0" lang="en-US" sz="2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2104920" y="5245200"/>
            <a:ext cx="685800" cy="436320"/>
          </a:xfrm>
          <a:prstGeom prst="rect">
            <a:avLst/>
          </a:prstGeom>
          <a:noFill/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3143160" y="6230880"/>
            <a:ext cx="16066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Protection Levels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2104920" y="2089080"/>
            <a:ext cx="1370160" cy="893880"/>
          </a:xfrm>
          <a:prstGeom prst="rect">
            <a:avLst/>
          </a:prstGeom>
          <a:solidFill>
            <a:srgbClr val="c0c0c0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2209680" y="2133720"/>
            <a:ext cx="1111680" cy="82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 seats for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$529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fare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2104920" y="2963880"/>
            <a:ext cx="3062520" cy="873000"/>
          </a:xfrm>
          <a:prstGeom prst="rect">
            <a:avLst/>
          </a:prstGeom>
          <a:solidFill>
            <a:srgbClr val="c0c0c0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2222640" y="3154320"/>
            <a:ext cx="2349720" cy="54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45 seats for the $529 and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$459 fares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2104920" y="3817800"/>
            <a:ext cx="4071960" cy="893880"/>
          </a:xfrm>
          <a:prstGeom prst="rect">
            <a:avLst/>
          </a:prstGeom>
          <a:solidFill>
            <a:srgbClr val="c0c0c0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2300400" y="4064040"/>
            <a:ext cx="3378240" cy="54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60 seats for the $529, $459 and $349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fares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2104920" y="6100920"/>
            <a:ext cx="685800" cy="455400"/>
          </a:xfrm>
          <a:prstGeom prst="rect">
            <a:avLst/>
          </a:prstGeom>
          <a:solidFill>
            <a:srgbClr val="c0c0c0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Basics of RM in Airlines</a:t>
            </a:r>
          </a:p>
        </p:txBody>
      </p:sp>
    </p:spTree>
  </p:cSld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990720" y="552240"/>
            <a:ext cx="716256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bc3700"/>
                </a:solidFill>
                <a:effectLst/>
                <a:uFillTx/>
                <a:latin typeface="Arial"/>
              </a:rPr>
              <a:t>Overbooking and Optimal Booking Limits </a:t>
            </a:r>
            <a:endParaRPr b="1" lang="en-US" sz="3600" strike="noStrike" u="none">
              <a:solidFill>
                <a:srgbClr val="bc3700"/>
              </a:solidFill>
              <a:effectLst/>
              <a:uFillTx/>
              <a:latin typeface="Arial"/>
            </a:endParaRPr>
          </a:p>
        </p:txBody>
      </p:sp>
      <p:sp>
        <p:nvSpPr>
          <p:cNvPr id="69" name=""/>
          <p:cNvSpPr/>
          <p:nvPr/>
        </p:nvSpPr>
        <p:spPr>
          <a:xfrm>
            <a:off x="762120" y="1676520"/>
            <a:ext cx="7630920" cy="241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93840" indent="-393840">
              <a:lnSpc>
                <a:spcPct val="100000"/>
              </a:lnSpc>
              <a:buClr>
                <a:srgbClr val="0707e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No-show history used to develop an overbooking strategy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93840" indent="-393840">
              <a:lnSpc>
                <a:spcPct val="100000"/>
              </a:lnSpc>
              <a:buClr>
                <a:srgbClr val="0707e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93840" indent="-393840">
              <a:lnSpc>
                <a:spcPct val="100000"/>
              </a:lnSpc>
              <a:buClr>
                <a:srgbClr val="0707e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Optimal Booking Limit:  Booking Limit plus the amount overbooked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93840" indent="-39384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Basics of RM in Airlines</a:t>
            </a:r>
          </a:p>
        </p:txBody>
      </p:sp>
    </p:spTree>
  </p:cSld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990720" y="552240"/>
            <a:ext cx="716256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bc3700"/>
                </a:solidFill>
                <a:effectLst/>
                <a:uFillTx/>
                <a:latin typeface="Arial"/>
              </a:rPr>
              <a:t>Revenue Information Systems</a:t>
            </a:r>
            <a:endParaRPr b="1" lang="en-US" sz="3600" strike="noStrike" u="none">
              <a:solidFill>
                <a:srgbClr val="bc3700"/>
              </a:solidFill>
              <a:effectLst/>
              <a:uFillTx/>
              <a:latin typeface="Arial"/>
            </a:endParaRPr>
          </a:p>
        </p:txBody>
      </p:sp>
      <p:sp>
        <p:nvSpPr>
          <p:cNvPr id="71" name=""/>
          <p:cNvSpPr/>
          <p:nvPr/>
        </p:nvSpPr>
        <p:spPr>
          <a:xfrm>
            <a:off x="1219320" y="1905120"/>
            <a:ext cx="755496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762120" y="2057400"/>
            <a:ext cx="7924680" cy="342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93840" indent="-39384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1. Forecast demand from historical data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93840" indent="-393840">
              <a:lnSpc>
                <a:spcPct val="7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93840" indent="-39384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2. Pricing information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93840" indent="-393840">
              <a:lnSpc>
                <a:spcPct val="7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93840" indent="-39384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3. Overbooking levels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93840" indent="-393840">
              <a:lnSpc>
                <a:spcPct val="7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93840" indent="-39384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4. Booking limits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93840" indent="-393840">
              <a:lnSpc>
                <a:spcPct val="7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93840" indent="-39384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5. Optimal booking limits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Basics of RM in Airlines</a:t>
            </a:r>
          </a:p>
        </p:txBody>
      </p:sp>
    </p:spTree>
  </p:cSld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990720" y="552240"/>
            <a:ext cx="716256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bc3700"/>
                </a:solidFill>
                <a:effectLst/>
                <a:uFillTx/>
                <a:latin typeface="Arial"/>
              </a:rPr>
              <a:t>An Illustration of Information Flow in RM Decision Process</a:t>
            </a:r>
            <a:endParaRPr b="1" lang="en-US" sz="3600" strike="noStrike" u="none">
              <a:solidFill>
                <a:srgbClr val="bc3700"/>
              </a:solidFill>
              <a:effectLst/>
              <a:uFillTx/>
              <a:latin typeface="Arial"/>
            </a:endParaRPr>
          </a:p>
        </p:txBody>
      </p:sp>
      <p:sp>
        <p:nvSpPr>
          <p:cNvPr id="74" name=""/>
          <p:cNvSpPr/>
          <p:nvPr/>
        </p:nvSpPr>
        <p:spPr>
          <a:xfrm>
            <a:off x="1219320" y="1905120"/>
            <a:ext cx="755496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990720" y="3886200"/>
            <a:ext cx="990360" cy="533520"/>
          </a:xfrm>
          <a:prstGeom prst="rect">
            <a:avLst/>
          </a:prstGeom>
          <a:noFill/>
          <a:ln w="50760">
            <a:solidFill>
              <a:srgbClr val="7b00e4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2971800" y="3657600"/>
            <a:ext cx="2133720" cy="1066680"/>
          </a:xfrm>
          <a:prstGeom prst="rect">
            <a:avLst/>
          </a:prstGeom>
          <a:noFill/>
          <a:ln w="50760">
            <a:solidFill>
              <a:srgbClr val="7b00e4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6477120" y="3733920"/>
            <a:ext cx="1600200" cy="838080"/>
          </a:xfrm>
          <a:prstGeom prst="rect">
            <a:avLst/>
          </a:prstGeom>
          <a:noFill/>
          <a:ln w="50760">
            <a:solidFill>
              <a:srgbClr val="7b00e4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2133720" y="2286000"/>
            <a:ext cx="1295280" cy="685800"/>
          </a:xfrm>
          <a:prstGeom prst="ellipse">
            <a:avLst/>
          </a:prstGeom>
          <a:noFill/>
          <a:ln w="50760">
            <a:solidFill>
              <a:srgbClr val="7b00e4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4267080" y="2286000"/>
            <a:ext cx="1295640" cy="685800"/>
          </a:xfrm>
          <a:prstGeom prst="ellipse">
            <a:avLst/>
          </a:prstGeom>
          <a:noFill/>
          <a:ln w="50760">
            <a:solidFill>
              <a:srgbClr val="7b00e4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2971800" y="2971800"/>
            <a:ext cx="457200" cy="685800"/>
          </a:xfrm>
          <a:prstGeom prst="line">
            <a:avLst/>
          </a:prstGeom>
          <a:ln w="50760">
            <a:solidFill>
              <a:srgbClr val="7b00e4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 flipH="1">
            <a:off x="4419720" y="3048120"/>
            <a:ext cx="380880" cy="609480"/>
          </a:xfrm>
          <a:prstGeom prst="line">
            <a:avLst/>
          </a:prstGeom>
          <a:ln w="50760">
            <a:solidFill>
              <a:srgbClr val="7b00e4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1981080" y="4114800"/>
            <a:ext cx="990720" cy="0"/>
          </a:xfrm>
          <a:prstGeom prst="line">
            <a:avLst/>
          </a:prstGeom>
          <a:ln w="50760">
            <a:solidFill>
              <a:srgbClr val="7b00e4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5105520" y="4191120"/>
            <a:ext cx="1371600" cy="0"/>
          </a:xfrm>
          <a:prstGeom prst="line">
            <a:avLst/>
          </a:prstGeom>
          <a:ln w="50760">
            <a:solidFill>
              <a:srgbClr val="7b00e4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 flipV="1">
            <a:off x="1447920" y="2895480"/>
            <a:ext cx="838080" cy="990720"/>
          </a:xfrm>
          <a:prstGeom prst="line">
            <a:avLst/>
          </a:prstGeom>
          <a:ln w="50760">
            <a:solidFill>
              <a:srgbClr val="7b00e4"/>
            </a:solidFill>
            <a:prstDash val="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2362320" y="2362320"/>
            <a:ext cx="10666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c0128"/>
                </a:solidFill>
                <a:effectLst/>
                <a:uFillTx/>
                <a:latin typeface="Arial"/>
              </a:rPr>
              <a:t>Demand Forecast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4495680" y="2362320"/>
            <a:ext cx="9907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c0128"/>
                </a:solidFill>
                <a:effectLst/>
                <a:uFillTx/>
                <a:latin typeface="Arial"/>
              </a:rPr>
              <a:t>No-Show Forecast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1143000" y="3962520"/>
            <a:ext cx="9144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c0128"/>
                </a:solidFill>
                <a:effectLst/>
                <a:uFillTx/>
                <a:latin typeface="Arial"/>
              </a:rPr>
              <a:t>Prices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3124080" y="3809880"/>
            <a:ext cx="182880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c0128"/>
                </a:solidFill>
                <a:effectLst/>
                <a:uFillTx/>
                <a:latin typeface="Arial"/>
              </a:rPr>
              <a:t>Compute MAF and Overbooking Limits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6553080" y="3886200"/>
            <a:ext cx="14479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c0128"/>
                </a:solidFill>
                <a:effectLst/>
                <a:uFillTx/>
                <a:latin typeface="Arial"/>
              </a:rPr>
              <a:t>Booking Controls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Basics of RM in Airlines</a:t>
            </a:r>
          </a:p>
        </p:txBody>
      </p:sp>
    </p:spTree>
  </p:cSld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990720" y="552240"/>
            <a:ext cx="716256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bc3700"/>
                </a:solidFill>
                <a:effectLst/>
                <a:uFillTx/>
                <a:latin typeface="Arial"/>
              </a:rPr>
              <a:t>Airline Revenue Management Game</a:t>
            </a:r>
            <a:endParaRPr b="1" lang="en-US" sz="3600" strike="noStrike" u="none">
              <a:solidFill>
                <a:srgbClr val="bc3700"/>
              </a:solidFill>
              <a:effectLst/>
              <a:uFillTx/>
              <a:latin typeface="Arial"/>
            </a:endParaRPr>
          </a:p>
        </p:txBody>
      </p:sp>
      <p:sp>
        <p:nvSpPr>
          <p:cNvPr id="91" name=""/>
          <p:cNvSpPr/>
          <p:nvPr/>
        </p:nvSpPr>
        <p:spPr>
          <a:xfrm>
            <a:off x="1219320" y="1905120"/>
            <a:ext cx="755496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762120" y="2057400"/>
            <a:ext cx="7924680" cy="2228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93840" indent="-393840">
              <a:lnSpc>
                <a:spcPct val="100000"/>
              </a:lnSpc>
              <a:buClr>
                <a:srgbClr val="0707e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Break into 5 groups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93840" indent="-393840">
              <a:lnSpc>
                <a:spcPct val="100000"/>
              </a:lnSpc>
              <a:buClr>
                <a:srgbClr val="0707e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Each group will receive information on demand patterns and a tally sheet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93840" indent="-393840">
              <a:lnSpc>
                <a:spcPct val="100000"/>
              </a:lnSpc>
              <a:buClr>
                <a:srgbClr val="0707e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Group with the highest revenue is the winner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Basics of RM in Airlines</a:t>
            </a: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1015920" y="619200"/>
            <a:ext cx="7112160" cy="56196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1400"/>
            </a:br>
            <a:r>
              <a:rPr b="1" lang="en-US" sz="1400" strike="noStrike" u="none">
                <a:solidFill>
                  <a:srgbClr val="618ffd"/>
                </a:solidFill>
                <a:effectLst/>
                <a:uFillTx/>
                <a:latin typeface="Arial"/>
              </a:rPr>
              <a:t> </a:t>
            </a:r>
            <a:br>
              <a:rPr sz="1400"/>
            </a:br>
            <a:endParaRPr b="1" lang="en-US" sz="1400" strike="noStrike" u="none">
              <a:solidFill>
                <a:srgbClr val="bc3700"/>
              </a:solidFill>
              <a:effectLst/>
              <a:uFillTx/>
              <a:latin typeface="Arial"/>
            </a:endParaRPr>
          </a:p>
        </p:txBody>
      </p:sp>
      <p:sp>
        <p:nvSpPr>
          <p:cNvPr id="10" name=""/>
          <p:cNvSpPr/>
          <p:nvPr/>
        </p:nvSpPr>
        <p:spPr>
          <a:xfrm>
            <a:off x="990720" y="609480"/>
            <a:ext cx="716256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bc3700"/>
                </a:solidFill>
                <a:effectLst/>
                <a:uFillTx/>
                <a:latin typeface="Arial"/>
              </a:rPr>
              <a:t>Main Topics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1676520" y="1905120"/>
            <a:ext cx="6705360" cy="44193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285840" indent="-285840">
              <a:lnSpc>
                <a:spcPct val="90000"/>
              </a:lnSpc>
              <a:spcBef>
                <a:spcPts val="10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1. Basic Revenue Management (RM)                                                         Concepts</a:t>
            </a:r>
            <a:endParaRPr b="1" lang="en-US" sz="28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901"/>
              </a:spcBef>
              <a:buClr>
                <a:srgbClr val="0707e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Forecasting </a:t>
            </a: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901"/>
              </a:spcBef>
              <a:buClr>
                <a:srgbClr val="0707e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Dynamic booking controls </a:t>
            </a: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901"/>
              </a:spcBef>
              <a:buClr>
                <a:srgbClr val="0707e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Pricing management</a:t>
            </a: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2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10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2. Marginal Revenue Analysis</a:t>
            </a:r>
            <a:endParaRPr b="1" lang="en-US" sz="28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10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    </a:t>
            </a:r>
            <a:endParaRPr b="1" lang="en-US" sz="28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10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3. Information  Flow</a:t>
            </a:r>
            <a:endParaRPr b="1" lang="en-US" sz="28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Basics of RM in Airlines</a:t>
            </a:r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990720" y="609120"/>
            <a:ext cx="716256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bc3700"/>
                </a:solidFill>
                <a:effectLst/>
                <a:uFillTx/>
                <a:latin typeface="Arial"/>
              </a:rPr>
              <a:t>Revenue Management for  Single-Leg Flights</a:t>
            </a:r>
            <a:endParaRPr b="1" lang="en-US" sz="3600" strike="noStrike" u="none">
              <a:solidFill>
                <a:srgbClr val="bc37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990720" y="1752120"/>
            <a:ext cx="6858000" cy="48769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285840" indent="-285840">
              <a:lnSpc>
                <a:spcPct val="90000"/>
              </a:lnSpc>
              <a:spcBef>
                <a:spcPts val="10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1. Costs</a:t>
            </a:r>
            <a:endParaRPr b="1" lang="en-US" sz="28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901"/>
              </a:spcBef>
              <a:buClr>
                <a:srgbClr val="0707e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Finite number of seats</a:t>
            </a: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901"/>
              </a:spcBef>
              <a:buClr>
                <a:srgbClr val="0707e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High fixed costs  </a:t>
            </a: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901"/>
              </a:spcBef>
              <a:buClr>
                <a:srgbClr val="0707e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Low variable costs </a:t>
            </a: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2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10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2. Risks</a:t>
            </a:r>
            <a:endParaRPr b="1" lang="en-US" sz="28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901"/>
              </a:spcBef>
              <a:buClr>
                <a:srgbClr val="0707e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Uncertain demand for different fare classes  </a:t>
            </a: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901"/>
              </a:spcBef>
              <a:buClr>
                <a:srgbClr val="0707e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Price-driven demand</a:t>
            </a: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901"/>
              </a:spcBef>
              <a:buClr>
                <a:srgbClr val="0707e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Perishable inventory</a:t>
            </a: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Basics of RM in Airlines</a:t>
            </a:r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990720" y="609120"/>
            <a:ext cx="716256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bc3700"/>
                </a:solidFill>
                <a:effectLst/>
                <a:uFillTx/>
                <a:latin typeface="Arial"/>
              </a:rPr>
              <a:t>RM Operations  for  Single-Leg Flights</a:t>
            </a:r>
            <a:endParaRPr b="1" lang="en-US" sz="3600" strike="noStrike" u="none">
              <a:solidFill>
                <a:srgbClr val="bc37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990720" y="1904760"/>
            <a:ext cx="6858000" cy="38862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285840" indent="-285840">
              <a:lnSpc>
                <a:spcPct val="90000"/>
              </a:lnSpc>
              <a:spcBef>
                <a:spcPts val="10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1. Purpose</a:t>
            </a:r>
            <a:endParaRPr b="1" lang="en-US" sz="28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901"/>
              </a:spcBef>
              <a:buClr>
                <a:srgbClr val="0707e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Accept/deny decision-making tool </a:t>
            </a: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901"/>
              </a:spcBef>
              <a:buClr>
                <a:srgbClr val="0707e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Pricing management </a:t>
            </a: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2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10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2. Objective</a:t>
            </a:r>
            <a:endParaRPr b="1" lang="en-US" sz="28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901"/>
              </a:spcBef>
              <a:buClr>
                <a:srgbClr val="0707e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Maximize revenue </a:t>
            </a: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901"/>
              </a:spcBef>
              <a:buClr>
                <a:srgbClr val="0707e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Incur no additional risks</a:t>
            </a: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Basics of RM in Airlines</a:t>
            </a:r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914040" y="304560"/>
            <a:ext cx="716292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bc3700"/>
                </a:solidFill>
                <a:effectLst/>
                <a:uFillTx/>
                <a:latin typeface="Arial"/>
              </a:rPr>
              <a:t>Demand Segmentation and Forecasting</a:t>
            </a:r>
            <a:endParaRPr b="1" lang="en-US" sz="3600" strike="noStrike" u="none">
              <a:solidFill>
                <a:srgbClr val="bc37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1295280" y="1523520"/>
            <a:ext cx="6858000" cy="48769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285840" indent="-285840">
              <a:lnSpc>
                <a:spcPct val="90000"/>
              </a:lnSpc>
              <a:spcBef>
                <a:spcPts val="10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1. Demand Classification </a:t>
            </a:r>
            <a:endParaRPr b="1" lang="en-US" sz="28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901"/>
              </a:spcBef>
              <a:buClr>
                <a:srgbClr val="0707e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Flight legs</a:t>
            </a: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901"/>
              </a:spcBef>
              <a:buClr>
                <a:srgbClr val="0707e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Leisure and business travelers </a:t>
            </a: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901"/>
              </a:spcBef>
              <a:buClr>
                <a:srgbClr val="0707e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Cabin allocations </a:t>
            </a: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2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10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2. Forecasting Issues</a:t>
            </a:r>
            <a:endParaRPr b="1" lang="en-US" sz="28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901"/>
              </a:spcBef>
              <a:buClr>
                <a:srgbClr val="0707e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Missing data</a:t>
            </a: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901"/>
              </a:spcBef>
              <a:buClr>
                <a:srgbClr val="0707e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Unconstrained demand </a:t>
            </a: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Basics of RM in Airlines</a:t>
            </a:r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990720" y="552240"/>
            <a:ext cx="716256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bc3700"/>
                </a:solidFill>
                <a:effectLst/>
                <a:uFillTx/>
                <a:latin typeface="Arial"/>
              </a:rPr>
              <a:t>Fares </a:t>
            </a:r>
            <a:endParaRPr b="1" lang="en-US" sz="3600" strike="noStrike" u="none">
              <a:solidFill>
                <a:srgbClr val="bc3700"/>
              </a:solidFill>
              <a:effectLst/>
              <a:uFillTx/>
              <a:latin typeface="Arial"/>
            </a:endParaRPr>
          </a:p>
        </p:txBody>
      </p:sp>
      <p:sp>
        <p:nvSpPr>
          <p:cNvPr id="19" name=""/>
          <p:cNvSpPr/>
          <p:nvPr/>
        </p:nvSpPr>
        <p:spPr>
          <a:xfrm>
            <a:off x="838080" y="1676520"/>
            <a:ext cx="7554960" cy="39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93840" indent="-39384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1. Fares are generally constant over the    season.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93840" indent="-39384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93840" indent="-39384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2. Fares change as the time to departure draws near.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93840" indent="-39384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93840" indent="-39384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3. Discounts and promotions are long-term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93840" indent="-39384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    decisions.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93840" indent="-39384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Basics of RM in Airlines</a:t>
            </a:r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990720" y="552240"/>
            <a:ext cx="716256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bc3700"/>
                </a:solidFill>
                <a:effectLst/>
                <a:uFillTx/>
                <a:latin typeface="Arial"/>
              </a:rPr>
              <a:t>Marginal Revenue Analysis</a:t>
            </a:r>
            <a:endParaRPr b="1" lang="en-US" sz="3600" strike="noStrike" u="none">
              <a:solidFill>
                <a:srgbClr val="bc3700"/>
              </a:solidFill>
              <a:effectLst/>
              <a:uFillTx/>
              <a:latin typeface="Arial"/>
            </a:endParaRPr>
          </a:p>
        </p:txBody>
      </p:sp>
      <p:sp>
        <p:nvSpPr>
          <p:cNvPr id="21" name=""/>
          <p:cNvSpPr/>
          <p:nvPr/>
        </p:nvSpPr>
        <p:spPr>
          <a:xfrm>
            <a:off x="838080" y="1676520"/>
            <a:ext cx="7554960" cy="4546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93840" indent="-39384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1. A seat’s  minimum acceptable fare (MAF)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93840" indent="-39384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    is its opportunity value.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93840" indent="-39384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93840" indent="-39384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2. When unfilled seats are easy to sell,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93840" indent="-39384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    the MAF is high.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93840" indent="-39384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93840" indent="-39384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3. When unfilled seats are difficult to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93840" indent="-39384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    sell, the MAF is low.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93840" indent="-39384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93840" indent="-39384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4. After a seat is sold, the remaining seats are harder to sell and the MAF increases.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Basics of RM in Airlines</a:t>
            </a:r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"/>
          <p:cNvSpPr/>
          <p:nvPr/>
        </p:nvSpPr>
        <p:spPr>
          <a:xfrm>
            <a:off x="762120" y="1600200"/>
            <a:ext cx="7391160" cy="51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65120" indent="-46512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990720" y="95040"/>
            <a:ext cx="716256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bc3700"/>
                </a:solidFill>
                <a:effectLst/>
                <a:uFillTx/>
                <a:latin typeface="Arial"/>
              </a:rPr>
              <a:t>Marginal Revenue Analysis</a:t>
            </a:r>
            <a:endParaRPr b="1" lang="en-US" sz="3600" strike="noStrike" u="none">
              <a:solidFill>
                <a:srgbClr val="bc3700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863640" y="1143000"/>
            <a:ext cx="7416720" cy="51055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285840" indent="-285840">
              <a:lnSpc>
                <a:spcPct val="90000"/>
              </a:lnSpc>
              <a:spcBef>
                <a:spcPts val="1049"/>
              </a:spcBef>
              <a:buClr>
                <a:srgbClr val="0707e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Minimum Acceptable Fare (MAF):  The amount an extra seat on the plane would be worth</a:t>
            </a:r>
            <a:endParaRPr b="1" lang="en-US" sz="28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1049"/>
              </a:spcBef>
              <a:buClr>
                <a:srgbClr val="0707e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All fares higher than the MAF are open</a:t>
            </a:r>
            <a:endParaRPr b="1" lang="en-US" sz="28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1049"/>
              </a:spcBef>
              <a:buClr>
                <a:srgbClr val="0707e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All fares lower than the</a:t>
            </a:r>
            <a:r>
              <a:rPr b="1" lang="en-US" sz="36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 </a:t>
            </a:r>
            <a:r>
              <a:rPr b="1" lang="en-US" sz="28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MAF are closed.</a:t>
            </a:r>
            <a:endParaRPr b="1" lang="en-US" sz="28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Basics of RM in Airlines</a:t>
            </a:r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990720" y="95040"/>
            <a:ext cx="716256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bc3700"/>
                </a:solidFill>
                <a:effectLst/>
                <a:uFillTx/>
                <a:latin typeface="Arial"/>
              </a:rPr>
              <a:t>MAF Example</a:t>
            </a:r>
            <a:endParaRPr b="1" lang="en-US" sz="3600" strike="noStrike" u="none">
              <a:solidFill>
                <a:srgbClr val="bc3700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863640" y="1143000"/>
            <a:ext cx="7416720" cy="51055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285840" indent="-285840">
              <a:lnSpc>
                <a:spcPct val="90000"/>
              </a:lnSpc>
              <a:spcBef>
                <a:spcPts val="1049"/>
              </a:spcBef>
              <a:buClr>
                <a:srgbClr val="0707e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Suppose the MAF of an extra seat is $400</a:t>
            </a:r>
            <a:endParaRPr b="1" lang="en-US" sz="28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1049"/>
              </a:spcBef>
              <a:buClr>
                <a:srgbClr val="0707e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The airline offers fares of $299, $349, $459 and $529.</a:t>
            </a:r>
            <a:endParaRPr b="1" lang="en-US" sz="28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1049"/>
              </a:spcBef>
              <a:buClr>
                <a:srgbClr val="0707e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Which fares are open?</a:t>
            </a:r>
            <a:endParaRPr b="1" lang="en-US" sz="28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Basics of RM in Airlines</a:t>
            </a:r>
          </a:p>
        </p:txBody>
      </p: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3612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1995-05-05T17:48:10Z</dcterms:created>
  <dc:creator> </dc:creator>
  <dc:description/>
  <dc:language>en-US</dc:language>
  <cp:lastModifiedBy>vkamins</cp:lastModifiedBy>
  <cp:lastPrinted>2000-08-21T12:07:59Z</cp:lastPrinted>
  <dcterms:modified xsi:type="dcterms:W3CDTF">2000-08-21T12:58:52Z</dcterms:modified>
  <cp:revision>38</cp:revision>
  <dc:subject/>
  <dc:title>Omicron Options Pricing</dc:title>
</cp:coreProperties>
</file>