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bin" ContentType="application/vnd.openxmlformats-officedocument.oleObject"/>
  <Override PartName="/ppt/media/image28.wmf" ContentType="image/x-wmf"/>
  <Override PartName="/ppt/media/image27.wmf" ContentType="image/x-wmf"/>
  <Override PartName="/ppt/media/image26.wmf" ContentType="image/x-wmf"/>
  <Override PartName="/ppt/media/image6.png" ContentType="image/png"/>
  <Override PartName="/ppt/media/image7.png" ContentType="image/png"/>
  <Override PartName="/ppt/media/image10.wmf" ContentType="image/x-wmf"/>
  <Override PartName="/ppt/media/image1.wmf" ContentType="image/x-wmf"/>
  <Override PartName="/ppt/media/image8.png" ContentType="image/png"/>
  <Override PartName="/ppt/media/image11.wmf" ContentType="image/x-wmf"/>
  <Override PartName="/ppt/media/image20.wmf" ContentType="image/x-wmf"/>
  <Override PartName="/ppt/media/image18.wmf" ContentType="image/x-wmf"/>
  <Override PartName="/ppt/media/image9.wmf" ContentType="image/x-wmf"/>
  <Override PartName="/ppt/media/image12.wmf" ContentType="image/x-wmf"/>
  <Override PartName="/ppt/media/image13.png" ContentType="image/png"/>
  <Override PartName="/ppt/media/image30.wmf" ContentType="image/x-wmf"/>
  <Override PartName="/ppt/media/image32.png" ContentType="image/png"/>
  <Override PartName="/ppt/media/image15.wmf" ContentType="image/x-wmf"/>
  <Override PartName="/ppt/media/image5.png" ContentType="image/png"/>
  <Override PartName="/ppt/media/image4.wmf" ContentType="image/x-wmf"/>
  <Override PartName="/ppt/media/image3.png" ContentType="image/png"/>
  <Override PartName="/ppt/media/image2.png" ContentType="image/png"/>
  <Override PartName="/ppt/media/image29.wmf" ContentType="image/x-wmf"/>
  <Override PartName="/ppt/media/image31.png" ContentType="image/png"/>
  <Override PartName="/ppt/media/image14.wmf" ContentType="image/x-wmf"/>
  <Override PartName="/ppt/media/image16.wmf" ContentType="image/x-wmf"/>
  <Override PartName="/ppt/media/image17.wmf" ContentType="image/x-wmf"/>
  <Override PartName="/ppt/media/image19.wmf" ContentType="image/x-wmf"/>
  <Override PartName="/ppt/media/image21.wmf" ContentType="image/x-wmf"/>
  <Override PartName="/ppt/media/image22.wmf" ContentType="image/x-wmf"/>
  <Override PartName="/ppt/media/image23.wmf" ContentType="image/x-wmf"/>
  <Override PartName="/ppt/media/image24.wmf" ContentType="image/x-wmf"/>
  <Override PartName="/ppt/media/image25.wmf" ContentType="image/x-wmf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/>
        </p:nvSpPr>
        <p:spPr>
          <a:xfrm>
            <a:off x="0" y="0"/>
            <a:ext cx="6858000" cy="919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hdr"/>
          </p:nvPr>
        </p:nvSpPr>
        <p:spPr>
          <a:xfrm>
            <a:off x="-360" y="1764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p>
            <a:pPr indent="0"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dt" idx="2"/>
          </p:nvPr>
        </p:nvSpPr>
        <p:spPr>
          <a:xfrm>
            <a:off x="3885840" y="1764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lstStyle>
            <a:lvl1pPr indent="0" algn="r"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  <a:def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Img"/>
          </p:nvPr>
        </p:nvSpPr>
        <p:spPr>
          <a:xfrm>
            <a:off x="1147320" y="711000"/>
            <a:ext cx="4565880" cy="34239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914400" y="4368960"/>
            <a:ext cx="5029200" cy="41241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ftr" idx="3"/>
          </p:nvPr>
        </p:nvSpPr>
        <p:spPr>
          <a:xfrm>
            <a:off x="-360" y="87231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b">
            <a:noAutofit/>
          </a:bodyPr>
          <a:lstStyle>
            <a:lvl1pPr indent="0"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  <a:def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sldNum" idx="4"/>
          </p:nvPr>
        </p:nvSpPr>
        <p:spPr>
          <a:xfrm>
            <a:off x="3885840" y="87231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b">
            <a:noAutofit/>
          </a:bodyPr>
          <a:lstStyle>
            <a:lvl1pPr indent="0" algn="r"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  <a:def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fld id="{D4C9FDB5-A42F-41B4-975C-49E19FACFEFE}" type="slidenum"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1147680" y="711360"/>
            <a:ext cx="4565880" cy="342396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14400" y="4368960"/>
            <a:ext cx="5029200" cy="41241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Reasons for Field Area Decreases: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Demand units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Reliant 150/d  Trailblazer to Demarc or Mid-continent to Demarc (restricted to one path in 2000)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Release Strategy in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ElPaso outage in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Aliant  50/d TFF termination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Commodity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Permian spreads out of the money primarily due to higher fuel rates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see attached schedule for break out of TFF and TFX demarc volumes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F85D1B4-14F2-4082-94FE-1298AF54A95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595947-350D-4C09-8344-72F286CAD32F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8AE2AED-C843-4D7C-80BD-E204EA4C1E4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E044DFB-54CD-4A53-8716-9FAB6A06EB7E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Media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CD6F7D-1B3A-4C82-A471-11AE7E8A5ED4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2317680" y="6583320"/>
            <a:ext cx="45086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777777"/>
                </a:solidFill>
                <a:effectLst/>
                <a:uFillTx/>
                <a:latin typeface="Arial"/>
              </a:rPr>
              <a:t>ETS 2001- 2003 Plan Review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sldNum" idx="1"/>
          </p:nvPr>
        </p:nvSpPr>
        <p:spPr>
          <a:xfrm>
            <a:off x="7264440" y="6553080"/>
            <a:ext cx="1612800" cy="70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200" strike="noStrike" u="none">
                <a:solidFill>
                  <a:srgbClr val="777777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777777"/>
                </a:solidFill>
                <a:effectLst/>
                <a:uFillTx/>
                <a:latin typeface="Arial"/>
              </a:rPr>
              <a:t>ETS - </a:t>
            </a:r>
            <a:fld id="{6A393C4D-2490-4754-A9A0-96821EEB317D}" type="slidenum">
              <a:rPr b="1" lang="en-US" sz="1200" strike="noStrike" u="none">
                <a:solidFill>
                  <a:srgbClr val="777777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0.wmf"/><Relationship Id="rId5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6.png"/><Relationship Id="rId6" Type="http://schemas.openxmlformats.org/officeDocument/2006/relationships/image" Target="../media/image6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7.png"/><Relationship Id="rId10" Type="http://schemas.openxmlformats.org/officeDocument/2006/relationships/image" Target="../media/image7.png"/><Relationship Id="rId11" Type="http://schemas.openxmlformats.org/officeDocument/2006/relationships/image" Target="../media/image7.png"/><Relationship Id="rId12" Type="http://schemas.openxmlformats.org/officeDocument/2006/relationships/image" Target="../media/image7.png"/><Relationship Id="rId1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4267080" y="457200"/>
            <a:ext cx="4527720" cy="20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Pipeline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 Gas Transmission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Border Partners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EOTT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Clean Fuels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14080" y="3067200"/>
            <a:ext cx="8110440" cy="83808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 algn="ctr">
              <a:buNone/>
              <a:tabLst>
                <a:tab algn="l" pos="0"/>
                <a:tab algn="l" pos="816120"/>
                <a:tab algn="l" pos="1631880"/>
                <a:tab algn="l" pos="2448000"/>
                <a:tab algn="l" pos="3263760"/>
                <a:tab algn="l" pos="4079880"/>
                <a:tab algn="l" pos="4896000"/>
                <a:tab algn="l" pos="5711760"/>
                <a:tab algn="l" pos="6527880"/>
                <a:tab algn="l" pos="7343640"/>
                <a:tab algn="l" pos="8159760"/>
                <a:tab algn="l" pos="8975880"/>
                <a:tab algn="l" pos="9791640"/>
                <a:tab algn="l" pos="106077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2001 - 2003 PLAN REVIEW</a:t>
            </a:r>
            <a:br>
              <a:rPr sz="1800"/>
            </a:b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914400" y="304920"/>
            <a:ext cx="2967480" cy="1009440"/>
            <a:chOff x="914400" y="304920"/>
            <a:chExt cx="2967480" cy="1009440"/>
          </a:xfrm>
        </p:grpSpPr>
        <p:sp>
          <p:nvSpPr>
            <p:cNvPr id="22" name=""/>
            <p:cNvSpPr/>
            <p:nvPr/>
          </p:nvSpPr>
          <p:spPr>
            <a:xfrm>
              <a:off x="1901160" y="304920"/>
              <a:ext cx="1980720" cy="1007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3" name=""/>
            <p:cNvGraphicFramePr/>
            <p:nvPr/>
          </p:nvGraphicFramePr>
          <p:xfrm>
            <a:off x="914400" y="347760"/>
            <a:ext cx="1058760" cy="966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4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914400" y="347760"/>
                      <a:ext cx="1058760" cy="966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25" name=""/>
          <p:cNvSpPr/>
          <p:nvPr/>
        </p:nvSpPr>
        <p:spPr>
          <a:xfrm>
            <a:off x="3809880" y="-380880"/>
            <a:ext cx="3581640" cy="81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240" rIns="84240" tIns="41400" bIns="41400" anchor="t">
            <a:spAutoFit/>
          </a:bodyPr>
          <a:p>
            <a:pPr algn="ctr">
              <a:lnSpc>
                <a:spcPct val="95000"/>
              </a:lnSpc>
              <a:spcBef>
                <a:spcPts val="1576"/>
              </a:spcBef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spcBef>
                <a:spcPts val="1576"/>
              </a:spcBef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" name="cover2" descr=""/>
          <p:cNvPicPr/>
          <p:nvPr/>
        </p:nvPicPr>
        <p:blipFill>
          <a:blip r:embed="rId3"/>
          <a:srcRect l="0" t="416" r="0" b="5237"/>
          <a:stretch/>
        </p:blipFill>
        <p:spPr>
          <a:xfrm flipH="1" rot="10800000">
            <a:off x="1523880" y="4419720"/>
            <a:ext cx="6096240" cy="175248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120" y="228240"/>
            <a:ext cx="7620120" cy="12193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br>
              <a:rPr sz="16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Margins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Trends 1996 - 2002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501480" y="1793880"/>
          <a:ext cx="8031240" cy="450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01480" y="1793880"/>
                    <a:ext cx="8031240" cy="450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 flipH="1">
            <a:off x="7829280" y="2847960"/>
            <a:ext cx="36180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8153280" y="2800440"/>
            <a:ext cx="99072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Recurring Base Business $420MM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7924680" y="4343400"/>
            <a:ext cx="121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 Base Business at            Risk = $45MM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DA6084-4C39-47FD-BCB8-F76C242359B3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323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 Company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Margins Trends Table</a:t>
            </a:r>
            <a:br>
              <a:rPr sz="24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 of Dollars)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085400" y="1561680"/>
            <a:ext cx="7302600" cy="4800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Change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   29.4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   38.7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   9.3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Products   -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7.7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7.7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Offshore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12.4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1.3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(11.1)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119.2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75.6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(43.6)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-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20.0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20.0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257.3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276.7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19.4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$418.3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$420.0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   1.7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A3E466-CF67-40C0-B154-8866B3B0D2C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66400"/>
            <a:ext cx="7772400" cy="8953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vs Demand Volumes Sold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511200" y="1662120"/>
          <a:ext cx="8078760" cy="4611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1200" y="1662120"/>
                    <a:ext cx="8078760" cy="4611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0" name=""/>
          <p:cNvSpPr/>
          <p:nvPr/>
        </p:nvSpPr>
        <p:spPr>
          <a:xfrm>
            <a:off x="249840" y="1363680"/>
            <a:ext cx="720000" cy="3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6C525EE-B588-4392-8097-8CCF72EBEE9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7240" y="229680"/>
            <a:ext cx="7769520" cy="1140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Net Margin per Unit of Throughput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Market Area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2" name=""/>
          <p:cNvGraphicFramePr/>
          <p:nvPr/>
        </p:nvGraphicFramePr>
        <p:xfrm>
          <a:off x="876240" y="2266920"/>
          <a:ext cx="7391520" cy="3524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76240" y="2266920"/>
                    <a:ext cx="7391520" cy="3524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4" name=""/>
          <p:cNvSpPr/>
          <p:nvPr/>
        </p:nvSpPr>
        <p:spPr>
          <a:xfrm>
            <a:off x="556200" y="1998720"/>
            <a:ext cx="109728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CB1C84-0A06-4C66-992E-85508AAB0E1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66400"/>
            <a:ext cx="7772400" cy="8953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vs Demand Volumes Sold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 Area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581040" y="1736640"/>
          <a:ext cx="7935840" cy="4459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1040" y="1736640"/>
                    <a:ext cx="7935840" cy="4459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8" name=""/>
          <p:cNvSpPr/>
          <p:nvPr/>
        </p:nvSpPr>
        <p:spPr>
          <a:xfrm>
            <a:off x="649800" y="1535040"/>
            <a:ext cx="729720" cy="3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6D4A880-4F81-4F29-A039-C7E23F5DA8A9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7240" y="229680"/>
            <a:ext cx="7769520" cy="1140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txBody>
          <a:bodyPr lIns="92160" rIns="92160" tIns="46080" bIns="4608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Net Margin per Unit of Throughput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 Area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1028880" y="2228760"/>
          <a:ext cx="7048440" cy="3657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8880" y="2228760"/>
                    <a:ext cx="704844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" name=""/>
          <p:cNvSpPr/>
          <p:nvPr/>
        </p:nvSpPr>
        <p:spPr>
          <a:xfrm>
            <a:off x="575280" y="1941480"/>
            <a:ext cx="109728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98F91DB-717F-4C00-9E44-2036D316CC6E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04880" y="-360"/>
            <a:ext cx="7772400" cy="5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 Subscription - Winter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631800" y="1001880"/>
            <a:ext cx="1022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514440" y="876240"/>
          <a:ext cx="7943760" cy="5410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4440" y="876240"/>
                    <a:ext cx="7943760" cy="5410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"/>
          <p:cNvSpPr/>
          <p:nvPr/>
        </p:nvSpPr>
        <p:spPr>
          <a:xfrm>
            <a:off x="498600" y="811080"/>
            <a:ext cx="1012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66C0A36-F4BB-4217-8FF5-ADAC9724F82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75880" y="228240"/>
            <a:ext cx="7620120" cy="8571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 Company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18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Field Area Subscription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476280" y="1104840"/>
          <a:ext cx="8667720" cy="5257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6280" y="1104840"/>
                    <a:ext cx="8667720" cy="525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596160" y="936720"/>
            <a:ext cx="112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MMBTU/D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95C2BD2-CF0A-46BB-8519-28B43258736A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437760"/>
            <a:ext cx="7772400" cy="89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PIPELINE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vs Actual Volumes Flowed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3" name=""/>
          <p:cNvGraphicFramePr/>
          <p:nvPr/>
        </p:nvGraphicFramePr>
        <p:xfrm>
          <a:off x="343080" y="1523880"/>
          <a:ext cx="8323200" cy="4838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1523880"/>
                    <a:ext cx="8323200" cy="483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5" name=""/>
          <p:cNvSpPr/>
          <p:nvPr/>
        </p:nvSpPr>
        <p:spPr>
          <a:xfrm>
            <a:off x="251640" y="1363680"/>
            <a:ext cx="72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3504373-4A01-4724-84AD-7E183DF6CD3C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PIPELINE</a:t>
            </a:r>
            <a:br>
              <a:rPr sz="24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Net Margin per Unit of Throughput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7" name=""/>
          <p:cNvGraphicFramePr/>
          <p:nvPr/>
        </p:nvGraphicFramePr>
        <p:xfrm>
          <a:off x="461880" y="1733400"/>
          <a:ext cx="8159760" cy="4294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1880" y="1733400"/>
                    <a:ext cx="8159760" cy="429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9" name=""/>
          <p:cNvSpPr/>
          <p:nvPr/>
        </p:nvSpPr>
        <p:spPr>
          <a:xfrm>
            <a:off x="519120" y="1503360"/>
            <a:ext cx="1209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48BAA6F-2B76-4A27-8E7F-EC6E37911A6E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50960" y="0"/>
            <a:ext cx="6058080" cy="79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1600"/>
            </a:b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Table of Contents</a:t>
            </a:r>
            <a:br>
              <a:rPr sz="1600"/>
            </a:b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60240" y="1234800"/>
            <a:ext cx="7583400" cy="515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1214280" y="1276200"/>
          <a:ext cx="7326360" cy="4973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4280" y="1276200"/>
                    <a:ext cx="7326360" cy="497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F85DACD-1ABB-43CC-81D1-0D0104965A31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447840" y="790560"/>
          <a:ext cx="8277120" cy="5667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7840" y="790560"/>
                    <a:ext cx="8277120" cy="566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"/>
          <p:cNvSpPr/>
          <p:nvPr/>
        </p:nvSpPr>
        <p:spPr>
          <a:xfrm>
            <a:off x="876240" y="228600"/>
            <a:ext cx="762012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PIPELINE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18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Mainline West Subscription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482040" y="936720"/>
            <a:ext cx="112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MMBTU/D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63A0CF0-B3C7-44B5-BF3C-9179656C6BB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3960" y="266400"/>
            <a:ext cx="7772400" cy="89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 GAS TRANSMISSION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vs Actual Volumes Flowed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5" name=""/>
          <p:cNvGraphicFramePr/>
          <p:nvPr/>
        </p:nvGraphicFramePr>
        <p:xfrm>
          <a:off x="343080" y="1523880"/>
          <a:ext cx="8323200" cy="4838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1523880"/>
                    <a:ext cx="8323200" cy="483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7" name=""/>
          <p:cNvSpPr/>
          <p:nvPr/>
        </p:nvSpPr>
        <p:spPr>
          <a:xfrm>
            <a:off x="251640" y="1363680"/>
            <a:ext cx="715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151E485-751A-4F8B-A1A6-387395948735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 GAS TRANSMISSION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Net Margin per Unit of Throughput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461880" y="1733400"/>
          <a:ext cx="8159760" cy="4294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1880" y="1733400"/>
                    <a:ext cx="8159760" cy="429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"/>
          <p:cNvSpPr/>
          <p:nvPr/>
        </p:nvSpPr>
        <p:spPr>
          <a:xfrm>
            <a:off x="519120" y="1503360"/>
            <a:ext cx="1209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65D6B91-04E1-492E-B125-2FFD656D41D6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04880" y="-360"/>
            <a:ext cx="7772400" cy="5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FLORIDA GAS TRANSMISSION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 Subscription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631800" y="1001880"/>
            <a:ext cx="1022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324000" y="1276200"/>
          <a:ext cx="8191440" cy="5162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4000" y="1276200"/>
                    <a:ext cx="8191440" cy="516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F88FF9E-7D66-4662-BA7C-F53AF6B23EEB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3960" y="266400"/>
            <a:ext cx="7772400" cy="89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BORDER PIPELINE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Capacity vs Actual Volumes Flowed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Area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343080" y="1523880"/>
          <a:ext cx="8323200" cy="4838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1523880"/>
                    <a:ext cx="8323200" cy="483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9" name=""/>
          <p:cNvSpPr/>
          <p:nvPr/>
        </p:nvSpPr>
        <p:spPr>
          <a:xfrm>
            <a:off x="251640" y="1363680"/>
            <a:ext cx="715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8150041-AE7C-4674-82D9-C555424DA4A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2348280" y="266760"/>
            <a:ext cx="4786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BORDER PIPELINE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Market Area Subscription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1" name=""/>
          <p:cNvGraphicFramePr/>
          <p:nvPr/>
        </p:nvGraphicFramePr>
        <p:xfrm>
          <a:off x="592200" y="1276200"/>
          <a:ext cx="8113680" cy="5257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2200" y="1276200"/>
                    <a:ext cx="8113680" cy="525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12720" y="1401840"/>
            <a:ext cx="1012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4057DB0-5F53-4045-AC1A-F4A496C31172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04880" y="202680"/>
            <a:ext cx="7772400" cy="1057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CLEAN FUELS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2001-2003 Operating &amp; Strategic Plan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MTBE &amp; Methanol Margins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Cents Per Gallon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4444920" y="2309760"/>
          <a:ext cx="4950000" cy="3853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44920" y="2309760"/>
                    <a:ext cx="4950000" cy="385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7" name=""/>
          <p:cNvSpPr/>
          <p:nvPr/>
        </p:nvSpPr>
        <p:spPr>
          <a:xfrm>
            <a:off x="2968560" y="5675400"/>
            <a:ext cx="249552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380880" y="4826160"/>
            <a:ext cx="5590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9" name=""/>
          <p:cNvGraphicFramePr/>
          <p:nvPr/>
        </p:nvGraphicFramePr>
        <p:xfrm>
          <a:off x="663480" y="2236680"/>
          <a:ext cx="5015160" cy="3797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5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63480" y="2236680"/>
                    <a:ext cx="5015160" cy="379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1" name=""/>
          <p:cNvSpPr/>
          <p:nvPr/>
        </p:nvSpPr>
        <p:spPr>
          <a:xfrm>
            <a:off x="1743120" y="1459080"/>
            <a:ext cx="1374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MTBE Margins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5596920" y="1455840"/>
            <a:ext cx="1503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Methanol Margins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4468680" y="2073240"/>
            <a:ext cx="3638520" cy="2768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Margin    4.9        6.0        12.2        3.6        5.1         8.6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303120" y="1893960"/>
            <a:ext cx="4065840" cy="4597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W/ Nat Gas    21.0       19.1       27.3        19.3      16.6       8.0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W/O Nat Gas  23.0       21.1       30.7        23.2      20.0      11.0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41920" y="5913360"/>
            <a:ext cx="7846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On-stream %    88.5       94.5       98.4       92.9       87.1       92.9                        80.1       96.4       90.0       87.3      97.9      97.9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% of Capacity  90.4       97.2      104.5     100.3      93.4      100.1                       75.7       83.6       80.2       86.7      98.1      96.7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246240" y="5888160"/>
            <a:ext cx="7907040" cy="4762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825480" y="6461280"/>
            <a:ext cx="80186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MTBE Capacity      15,300 Bbls/day                                                                                              Methanol Capacity     420,000 gal/day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MTBE reflects turnarounds in 1998 and 2002.                                                                               Methanol reflects a turnaround in 2001.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0D744D5-7304-4A99-824C-09CB89A42F4B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26676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CLEAN FUELS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Summary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9" name=""/>
          <p:cNvGraphicFramePr/>
          <p:nvPr/>
        </p:nvGraphicFramePr>
        <p:xfrm>
          <a:off x="766800" y="1128600"/>
          <a:ext cx="7612200" cy="5116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6800" y="1128600"/>
                    <a:ext cx="7612200" cy="511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01B6FC8-B204-4F27-9AC3-A3B310ED229F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"/>
          <p:cNvGraphicFramePr/>
          <p:nvPr/>
        </p:nvGraphicFramePr>
        <p:xfrm>
          <a:off x="1060560" y="233280"/>
          <a:ext cx="7078680" cy="5954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0560" y="233280"/>
                    <a:ext cx="7078680" cy="595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FD611C-62B3-43DA-94D5-561275219437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3960" y="228240"/>
            <a:ext cx="7772400" cy="9334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IBIT</a:t>
            </a:r>
            <a:br>
              <a:rPr sz="20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 In Millions)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2" name=""/>
          <p:cNvGraphicFramePr/>
          <p:nvPr/>
        </p:nvGraphicFramePr>
        <p:xfrm>
          <a:off x="0" y="1447920"/>
          <a:ext cx="9094680" cy="476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447920"/>
                    <a:ext cx="9094680" cy="476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4" name=""/>
          <p:cNvGrpSpPr/>
          <p:nvPr/>
        </p:nvGrpSpPr>
        <p:grpSpPr>
          <a:xfrm>
            <a:off x="1447920" y="5797440"/>
            <a:ext cx="2538720" cy="337680"/>
            <a:chOff x="1447920" y="5797440"/>
            <a:chExt cx="2538720" cy="337680"/>
          </a:xfrm>
        </p:grpSpPr>
        <p:sp>
          <p:nvSpPr>
            <p:cNvPr id="35" name=""/>
            <p:cNvSpPr/>
            <p:nvPr/>
          </p:nvSpPr>
          <p:spPr>
            <a:xfrm>
              <a:off x="1447920" y="5873400"/>
              <a:ext cx="152280" cy="152640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1666440" y="5797440"/>
              <a:ext cx="23202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100% Operating Income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" name=""/>
          <p:cNvGrpSpPr/>
          <p:nvPr/>
        </p:nvGrpSpPr>
        <p:grpSpPr>
          <a:xfrm>
            <a:off x="1447920" y="6197760"/>
            <a:ext cx="2318400" cy="337680"/>
            <a:chOff x="1447920" y="6197760"/>
            <a:chExt cx="2318400" cy="337680"/>
          </a:xfrm>
        </p:grpSpPr>
        <p:sp>
          <p:nvSpPr>
            <p:cNvPr id="38" name=""/>
            <p:cNvSpPr/>
            <p:nvPr/>
          </p:nvSpPr>
          <p:spPr>
            <a:xfrm>
              <a:off x="1447920" y="6273360"/>
              <a:ext cx="152280" cy="152280"/>
            </a:xfrm>
            <a:prstGeom prst="rect">
              <a:avLst/>
            </a:prstGeom>
            <a:blipFill rotWithShape="0">
              <a:blip r:embed="rId3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1665720" y="6197760"/>
              <a:ext cx="210060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100% Special Income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" name=""/>
          <p:cNvSpPr/>
          <p:nvPr/>
        </p:nvSpPr>
        <p:spPr>
          <a:xfrm>
            <a:off x="4991040" y="5911920"/>
            <a:ext cx="152640" cy="15228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10640" y="5835600"/>
            <a:ext cx="3119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Enron’s Share Operating Income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374840" y="26701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266840" y="2514600"/>
            <a:ext cx="552600" cy="15228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305160" y="2448000"/>
            <a:ext cx="552600" cy="171360"/>
          </a:xfrm>
          <a:prstGeom prst="rect">
            <a:avLst/>
          </a:prstGeom>
          <a:blipFill rotWithShape="0">
            <a:blip r:embed="rId5"/>
            <a:srcRect/>
            <a:tile tx="0" ty="0" sx="100000" sy="100000" algn="ctr"/>
          </a:blipFill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324400" y="1962000"/>
            <a:ext cx="552600" cy="32400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7362720" y="1990800"/>
            <a:ext cx="552600" cy="1713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12600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4991040" y="6292800"/>
            <a:ext cx="152640" cy="152280"/>
          </a:xfrm>
          <a:prstGeom prst="rect">
            <a:avLst/>
          </a:prstGeom>
          <a:blipFill rotWithShape="0">
            <a:blip r:embed="rId8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5210280" y="6216480"/>
            <a:ext cx="2849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Enron’s Share Special Income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838160" y="3724200"/>
            <a:ext cx="543240" cy="142920"/>
          </a:xfrm>
          <a:prstGeom prst="rect">
            <a:avLst/>
          </a:prstGeom>
          <a:blipFill rotWithShape="0">
            <a:blip r:embed="rId9"/>
            <a:srcRect/>
            <a:tile tx="0" ty="0" sx="100000" sy="100000" algn="ctr"/>
          </a:blipFill>
          <a:ln w="1260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3867120" y="3666960"/>
            <a:ext cx="542880" cy="171720"/>
          </a:xfrm>
          <a:prstGeom prst="rect">
            <a:avLst/>
          </a:prstGeom>
          <a:blipFill rotWithShape="0">
            <a:blip r:embed="rId10"/>
            <a:srcRect/>
            <a:tile tx="0" ty="0" sx="100000" sy="100000" algn="ctr"/>
          </a:blipFill>
          <a:ln w="1260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896080" y="3562200"/>
            <a:ext cx="552240" cy="276480"/>
          </a:xfrm>
          <a:prstGeom prst="rect">
            <a:avLst/>
          </a:prstGeom>
          <a:blipFill rotWithShape="0">
            <a:blip r:embed="rId11"/>
            <a:srcRect/>
            <a:tile tx="0" ty="0" sx="100000" sy="100000" algn="ctr"/>
          </a:blipFill>
          <a:ln w="1260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7924680" y="3591000"/>
            <a:ext cx="542880" cy="142920"/>
          </a:xfrm>
          <a:prstGeom prst="rect">
            <a:avLst/>
          </a:prstGeom>
          <a:blipFill rotWithShape="0">
            <a:blip r:embed="rId12"/>
            <a:srcRect/>
            <a:tile tx="0" ty="0" sx="100000" sy="100000" algn="ctr"/>
          </a:blipFill>
          <a:ln w="1260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261800" y="215100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830240" y="336708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3278160" y="205272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653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3849480" y="325296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5316480" y="159552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7373880" y="163368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746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5887800" y="317664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391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907040" y="323388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0A69C87-E46A-4930-ACED-D3C82072E1C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3960" y="228240"/>
            <a:ext cx="7772400" cy="85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Income</a:t>
            </a:r>
            <a:br>
              <a:rPr sz="24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 of Dollars)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1536840" y="1519200"/>
          <a:ext cx="6240240" cy="4810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36840" y="1519200"/>
                    <a:ext cx="6240240" cy="481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EFAB26-F98A-48B9-B887-45164E316CA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3960" y="2473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Year IBIT &amp; Net Income</a:t>
            </a:r>
            <a:br>
              <a:rPr sz="24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 of Dollars)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5" name=""/>
          <p:cNvGraphicFramePr/>
          <p:nvPr/>
        </p:nvGraphicFramePr>
        <p:xfrm>
          <a:off x="723960" y="1647720"/>
          <a:ext cx="7697880" cy="4591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23960" y="1647720"/>
                    <a:ext cx="7697880" cy="459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F6A7A4-01B0-4240-9EDB-E4C30FC06498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190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IBIT by Quarter</a:t>
            </a:r>
            <a:br>
              <a:rPr sz="24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 of Dollars)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743040" y="1566720"/>
          <a:ext cx="7659720" cy="4372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43040" y="1566720"/>
                    <a:ext cx="7659720" cy="437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030F1DC-B6A6-4D2B-9038-A078A511A79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048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Income by Quarter</a:t>
            </a:r>
            <a:br>
              <a:rPr sz="24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 of Dollars)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704880" y="1476360"/>
          <a:ext cx="7735680" cy="44197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4880" y="1476360"/>
                    <a:ext cx="7735680" cy="441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7775C2F-819D-4835-B8FD-1F2C5FB9CC1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66720" y="28584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Year Funds Flow &amp; Obligations</a:t>
            </a:r>
            <a:br>
              <a:rPr sz="24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 of Dollars)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733320" y="1271520"/>
          <a:ext cx="7678800" cy="4791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33320" y="1271520"/>
                    <a:ext cx="7678800" cy="479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2469249-0F4A-4550-A323-2AF48346417E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04880" y="3427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TRANSPORTATION SERVICES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Expenditures</a:t>
            </a:r>
            <a:br>
              <a:rPr sz="24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 of Dollars)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2214720" y="1700280"/>
          <a:ext cx="4829040" cy="448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14720" y="1700280"/>
                    <a:ext cx="4829040" cy="448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21D25AB-2A28-491B-AB41-F0BEDE0FB5D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1995-06-17T21:01:02Z</dcterms:created>
  <dc:creator>ET&amp;S LAN Support</dc:creator>
  <dc:description/>
  <dc:language>en-US</dc:language>
  <cp:lastModifiedBy>tgeacco</cp:lastModifiedBy>
  <cp:lastPrinted>2000-11-07T16:36:28Z</cp:lastPrinted>
  <dcterms:modified xsi:type="dcterms:W3CDTF">2000-11-07T17:13:34Z</dcterms:modified>
  <cp:revision>338</cp:revision>
  <dc:subject/>
  <dc:title>Transwestern Pipeline Company   System Map</dc:title>
</cp:coreProperties>
</file>