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4400" strike="noStrike" u="none">
              <a:solidFill>
                <a:srgbClr val="0000ff"/>
              </a:solidFill>
              <a:effectLst/>
              <a:uFillTx/>
              <a:latin typeface="Arial"/>
            </a:endParaRPr>
          </a:p>
        </p:txBody>
      </p:sp>
      <p:sp>
        <p:nvSpPr>
          <p:cNvPr id="3" name="PlaceHolder 2"/>
          <p:cNvSpPr>
            <a:spLocks noGrp="1"/>
          </p:cNvSpPr>
          <p:nvPr>
            <p:ph type="sldNum" idx="2"/>
          </p:nvPr>
        </p:nvSpPr>
        <p:spPr/>
        <p:txBody>
          <a:bodyPr/>
          <a:p>
            <a:fld id="{60DEE9EF-EDB2-4E33-96A5-DCFE202F236C}"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ff"/>
                </a:solidFill>
                <a:effectLst/>
                <a:uFillTx/>
                <a:latin typeface="Arial"/>
              </a:rPr>
              <a:t>Click to edit the title text format</a:t>
            </a:r>
            <a:endParaRPr b="1" lang="en-US" sz="4400" strike="noStrike" u="none">
              <a:solidFill>
                <a:srgbClr val="0000ff"/>
              </a:solidFill>
              <a:effectLst/>
              <a:uFillTx/>
              <a:latin typeface="Arial"/>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743040" indent="-285840">
              <a:spcBef>
                <a:spcPts val="799"/>
              </a:spcBef>
              <a:buClr>
                <a:srgbClr val="00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Second Outline Level</a:t>
            </a:r>
            <a:endParaRPr b="0" lang="en-US" sz="3200" strike="noStrike" u="none">
              <a:solidFill>
                <a:srgbClr val="000000"/>
              </a:solidFill>
              <a:effectLst/>
              <a:uFillTx/>
              <a:latin typeface="Arial"/>
            </a:endParaRPr>
          </a:p>
          <a:p>
            <a:pPr lvl="2" marL="1143000" indent="-228600">
              <a:spcBef>
                <a:spcPts val="799"/>
              </a:spcBef>
              <a:buClr>
                <a:srgbClr val="00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Third Outline Level</a:t>
            </a:r>
            <a:endParaRPr b="0" lang="en-US" sz="3200" strike="noStrike" u="none">
              <a:solidFill>
                <a:srgbClr val="000000"/>
              </a:solidFill>
              <a:effectLst/>
              <a:uFillTx/>
              <a:latin typeface="Arial"/>
            </a:endParaRPr>
          </a:p>
          <a:p>
            <a:pPr lvl="3" marL="1600200" indent="-228600">
              <a:spcBef>
                <a:spcPts val="799"/>
              </a:spcBef>
              <a:buClr>
                <a:srgbClr val="00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Fourth Outline Level</a:t>
            </a:r>
            <a:endParaRPr b="0" lang="en-US" sz="3200" strike="noStrike" u="none">
              <a:solidFill>
                <a:srgbClr val="000000"/>
              </a:solidFill>
              <a:effectLst/>
              <a:uFillTx/>
              <a:latin typeface="Arial"/>
            </a:endParaRPr>
          </a:p>
          <a:p>
            <a:pPr lvl="4" marL="2057400" indent="-228600">
              <a:spcBef>
                <a:spcPts val="799"/>
              </a:spcBef>
              <a:buClr>
                <a:srgbClr val="00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Fifth Outline Level</a:t>
            </a:r>
            <a:endParaRPr b="0" lang="en-US" sz="3200" strike="noStrike" u="none">
              <a:solidFill>
                <a:srgbClr val="000000"/>
              </a:solidFill>
              <a:effectLst/>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Sixth Outline Level</a:t>
            </a:r>
            <a:endParaRPr b="0" lang="en-US" sz="3200" strike="noStrike" u="none">
              <a:solidFill>
                <a:srgbClr val="000000"/>
              </a:solidFill>
              <a:effectLst/>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Seventh Outline Level</a:t>
            </a:r>
            <a:endParaRPr b="0" lang="en-US" sz="3200" strike="noStrike" u="none">
              <a:solidFill>
                <a:srgbClr val="000000"/>
              </a:solidFill>
              <a:effectLst/>
              <a:uFillTx/>
              <a:latin typeface="Arial"/>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21E1A98-393F-4FB4-8F41-BAD791C8E61D}"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4952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ff"/>
                </a:solidFill>
                <a:effectLst/>
                <a:uFillTx/>
                <a:latin typeface="Arial"/>
              </a:rPr>
              <a:t>Revised Capital Charge</a:t>
            </a:r>
            <a:endParaRPr b="1" lang="en-US" sz="4400" strike="noStrike" u="none">
              <a:solidFill>
                <a:srgbClr val="0000ff"/>
              </a:solidFill>
              <a:effectLst/>
              <a:uFillTx/>
              <a:latin typeface="Arial"/>
            </a:endParaRPr>
          </a:p>
        </p:txBody>
      </p:sp>
      <p:grpSp>
        <p:nvGrpSpPr>
          <p:cNvPr id="6" name=""/>
          <p:cNvGrpSpPr/>
          <p:nvPr/>
        </p:nvGrpSpPr>
        <p:grpSpPr>
          <a:xfrm>
            <a:off x="2590920" y="685800"/>
            <a:ext cx="4033800" cy="3881520"/>
            <a:chOff x="2590920" y="685800"/>
            <a:chExt cx="4033800" cy="3881520"/>
          </a:xfrm>
        </p:grpSpPr>
        <p:sp>
          <p:nvSpPr>
            <p:cNvPr id="7" name=""/>
            <p:cNvSpPr/>
            <p:nvPr/>
          </p:nvSpPr>
          <p:spPr>
            <a:xfrm>
              <a:off x="5020920" y="2127600"/>
              <a:ext cx="1192680" cy="1130400"/>
            </a:xfrm>
            <a:custGeom>
              <a:avLst/>
              <a:gdLst/>
              <a:ahLst/>
              <a:rect l="l" t="t" r="r" b="b"/>
              <a:pathLst>
                <a:path w="152" h="150">
                  <a:moveTo>
                    <a:pt x="14" y="149"/>
                  </a:moveTo>
                  <a:lnTo>
                    <a:pt x="151" y="13"/>
                  </a:lnTo>
                  <a:lnTo>
                    <a:pt x="136" y="0"/>
                  </a:lnTo>
                  <a:lnTo>
                    <a:pt x="0" y="135"/>
                  </a:lnTo>
                  <a:lnTo>
                    <a:pt x="14" y="149"/>
                  </a:lnTo>
                </a:path>
              </a:pathLst>
            </a:custGeom>
            <a:solidFill>
              <a:srgbClr val="000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 name=""/>
            <p:cNvGrpSpPr/>
            <p:nvPr/>
          </p:nvGrpSpPr>
          <p:grpSpPr>
            <a:xfrm>
              <a:off x="2590920" y="685800"/>
              <a:ext cx="4033800" cy="3881520"/>
              <a:chOff x="2590920" y="685800"/>
              <a:chExt cx="4033800" cy="3881520"/>
            </a:xfrm>
          </p:grpSpPr>
          <p:sp>
            <p:nvSpPr>
              <p:cNvPr id="9" name=""/>
              <p:cNvSpPr/>
              <p:nvPr/>
            </p:nvSpPr>
            <p:spPr>
              <a:xfrm>
                <a:off x="3845160" y="2118600"/>
                <a:ext cx="547200" cy="521280"/>
              </a:xfrm>
              <a:custGeom>
                <a:avLst/>
                <a:gdLst/>
                <a:ahLst/>
                <a:rect l="l" t="t" r="r" b="b"/>
                <a:pathLst>
                  <a:path w="70" h="69">
                    <a:moveTo>
                      <a:pt x="69" y="55"/>
                    </a:moveTo>
                    <a:lnTo>
                      <a:pt x="14" y="0"/>
                    </a:lnTo>
                    <a:lnTo>
                      <a:pt x="0" y="14"/>
                    </a:lnTo>
                    <a:lnTo>
                      <a:pt x="56" y="68"/>
                    </a:lnTo>
                    <a:lnTo>
                      <a:pt x="69" y="5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0" name=""/>
              <p:cNvGrpSpPr/>
              <p:nvPr/>
            </p:nvGrpSpPr>
            <p:grpSpPr>
              <a:xfrm>
                <a:off x="2590920" y="685800"/>
                <a:ext cx="4033800" cy="3881520"/>
                <a:chOff x="2590920" y="685800"/>
                <a:chExt cx="4033800" cy="3881520"/>
              </a:xfrm>
            </p:grpSpPr>
            <p:sp>
              <p:nvSpPr>
                <p:cNvPr id="11" name=""/>
                <p:cNvSpPr/>
                <p:nvPr/>
              </p:nvSpPr>
              <p:spPr>
                <a:xfrm>
                  <a:off x="2590920" y="2126520"/>
                  <a:ext cx="815040" cy="775800"/>
                </a:xfrm>
                <a:custGeom>
                  <a:avLst/>
                  <a:gdLst/>
                  <a:ahLst/>
                  <a:rect l="l" t="t" r="r" b="b"/>
                  <a:pathLst>
                    <a:path w="104" h="103">
                      <a:moveTo>
                        <a:pt x="0" y="66"/>
                      </a:moveTo>
                      <a:lnTo>
                        <a:pt x="66" y="0"/>
                      </a:lnTo>
                      <a:lnTo>
                        <a:pt x="103" y="36"/>
                      </a:lnTo>
                      <a:lnTo>
                        <a:pt x="90" y="49"/>
                      </a:lnTo>
                      <a:lnTo>
                        <a:pt x="67" y="26"/>
                      </a:lnTo>
                      <a:lnTo>
                        <a:pt x="55" y="38"/>
                      </a:lnTo>
                      <a:lnTo>
                        <a:pt x="78" y="61"/>
                      </a:lnTo>
                      <a:lnTo>
                        <a:pt x="65" y="72"/>
                      </a:lnTo>
                      <a:lnTo>
                        <a:pt x="42" y="50"/>
                      </a:lnTo>
                      <a:lnTo>
                        <a:pt x="26" y="67"/>
                      </a:lnTo>
                      <a:lnTo>
                        <a:pt x="49" y="89"/>
                      </a:lnTo>
                      <a:lnTo>
                        <a:pt x="37" y="102"/>
                      </a:lnTo>
                      <a:lnTo>
                        <a:pt x="0" y="66"/>
                      </a:lnTo>
                    </a:path>
                  </a:pathLst>
                </a:custGeom>
                <a:solidFill>
                  <a:srgbClr val="000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2983320" y="2502720"/>
                  <a:ext cx="861480" cy="821880"/>
                </a:xfrm>
                <a:custGeom>
                  <a:avLst/>
                  <a:gdLst/>
                  <a:ahLst/>
                  <a:rect l="l" t="t" r="r" b="b"/>
                  <a:pathLst>
                    <a:path w="110" h="109">
                      <a:moveTo>
                        <a:pt x="66" y="0"/>
                      </a:moveTo>
                      <a:lnTo>
                        <a:pt x="82" y="16"/>
                      </a:lnTo>
                      <a:lnTo>
                        <a:pt x="59" y="65"/>
                      </a:lnTo>
                      <a:lnTo>
                        <a:pt x="95" y="28"/>
                      </a:lnTo>
                      <a:lnTo>
                        <a:pt x="109" y="42"/>
                      </a:lnTo>
                      <a:lnTo>
                        <a:pt x="44" y="108"/>
                      </a:lnTo>
                      <a:lnTo>
                        <a:pt x="28" y="93"/>
                      </a:lnTo>
                      <a:lnTo>
                        <a:pt x="52" y="42"/>
                      </a:lnTo>
                      <a:lnTo>
                        <a:pt x="14" y="79"/>
                      </a:lnTo>
                      <a:lnTo>
                        <a:pt x="0" y="65"/>
                      </a:lnTo>
                      <a:lnTo>
                        <a:pt x="66" y="0"/>
                      </a:lnTo>
                    </a:path>
                  </a:pathLst>
                </a:custGeom>
                <a:solidFill>
                  <a:srgbClr val="000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4274640" y="3738600"/>
                  <a:ext cx="854280" cy="828720"/>
                </a:xfrm>
                <a:custGeom>
                  <a:avLst/>
                  <a:gdLst/>
                  <a:ahLst/>
                  <a:rect l="l" t="t" r="r" b="b"/>
                  <a:pathLst>
                    <a:path w="109" h="110">
                      <a:moveTo>
                        <a:pt x="65" y="0"/>
                      </a:moveTo>
                      <a:lnTo>
                        <a:pt x="82" y="16"/>
                      </a:lnTo>
                      <a:lnTo>
                        <a:pt x="58" y="66"/>
                      </a:lnTo>
                      <a:lnTo>
                        <a:pt x="95" y="29"/>
                      </a:lnTo>
                      <a:lnTo>
                        <a:pt x="108" y="43"/>
                      </a:lnTo>
                      <a:lnTo>
                        <a:pt x="42" y="109"/>
                      </a:lnTo>
                      <a:lnTo>
                        <a:pt x="27" y="93"/>
                      </a:lnTo>
                      <a:lnTo>
                        <a:pt x="50" y="42"/>
                      </a:lnTo>
                      <a:lnTo>
                        <a:pt x="13" y="80"/>
                      </a:lnTo>
                      <a:lnTo>
                        <a:pt x="0" y="66"/>
                      </a:lnTo>
                      <a:lnTo>
                        <a:pt x="65" y="0"/>
                      </a:lnTo>
                    </a:path>
                  </a:pathLst>
                </a:custGeom>
                <a:solidFill>
                  <a:srgbClr val="000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3436200" y="2933280"/>
                  <a:ext cx="768960" cy="820440"/>
                </a:xfrm>
                <a:custGeom>
                  <a:avLst/>
                  <a:gdLst/>
                  <a:ahLst/>
                  <a:rect l="l" t="t" r="r" b="b"/>
                  <a:pathLst>
                    <a:path w="98" h="109">
                      <a:moveTo>
                        <a:pt x="0" y="66"/>
                      </a:moveTo>
                      <a:lnTo>
                        <a:pt x="66" y="0"/>
                      </a:lnTo>
                      <a:lnTo>
                        <a:pt x="80" y="14"/>
                      </a:lnTo>
                      <a:lnTo>
                        <a:pt x="85" y="19"/>
                      </a:lnTo>
                      <a:lnTo>
                        <a:pt x="90" y="25"/>
                      </a:lnTo>
                      <a:lnTo>
                        <a:pt x="92" y="27"/>
                      </a:lnTo>
                      <a:lnTo>
                        <a:pt x="94" y="30"/>
                      </a:lnTo>
                      <a:lnTo>
                        <a:pt x="95" y="32"/>
                      </a:lnTo>
                      <a:lnTo>
                        <a:pt x="96" y="35"/>
                      </a:lnTo>
                      <a:lnTo>
                        <a:pt x="97" y="38"/>
                      </a:lnTo>
                      <a:lnTo>
                        <a:pt x="97" y="40"/>
                      </a:lnTo>
                      <a:lnTo>
                        <a:pt x="97" y="43"/>
                      </a:lnTo>
                      <a:lnTo>
                        <a:pt x="97" y="45"/>
                      </a:lnTo>
                      <a:lnTo>
                        <a:pt x="96" y="48"/>
                      </a:lnTo>
                      <a:lnTo>
                        <a:pt x="94" y="51"/>
                      </a:lnTo>
                      <a:lnTo>
                        <a:pt x="92" y="53"/>
                      </a:lnTo>
                      <a:lnTo>
                        <a:pt x="90" y="56"/>
                      </a:lnTo>
                      <a:lnTo>
                        <a:pt x="87" y="59"/>
                      </a:lnTo>
                      <a:lnTo>
                        <a:pt x="83" y="61"/>
                      </a:lnTo>
                      <a:lnTo>
                        <a:pt x="80" y="63"/>
                      </a:lnTo>
                      <a:lnTo>
                        <a:pt x="77" y="64"/>
                      </a:lnTo>
                      <a:lnTo>
                        <a:pt x="74" y="65"/>
                      </a:lnTo>
                      <a:lnTo>
                        <a:pt x="70" y="64"/>
                      </a:lnTo>
                      <a:lnTo>
                        <a:pt x="67" y="63"/>
                      </a:lnTo>
                      <a:lnTo>
                        <a:pt x="63" y="61"/>
                      </a:lnTo>
                      <a:lnTo>
                        <a:pt x="65" y="64"/>
                      </a:lnTo>
                      <a:lnTo>
                        <a:pt x="67" y="67"/>
                      </a:lnTo>
                      <a:lnTo>
                        <a:pt x="67" y="68"/>
                      </a:lnTo>
                      <a:lnTo>
                        <a:pt x="67" y="70"/>
                      </a:lnTo>
                      <a:lnTo>
                        <a:pt x="68" y="71"/>
                      </a:lnTo>
                      <a:lnTo>
                        <a:pt x="67" y="72"/>
                      </a:lnTo>
                      <a:lnTo>
                        <a:pt x="66" y="75"/>
                      </a:lnTo>
                      <a:lnTo>
                        <a:pt x="65" y="78"/>
                      </a:lnTo>
                      <a:lnTo>
                        <a:pt x="62" y="82"/>
                      </a:lnTo>
                      <a:lnTo>
                        <a:pt x="59" y="85"/>
                      </a:lnTo>
                      <a:lnTo>
                        <a:pt x="49" y="96"/>
                      </a:lnTo>
                      <a:lnTo>
                        <a:pt x="47" y="97"/>
                      </a:lnTo>
                      <a:lnTo>
                        <a:pt x="46" y="98"/>
                      </a:lnTo>
                      <a:lnTo>
                        <a:pt x="45" y="99"/>
                      </a:lnTo>
                      <a:lnTo>
                        <a:pt x="44" y="101"/>
                      </a:lnTo>
                      <a:lnTo>
                        <a:pt x="43" y="102"/>
                      </a:lnTo>
                      <a:lnTo>
                        <a:pt x="42" y="104"/>
                      </a:lnTo>
                      <a:lnTo>
                        <a:pt x="42" y="106"/>
                      </a:lnTo>
                      <a:lnTo>
                        <a:pt x="41" y="108"/>
                      </a:lnTo>
                      <a:lnTo>
                        <a:pt x="28" y="93"/>
                      </a:lnTo>
                      <a:lnTo>
                        <a:pt x="28" y="92"/>
                      </a:lnTo>
                      <a:lnTo>
                        <a:pt x="29" y="90"/>
                      </a:lnTo>
                      <a:lnTo>
                        <a:pt x="29" y="89"/>
                      </a:lnTo>
                      <a:lnTo>
                        <a:pt x="30" y="87"/>
                      </a:lnTo>
                      <a:lnTo>
                        <a:pt x="31" y="85"/>
                      </a:lnTo>
                      <a:lnTo>
                        <a:pt x="32" y="84"/>
                      </a:lnTo>
                      <a:lnTo>
                        <a:pt x="33" y="83"/>
                      </a:lnTo>
                      <a:lnTo>
                        <a:pt x="34" y="82"/>
                      </a:lnTo>
                      <a:lnTo>
                        <a:pt x="46" y="71"/>
                      </a:lnTo>
                      <a:lnTo>
                        <a:pt x="48" y="68"/>
                      </a:lnTo>
                      <a:lnTo>
                        <a:pt x="49" y="66"/>
                      </a:lnTo>
                      <a:lnTo>
                        <a:pt x="49" y="64"/>
                      </a:lnTo>
                      <a:lnTo>
                        <a:pt x="49" y="61"/>
                      </a:lnTo>
                      <a:lnTo>
                        <a:pt x="48" y="59"/>
                      </a:lnTo>
                      <a:lnTo>
                        <a:pt x="47" y="57"/>
                      </a:lnTo>
                      <a:lnTo>
                        <a:pt x="45" y="55"/>
                      </a:lnTo>
                      <a:lnTo>
                        <a:pt x="44" y="53"/>
                      </a:lnTo>
                      <a:lnTo>
                        <a:pt x="42" y="51"/>
                      </a:lnTo>
                      <a:lnTo>
                        <a:pt x="13" y="80"/>
                      </a:lnTo>
                      <a:lnTo>
                        <a:pt x="0" y="66"/>
                      </a:lnTo>
                      <a:lnTo>
                        <a:pt x="52" y="42"/>
                      </a:lnTo>
                      <a:lnTo>
                        <a:pt x="55" y="44"/>
                      </a:lnTo>
                      <a:lnTo>
                        <a:pt x="57" y="46"/>
                      </a:lnTo>
                      <a:lnTo>
                        <a:pt x="60" y="47"/>
                      </a:lnTo>
                      <a:lnTo>
                        <a:pt x="63" y="48"/>
                      </a:lnTo>
                      <a:lnTo>
                        <a:pt x="65" y="48"/>
                      </a:lnTo>
                      <a:lnTo>
                        <a:pt x="68" y="47"/>
                      </a:lnTo>
                      <a:lnTo>
                        <a:pt x="70" y="46"/>
                      </a:lnTo>
                      <a:lnTo>
                        <a:pt x="72" y="44"/>
                      </a:lnTo>
                      <a:lnTo>
                        <a:pt x="75" y="42"/>
                      </a:lnTo>
                      <a:lnTo>
                        <a:pt x="76" y="39"/>
                      </a:lnTo>
                      <a:lnTo>
                        <a:pt x="76" y="37"/>
                      </a:lnTo>
                      <a:lnTo>
                        <a:pt x="76" y="34"/>
                      </a:lnTo>
                      <a:lnTo>
                        <a:pt x="76" y="32"/>
                      </a:lnTo>
                      <a:lnTo>
                        <a:pt x="74" y="29"/>
                      </a:lnTo>
                      <a:lnTo>
                        <a:pt x="72" y="26"/>
                      </a:lnTo>
                      <a:lnTo>
                        <a:pt x="70" y="24"/>
                      </a:lnTo>
                      <a:lnTo>
                        <a:pt x="52" y="42"/>
                      </a:lnTo>
                      <a:lnTo>
                        <a:pt x="0" y="66"/>
                      </a:lnTo>
                    </a:path>
                  </a:pathLst>
                </a:custGeom>
                <a:solidFill>
                  <a:srgbClr val="000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3930120" y="3400200"/>
                  <a:ext cx="689040" cy="669960"/>
                </a:xfrm>
                <a:custGeom>
                  <a:avLst/>
                  <a:gdLst/>
                  <a:ahLst/>
                  <a:rect l="l" t="t" r="r" b="b"/>
                  <a:pathLst>
                    <a:path w="88" h="89">
                      <a:moveTo>
                        <a:pt x="49" y="78"/>
                      </a:moveTo>
                      <a:lnTo>
                        <a:pt x="46" y="81"/>
                      </a:lnTo>
                      <a:lnTo>
                        <a:pt x="43" y="83"/>
                      </a:lnTo>
                      <a:lnTo>
                        <a:pt x="40" y="85"/>
                      </a:lnTo>
                      <a:lnTo>
                        <a:pt x="37" y="86"/>
                      </a:lnTo>
                      <a:lnTo>
                        <a:pt x="34" y="87"/>
                      </a:lnTo>
                      <a:lnTo>
                        <a:pt x="32" y="88"/>
                      </a:lnTo>
                      <a:lnTo>
                        <a:pt x="29" y="88"/>
                      </a:lnTo>
                      <a:lnTo>
                        <a:pt x="26" y="88"/>
                      </a:lnTo>
                      <a:lnTo>
                        <a:pt x="24" y="87"/>
                      </a:lnTo>
                      <a:lnTo>
                        <a:pt x="21" y="86"/>
                      </a:lnTo>
                      <a:lnTo>
                        <a:pt x="19" y="86"/>
                      </a:lnTo>
                      <a:lnTo>
                        <a:pt x="17" y="85"/>
                      </a:lnTo>
                      <a:lnTo>
                        <a:pt x="13" y="82"/>
                      </a:lnTo>
                      <a:lnTo>
                        <a:pt x="9" y="78"/>
                      </a:lnTo>
                      <a:lnTo>
                        <a:pt x="5" y="75"/>
                      </a:lnTo>
                      <a:lnTo>
                        <a:pt x="3" y="70"/>
                      </a:lnTo>
                      <a:lnTo>
                        <a:pt x="2" y="68"/>
                      </a:lnTo>
                      <a:lnTo>
                        <a:pt x="1" y="66"/>
                      </a:lnTo>
                      <a:lnTo>
                        <a:pt x="0" y="63"/>
                      </a:lnTo>
                      <a:lnTo>
                        <a:pt x="0" y="61"/>
                      </a:lnTo>
                      <a:lnTo>
                        <a:pt x="0" y="58"/>
                      </a:lnTo>
                      <a:lnTo>
                        <a:pt x="0" y="56"/>
                      </a:lnTo>
                      <a:lnTo>
                        <a:pt x="0" y="53"/>
                      </a:lnTo>
                      <a:lnTo>
                        <a:pt x="1" y="50"/>
                      </a:lnTo>
                      <a:lnTo>
                        <a:pt x="3" y="47"/>
                      </a:lnTo>
                      <a:lnTo>
                        <a:pt x="4" y="44"/>
                      </a:lnTo>
                      <a:lnTo>
                        <a:pt x="7" y="41"/>
                      </a:lnTo>
                      <a:lnTo>
                        <a:pt x="9" y="38"/>
                      </a:lnTo>
                      <a:lnTo>
                        <a:pt x="38" y="10"/>
                      </a:lnTo>
                      <a:lnTo>
                        <a:pt x="41" y="8"/>
                      </a:lnTo>
                      <a:lnTo>
                        <a:pt x="44" y="5"/>
                      </a:lnTo>
                      <a:lnTo>
                        <a:pt x="47" y="4"/>
                      </a:lnTo>
                      <a:lnTo>
                        <a:pt x="49" y="2"/>
                      </a:lnTo>
                      <a:lnTo>
                        <a:pt x="52" y="1"/>
                      </a:lnTo>
                      <a:lnTo>
                        <a:pt x="55" y="1"/>
                      </a:lnTo>
                      <a:lnTo>
                        <a:pt x="58" y="0"/>
                      </a:lnTo>
                      <a:lnTo>
                        <a:pt x="60" y="1"/>
                      </a:lnTo>
                      <a:lnTo>
                        <a:pt x="63" y="1"/>
                      </a:lnTo>
                      <a:lnTo>
                        <a:pt x="65" y="1"/>
                      </a:lnTo>
                      <a:lnTo>
                        <a:pt x="68" y="2"/>
                      </a:lnTo>
                      <a:lnTo>
                        <a:pt x="70" y="4"/>
                      </a:lnTo>
                      <a:lnTo>
                        <a:pt x="74" y="7"/>
                      </a:lnTo>
                      <a:lnTo>
                        <a:pt x="78" y="10"/>
                      </a:lnTo>
                      <a:lnTo>
                        <a:pt x="81" y="14"/>
                      </a:lnTo>
                      <a:lnTo>
                        <a:pt x="84" y="18"/>
                      </a:lnTo>
                      <a:lnTo>
                        <a:pt x="85" y="20"/>
                      </a:lnTo>
                      <a:lnTo>
                        <a:pt x="86" y="23"/>
                      </a:lnTo>
                      <a:lnTo>
                        <a:pt x="86" y="25"/>
                      </a:lnTo>
                      <a:lnTo>
                        <a:pt x="87" y="27"/>
                      </a:lnTo>
                      <a:lnTo>
                        <a:pt x="87" y="30"/>
                      </a:lnTo>
                      <a:lnTo>
                        <a:pt x="86" y="33"/>
                      </a:lnTo>
                      <a:lnTo>
                        <a:pt x="86" y="35"/>
                      </a:lnTo>
                      <a:lnTo>
                        <a:pt x="85" y="38"/>
                      </a:lnTo>
                      <a:lnTo>
                        <a:pt x="84" y="41"/>
                      </a:lnTo>
                      <a:lnTo>
                        <a:pt x="82" y="44"/>
                      </a:lnTo>
                      <a:lnTo>
                        <a:pt x="80" y="47"/>
                      </a:lnTo>
                      <a:lnTo>
                        <a:pt x="77" y="50"/>
                      </a:lnTo>
                      <a:lnTo>
                        <a:pt x="49" y="78"/>
                      </a:lnTo>
                      <a:lnTo>
                        <a:pt x="20" y="56"/>
                      </a:lnTo>
                      <a:lnTo>
                        <a:pt x="19" y="57"/>
                      </a:lnTo>
                      <a:lnTo>
                        <a:pt x="18" y="59"/>
                      </a:lnTo>
                      <a:lnTo>
                        <a:pt x="18" y="60"/>
                      </a:lnTo>
                      <a:lnTo>
                        <a:pt x="18" y="61"/>
                      </a:lnTo>
                      <a:lnTo>
                        <a:pt x="18" y="63"/>
                      </a:lnTo>
                      <a:lnTo>
                        <a:pt x="18" y="64"/>
                      </a:lnTo>
                      <a:lnTo>
                        <a:pt x="19" y="66"/>
                      </a:lnTo>
                      <a:lnTo>
                        <a:pt x="20" y="67"/>
                      </a:lnTo>
                      <a:lnTo>
                        <a:pt x="21" y="69"/>
                      </a:lnTo>
                      <a:lnTo>
                        <a:pt x="23" y="69"/>
                      </a:lnTo>
                      <a:lnTo>
                        <a:pt x="24" y="70"/>
                      </a:lnTo>
                      <a:lnTo>
                        <a:pt x="26" y="70"/>
                      </a:lnTo>
                      <a:lnTo>
                        <a:pt x="28" y="70"/>
                      </a:lnTo>
                      <a:lnTo>
                        <a:pt x="29" y="69"/>
                      </a:lnTo>
                      <a:lnTo>
                        <a:pt x="30" y="69"/>
                      </a:lnTo>
                      <a:lnTo>
                        <a:pt x="31" y="68"/>
                      </a:lnTo>
                      <a:lnTo>
                        <a:pt x="67" y="32"/>
                      </a:lnTo>
                      <a:lnTo>
                        <a:pt x="68" y="31"/>
                      </a:lnTo>
                      <a:lnTo>
                        <a:pt x="68" y="30"/>
                      </a:lnTo>
                      <a:lnTo>
                        <a:pt x="69" y="28"/>
                      </a:lnTo>
                      <a:lnTo>
                        <a:pt x="69" y="27"/>
                      </a:lnTo>
                      <a:lnTo>
                        <a:pt x="69" y="25"/>
                      </a:lnTo>
                      <a:lnTo>
                        <a:pt x="68" y="24"/>
                      </a:lnTo>
                      <a:lnTo>
                        <a:pt x="68" y="22"/>
                      </a:lnTo>
                      <a:lnTo>
                        <a:pt x="67" y="21"/>
                      </a:lnTo>
                      <a:lnTo>
                        <a:pt x="65" y="20"/>
                      </a:lnTo>
                      <a:lnTo>
                        <a:pt x="64" y="19"/>
                      </a:lnTo>
                      <a:lnTo>
                        <a:pt x="62" y="18"/>
                      </a:lnTo>
                      <a:lnTo>
                        <a:pt x="60" y="18"/>
                      </a:lnTo>
                      <a:lnTo>
                        <a:pt x="59" y="18"/>
                      </a:lnTo>
                      <a:lnTo>
                        <a:pt x="58" y="19"/>
                      </a:lnTo>
                      <a:lnTo>
                        <a:pt x="56" y="20"/>
                      </a:lnTo>
                      <a:lnTo>
                        <a:pt x="55" y="20"/>
                      </a:lnTo>
                      <a:lnTo>
                        <a:pt x="20" y="56"/>
                      </a:lnTo>
                      <a:lnTo>
                        <a:pt x="49" y="78"/>
                      </a:lnTo>
                    </a:path>
                  </a:pathLst>
                </a:custGeom>
                <a:solidFill>
                  <a:srgbClr val="000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5019120" y="2525040"/>
                  <a:ext cx="1605600" cy="1545120"/>
                </a:xfrm>
                <a:custGeom>
                  <a:avLst/>
                  <a:gdLst/>
                  <a:ahLst/>
                  <a:rect l="l" t="t" r="r" b="b"/>
                  <a:pathLst>
                    <a:path w="205" h="205">
                      <a:moveTo>
                        <a:pt x="13" y="204"/>
                      </a:moveTo>
                      <a:lnTo>
                        <a:pt x="204" y="14"/>
                      </a:lnTo>
                      <a:lnTo>
                        <a:pt x="190" y="0"/>
                      </a:lnTo>
                      <a:lnTo>
                        <a:pt x="0" y="190"/>
                      </a:lnTo>
                      <a:lnTo>
                        <a:pt x="13" y="204"/>
                      </a:lnTo>
                    </a:path>
                  </a:pathLst>
                </a:custGeom>
                <a:solidFill>
                  <a:srgbClr val="000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3107520" y="685800"/>
                  <a:ext cx="1605600" cy="1545120"/>
                </a:xfrm>
                <a:custGeom>
                  <a:avLst/>
                  <a:gdLst/>
                  <a:ahLst/>
                  <a:rect l="l" t="t" r="r" b="b"/>
                  <a:pathLst>
                    <a:path w="205" h="205">
                      <a:moveTo>
                        <a:pt x="14" y="204"/>
                      </a:moveTo>
                      <a:lnTo>
                        <a:pt x="204" y="13"/>
                      </a:lnTo>
                      <a:lnTo>
                        <a:pt x="190" y="0"/>
                      </a:lnTo>
                      <a:lnTo>
                        <a:pt x="0" y="191"/>
                      </a:lnTo>
                      <a:lnTo>
                        <a:pt x="14" y="204"/>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4596120" y="1808640"/>
                  <a:ext cx="1284120" cy="1237320"/>
                </a:xfrm>
                <a:custGeom>
                  <a:avLst/>
                  <a:gdLst/>
                  <a:ahLst/>
                  <a:rect l="l" t="t" r="r" b="b"/>
                  <a:pathLst>
                    <a:path w="164" h="164">
                      <a:moveTo>
                        <a:pt x="13" y="163"/>
                      </a:moveTo>
                      <a:lnTo>
                        <a:pt x="163" y="14"/>
                      </a:lnTo>
                      <a:lnTo>
                        <a:pt x="149" y="0"/>
                      </a:lnTo>
                      <a:lnTo>
                        <a:pt x="0" y="149"/>
                      </a:lnTo>
                      <a:lnTo>
                        <a:pt x="13" y="163"/>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4173480" y="1401840"/>
                  <a:ext cx="1284120" cy="1237320"/>
                </a:xfrm>
                <a:custGeom>
                  <a:avLst/>
                  <a:gdLst/>
                  <a:ahLst/>
                  <a:rect l="l" t="t" r="r" b="b"/>
                  <a:pathLst>
                    <a:path w="164" h="164">
                      <a:moveTo>
                        <a:pt x="14" y="163"/>
                      </a:moveTo>
                      <a:lnTo>
                        <a:pt x="163" y="14"/>
                      </a:lnTo>
                      <a:lnTo>
                        <a:pt x="149" y="0"/>
                      </a:lnTo>
                      <a:lnTo>
                        <a:pt x="0" y="150"/>
                      </a:lnTo>
                      <a:lnTo>
                        <a:pt x="14" y="163"/>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3844800" y="1085760"/>
                  <a:ext cx="1284120" cy="1244160"/>
                </a:xfrm>
                <a:custGeom>
                  <a:avLst/>
                  <a:gdLst/>
                  <a:ahLst/>
                  <a:rect l="l" t="t" r="r" b="b"/>
                  <a:pathLst>
                    <a:path w="164" h="165">
                      <a:moveTo>
                        <a:pt x="14" y="164"/>
                      </a:moveTo>
                      <a:lnTo>
                        <a:pt x="163" y="14"/>
                      </a:lnTo>
                      <a:lnTo>
                        <a:pt x="149" y="0"/>
                      </a:lnTo>
                      <a:lnTo>
                        <a:pt x="0" y="151"/>
                      </a:lnTo>
                      <a:lnTo>
                        <a:pt x="14" y="164"/>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4596120" y="2834280"/>
                  <a:ext cx="540000" cy="528120"/>
                </a:xfrm>
                <a:custGeom>
                  <a:avLst/>
                  <a:gdLst/>
                  <a:ahLst/>
                  <a:rect l="l" t="t" r="r" b="b"/>
                  <a:pathLst>
                    <a:path w="69" h="70">
                      <a:moveTo>
                        <a:pt x="68" y="55"/>
                      </a:moveTo>
                      <a:lnTo>
                        <a:pt x="13" y="0"/>
                      </a:lnTo>
                      <a:lnTo>
                        <a:pt x="0" y="13"/>
                      </a:lnTo>
                      <a:lnTo>
                        <a:pt x="54" y="69"/>
                      </a:lnTo>
                      <a:lnTo>
                        <a:pt x="68" y="55"/>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5983560" y="2126520"/>
                  <a:ext cx="641160" cy="617040"/>
                </a:xfrm>
                <a:custGeom>
                  <a:avLst/>
                  <a:gdLst/>
                  <a:ahLst/>
                  <a:rect l="l" t="t" r="r" b="b"/>
                  <a:pathLst>
                    <a:path w="82" h="82">
                      <a:moveTo>
                        <a:pt x="81" y="67"/>
                      </a:moveTo>
                      <a:lnTo>
                        <a:pt x="13" y="0"/>
                      </a:lnTo>
                      <a:lnTo>
                        <a:pt x="0" y="13"/>
                      </a:lnTo>
                      <a:lnTo>
                        <a:pt x="67" y="81"/>
                      </a:lnTo>
                      <a:lnTo>
                        <a:pt x="81" y="67"/>
                      </a:lnTo>
                    </a:path>
                  </a:pathLst>
                </a:custGeom>
                <a:solidFill>
                  <a:srgbClr val="000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5230440" y="1401840"/>
                  <a:ext cx="649800" cy="625320"/>
                </a:xfrm>
                <a:custGeom>
                  <a:avLst/>
                  <a:gdLst/>
                  <a:ahLst/>
                  <a:rect l="l" t="t" r="r" b="b"/>
                  <a:pathLst>
                    <a:path w="83" h="83">
                      <a:moveTo>
                        <a:pt x="82" y="68"/>
                      </a:moveTo>
                      <a:lnTo>
                        <a:pt x="14" y="0"/>
                      </a:lnTo>
                      <a:lnTo>
                        <a:pt x="0" y="14"/>
                      </a:lnTo>
                      <a:lnTo>
                        <a:pt x="68" y="82"/>
                      </a:lnTo>
                      <a:lnTo>
                        <a:pt x="82" y="68"/>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4486320" y="685800"/>
                  <a:ext cx="642960" cy="618480"/>
                </a:xfrm>
                <a:custGeom>
                  <a:avLst/>
                  <a:gdLst/>
                  <a:ahLst/>
                  <a:rect l="l" t="t" r="r" b="b"/>
                  <a:pathLst>
                    <a:path w="82" h="82">
                      <a:moveTo>
                        <a:pt x="81" y="67"/>
                      </a:moveTo>
                      <a:lnTo>
                        <a:pt x="15" y="0"/>
                      </a:lnTo>
                      <a:lnTo>
                        <a:pt x="0" y="13"/>
                      </a:lnTo>
                      <a:lnTo>
                        <a:pt x="67" y="81"/>
                      </a:lnTo>
                      <a:lnTo>
                        <a:pt x="81" y="67"/>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759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ff"/>
                </a:solidFill>
                <a:effectLst/>
                <a:uFillTx/>
                <a:latin typeface="Arial"/>
              </a:rPr>
              <a:t>Improving Return on Capital</a:t>
            </a:r>
            <a:br>
              <a:rPr sz="3600"/>
            </a:br>
            <a:r>
              <a:rPr b="1" lang="en-US" sz="3600" strike="noStrike" u="none">
                <a:solidFill>
                  <a:srgbClr val="0000ff"/>
                </a:solidFill>
                <a:effectLst/>
                <a:uFillTx/>
                <a:latin typeface="Arial"/>
              </a:rPr>
              <a:t>New Methodology</a:t>
            </a:r>
            <a:endParaRPr b="1" lang="en-US" sz="3600" strike="noStrike" u="none">
              <a:solidFill>
                <a:srgbClr val="0000ff"/>
              </a:solidFill>
              <a:effectLst/>
              <a:uFillTx/>
              <a:latin typeface="Arial"/>
            </a:endParaRPr>
          </a:p>
        </p:txBody>
      </p:sp>
      <p:sp>
        <p:nvSpPr>
          <p:cNvPr id="26" name=""/>
          <p:cNvSpPr/>
          <p:nvPr/>
        </p:nvSpPr>
        <p:spPr>
          <a:xfrm>
            <a:off x="304920" y="1344600"/>
            <a:ext cx="8458200" cy="5434920"/>
          </a:xfrm>
          <a:prstGeom prst="rect">
            <a:avLst/>
          </a:prstGeom>
          <a:noFill/>
          <a:ln w="0">
            <a:noFill/>
          </a:ln>
        </p:spPr>
        <p:style>
          <a:lnRef idx="0"/>
          <a:fillRef idx="0"/>
          <a:effectRef idx="0"/>
          <a:fontRef idx="minor"/>
        </p:style>
        <p:txBody>
          <a:bodyPr lIns="90000" rIns="90000" tIns="46800" bIns="46800" anchor="t">
            <a:spAutoFit/>
          </a:bodyPr>
          <a:p>
            <a:pPr marL="287280" indent="-287280">
              <a:lnSpc>
                <a:spcPct val="110000"/>
              </a:lnSpc>
              <a:buClr>
                <a:srgbClr val="009900"/>
              </a:buClr>
              <a:buSzPct val="85000"/>
              <a:buFont typeface="Wingdings" charset="2"/>
              <a:buChar char=""/>
              <a:tabLst>
                <a:tab algn="l" pos="635040"/>
                <a:tab algn="l" pos="154944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Business units’ Return on Equity will be used as a measure of performance -</a:t>
            </a:r>
            <a:endParaRPr b="0" lang="en-US" sz="2200" strike="noStrike" u="none">
              <a:solidFill>
                <a:srgbClr val="000000"/>
              </a:solidFill>
              <a:effectLst/>
              <a:uFillTx/>
              <a:latin typeface="Times New Roman"/>
            </a:endParaRPr>
          </a:p>
          <a:p>
            <a:pPr lvl="1" marL="457200">
              <a:lnSpc>
                <a:spcPct val="110000"/>
              </a:lnSpc>
              <a:tabLst>
                <a:tab algn="l" pos="0"/>
                <a:tab algn="l" pos="635040"/>
                <a:tab algn="l" pos="154944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	</a:t>
            </a:r>
            <a:r>
              <a:rPr b="1" lang="en-US" sz="1800" strike="noStrike" u="none">
                <a:solidFill>
                  <a:srgbClr val="000000"/>
                </a:solidFill>
                <a:effectLst/>
                <a:uFillTx/>
                <a:latin typeface="Arial"/>
              </a:rPr>
              <a:t>Net Income including charge for theoretical debt</a:t>
            </a:r>
            <a:endParaRPr b="0" lang="en-US" sz="1800" strike="noStrike" u="none">
              <a:solidFill>
                <a:srgbClr val="000000"/>
              </a:solidFill>
              <a:effectLst/>
              <a:uFillTx/>
              <a:latin typeface="Times New Roman"/>
            </a:endParaRPr>
          </a:p>
          <a:p>
            <a:pPr lvl="1" marL="457200">
              <a:lnSpc>
                <a:spcPct val="110000"/>
              </a:lnSpc>
              <a:tabLst>
                <a:tab algn="l" pos="0"/>
                <a:tab algn="l" pos="635040"/>
                <a:tab algn="l" pos="154944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Total Capital less Theoretical Debt</a:t>
            </a:r>
            <a:endParaRPr b="0" lang="en-US" sz="1800" strike="noStrike" u="none">
              <a:solidFill>
                <a:srgbClr val="000000"/>
              </a:solidFill>
              <a:effectLst/>
              <a:uFillTx/>
              <a:latin typeface="Times New Roman"/>
            </a:endParaRPr>
          </a:p>
          <a:p>
            <a:pPr lvl="1" marL="457200">
              <a:lnSpc>
                <a:spcPct val="110000"/>
              </a:lnSpc>
              <a:tabLst>
                <a:tab algn="l" pos="0"/>
                <a:tab algn="l" pos="635040"/>
                <a:tab algn="l" pos="154944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287280" indent="-287280">
              <a:lnSpc>
                <a:spcPct val="110000"/>
              </a:lnSpc>
              <a:buClr>
                <a:srgbClr val="009900"/>
              </a:buClr>
              <a:buSzPct val="85000"/>
              <a:buFont typeface="Wingdings" charset="2"/>
              <a:buChar char=""/>
              <a:tabLst>
                <a:tab algn="l" pos="635040"/>
                <a:tab algn="l" pos="154944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Total capital will include off-balance sheet activity where business unit capital is at risk.</a:t>
            </a:r>
            <a:endParaRPr b="0" lang="en-US" sz="2200" strike="noStrike" u="none">
              <a:solidFill>
                <a:srgbClr val="000000"/>
              </a:solidFill>
              <a:effectLst/>
              <a:uFillTx/>
              <a:latin typeface="Times New Roman"/>
            </a:endParaRPr>
          </a:p>
          <a:p>
            <a:pPr marL="287280" indent="-287280">
              <a:lnSpc>
                <a:spcPct val="50000"/>
              </a:lnSpc>
              <a:buClr>
                <a:srgbClr val="009900"/>
              </a:buClr>
              <a:buSzPct val="85000"/>
              <a:buFont typeface="Wingdings" charset="2"/>
              <a:buChar char=""/>
              <a:tabLst>
                <a:tab algn="l" pos="635040"/>
                <a:tab algn="l" pos="154944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buClr>
                <a:srgbClr val="009900"/>
              </a:buClr>
              <a:buSzPct val="85000"/>
              <a:buFont typeface="Wingdings" charset="2"/>
              <a:buChar char=""/>
              <a:tabLst>
                <a:tab algn="l" pos="635040"/>
                <a:tab algn="l" pos="154944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A theoretical and static debt to equity ratio will be specified for each business unit (see attached).</a:t>
            </a:r>
            <a:endParaRPr b="0" lang="en-US" sz="2200" strike="noStrike" u="none">
              <a:solidFill>
                <a:srgbClr val="000000"/>
              </a:solidFill>
              <a:effectLst/>
              <a:uFillTx/>
              <a:latin typeface="Times New Roman"/>
            </a:endParaRPr>
          </a:p>
          <a:p>
            <a:pPr marL="287280" indent="-287280">
              <a:lnSpc>
                <a:spcPct val="50000"/>
              </a:lnSpc>
              <a:buClr>
                <a:srgbClr val="009900"/>
              </a:buClr>
              <a:buSzPct val="85000"/>
              <a:buFont typeface="Wingdings" charset="2"/>
              <a:buChar char=""/>
              <a:tabLst>
                <a:tab algn="l" pos="635040"/>
                <a:tab algn="l" pos="154944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buClr>
                <a:srgbClr val="009900"/>
              </a:buClr>
              <a:buSzPct val="85000"/>
              <a:buFont typeface="Wingdings" charset="2"/>
              <a:buChar char=""/>
              <a:tabLst>
                <a:tab algn="l" pos="635040"/>
                <a:tab algn="l" pos="154944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The capital charge for theoretical debt will be at Enron’s cost of funds.</a:t>
            </a:r>
            <a:endParaRPr b="0" lang="en-US" sz="2200" strike="noStrike" u="none">
              <a:solidFill>
                <a:srgbClr val="000000"/>
              </a:solidFill>
              <a:effectLst/>
              <a:uFillTx/>
              <a:latin typeface="Times New Roman"/>
            </a:endParaRPr>
          </a:p>
          <a:p>
            <a:pPr marL="287280" indent="-287280">
              <a:lnSpc>
                <a:spcPct val="50000"/>
              </a:lnSpc>
              <a:buClr>
                <a:srgbClr val="009900"/>
              </a:buClr>
              <a:buSzPct val="85000"/>
              <a:buFont typeface="Wingdings" charset="2"/>
              <a:buChar char=""/>
              <a:tabLst>
                <a:tab algn="l" pos="635040"/>
                <a:tab algn="l" pos="154944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buClr>
                <a:srgbClr val="009900"/>
              </a:buClr>
              <a:buSzPct val="85000"/>
              <a:buFont typeface="Wingdings" charset="2"/>
              <a:buChar char=""/>
              <a:tabLst>
                <a:tab algn="l" pos="635040"/>
                <a:tab algn="l" pos="154944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The Return on Capital measure will not supplant business unit funds flow targets.</a:t>
            </a:r>
            <a:endParaRPr b="0" lang="en-US" sz="2200" strike="noStrike" u="none">
              <a:solidFill>
                <a:srgbClr val="000000"/>
              </a:solidFill>
              <a:effectLst/>
              <a:uFillTx/>
              <a:latin typeface="Times New Roman"/>
            </a:endParaRPr>
          </a:p>
        </p:txBody>
      </p:sp>
      <p:sp>
        <p:nvSpPr>
          <p:cNvPr id="27" name=""/>
          <p:cNvSpPr/>
          <p:nvPr/>
        </p:nvSpPr>
        <p:spPr>
          <a:xfrm>
            <a:off x="990720" y="2514600"/>
            <a:ext cx="571500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a:off x="6781680" y="2300400"/>
            <a:ext cx="25909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Return on Equity</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304920" y="75960"/>
            <a:ext cx="8610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ff"/>
                </a:solidFill>
                <a:effectLst/>
                <a:uFillTx/>
                <a:latin typeface="Arial"/>
              </a:rPr>
              <a:t>Capital Charge Calculation</a:t>
            </a:r>
            <a:endParaRPr b="1" lang="en-US" sz="3600" strike="noStrike" u="none">
              <a:solidFill>
                <a:srgbClr val="0000ff"/>
              </a:solidFill>
              <a:effectLst/>
              <a:uFillTx/>
              <a:latin typeface="Arial"/>
            </a:endParaRPr>
          </a:p>
        </p:txBody>
      </p:sp>
      <p:sp>
        <p:nvSpPr>
          <p:cNvPr id="30" name=""/>
          <p:cNvSpPr/>
          <p:nvPr/>
        </p:nvSpPr>
        <p:spPr>
          <a:xfrm>
            <a:off x="380880" y="1231920"/>
            <a:ext cx="8229600" cy="5166720"/>
          </a:xfrm>
          <a:prstGeom prst="rect">
            <a:avLst/>
          </a:prstGeom>
          <a:noFill/>
          <a:ln w="0">
            <a:noFill/>
          </a:ln>
        </p:spPr>
        <p:style>
          <a:lnRef idx="0"/>
          <a:fillRef idx="0"/>
          <a:effectRef idx="0"/>
          <a:fontRef idx="minor"/>
        </p:style>
        <p:txBody>
          <a:bodyPr lIns="90000" rIns="90000" tIns="46800" bIns="46800" anchor="t">
            <a:spAutoFit/>
          </a:bodyPr>
          <a:p>
            <a:pPr marL="287280" indent="-287280">
              <a:lnSpc>
                <a:spcPct val="11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Interest will charged at a rate of 7.5% on the theoretical debt and equity structure that has been determined for each business unit.  </a:t>
            </a:r>
            <a:endParaRPr b="0" lang="en-US" sz="2200" strike="noStrike" u="none">
              <a:solidFill>
                <a:srgbClr val="000000"/>
              </a:solidFill>
              <a:effectLst/>
              <a:uFillTx/>
              <a:latin typeface="Times New Roman"/>
            </a:endParaRPr>
          </a:p>
          <a:p>
            <a:pPr marL="287280" indent="-287280">
              <a:lnSpc>
                <a:spcPct val="5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Interest will be calculated on the Dec. 31, 2000 theoretical debt balance.  This debt balance will be calculated by multiplying the sum of equity, 3rd party debt, intercompany balances and off balance sheet obligations by the debt ratio.</a:t>
            </a:r>
            <a:endParaRPr b="0" lang="en-US" sz="2200" strike="noStrike" u="none">
              <a:solidFill>
                <a:srgbClr val="000000"/>
              </a:solidFill>
              <a:effectLst/>
              <a:uFillTx/>
              <a:latin typeface="Times New Roman"/>
            </a:endParaRPr>
          </a:p>
          <a:p>
            <a:pPr marL="287280" indent="-287280">
              <a:lnSpc>
                <a:spcPct val="5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Interest will also be charged on the theoretical debt portion of the monthly cash flow.</a:t>
            </a:r>
            <a:endParaRPr b="0" lang="en-US" sz="2200" strike="noStrike" u="none">
              <a:solidFill>
                <a:srgbClr val="000000"/>
              </a:solidFill>
              <a:effectLst/>
              <a:uFillTx/>
              <a:latin typeface="Times New Roman"/>
            </a:endParaRPr>
          </a:p>
          <a:p>
            <a:pPr marL="287280" indent="-287280">
              <a:lnSpc>
                <a:spcPct val="5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An adjustment will be made for 3rd party and other intercompany interest.</a:t>
            </a:r>
            <a:endParaRPr b="0" lang="en-US" sz="2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304920" y="228240"/>
            <a:ext cx="8610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ff"/>
                </a:solidFill>
                <a:effectLst/>
                <a:uFillTx/>
                <a:latin typeface="Arial"/>
              </a:rPr>
              <a:t>Example of Calculation of Capital Charge on Beginning Balance</a:t>
            </a:r>
            <a:endParaRPr b="1" lang="en-US" sz="3600" strike="noStrike" u="none">
              <a:solidFill>
                <a:srgbClr val="0000ff"/>
              </a:solidFill>
              <a:effectLst/>
              <a:uFillTx/>
              <a:latin typeface="Arial"/>
            </a:endParaRPr>
          </a:p>
        </p:txBody>
      </p:sp>
      <p:sp>
        <p:nvSpPr>
          <p:cNvPr id="32" name=""/>
          <p:cNvSpPr/>
          <p:nvPr/>
        </p:nvSpPr>
        <p:spPr>
          <a:xfrm>
            <a:off x="228600" y="1523880"/>
            <a:ext cx="8534520" cy="4685040"/>
          </a:xfrm>
          <a:prstGeom prst="rect">
            <a:avLst/>
          </a:prstGeom>
          <a:noFill/>
          <a:ln w="0">
            <a:noFill/>
          </a:ln>
        </p:spPr>
        <p:style>
          <a:lnRef idx="0"/>
          <a:fillRef idx="0"/>
          <a:effectRef idx="0"/>
          <a:fontRef idx="minor"/>
        </p:style>
        <p:txBody>
          <a:bodyPr lIns="90000" rIns="90000" tIns="46800" bIns="46800" anchor="t">
            <a:spAutoFit/>
          </a:bodyPr>
          <a:p>
            <a:pPr marL="287280" indent="-287280">
              <a:lnSpc>
                <a:spcPct val="110000"/>
              </a:lnSpc>
              <a:tabLst>
                <a:tab algn="l" pos="0"/>
                <a:tab algn="r" pos="8115480"/>
                <a:tab algn="l" pos="8229600"/>
                <a:tab algn="l" pos="9144000"/>
                <a:tab algn="l" pos="10058400"/>
              </a:tabLst>
            </a:pPr>
            <a:r>
              <a:rPr b="1" lang="en-US" sz="2800" strike="noStrike" u="none">
                <a:solidFill>
                  <a:srgbClr val="0000ff"/>
                </a:solidFill>
                <a:effectLst/>
                <a:uFillTx/>
                <a:latin typeface="Arial"/>
              </a:rPr>
              <a:t>Enron Transportation Service</a:t>
            </a:r>
            <a:r>
              <a:rPr b="1" lang="en-US" sz="2400" strike="noStrike" u="none">
                <a:solidFill>
                  <a:srgbClr val="000000"/>
                </a:solidFill>
                <a:effectLst/>
                <a:uFillTx/>
                <a:latin typeface="Arial"/>
              </a:rPr>
              <a:t> </a:t>
            </a:r>
            <a:endParaRPr b="0" lang="en-US" sz="24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400" strike="noStrike" u="none">
                <a:solidFill>
                  <a:srgbClr val="000000"/>
                </a:solidFill>
                <a:effectLst/>
                <a:uFillTx/>
                <a:latin typeface="Arial"/>
              </a:rPr>
              <a:t>	</a:t>
            </a:r>
            <a:r>
              <a:rPr b="1" lang="en-US" sz="2200" strike="noStrike" u="none">
                <a:solidFill>
                  <a:srgbClr val="000000"/>
                </a:solidFill>
                <a:effectLst/>
                <a:uFillTx/>
                <a:latin typeface="Arial"/>
              </a:rPr>
              <a:t>Equity (excluding CTA)</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 $ 4,297.9 </a:t>
            </a: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3rd Party Debt</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515.1 </a:t>
            </a: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Net Intercompany Balance </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(2,128.4)</a:t>
            </a:r>
            <a:endParaRPr b="0" lang="en-US" sz="2200" strike="noStrike" u="none">
              <a:solidFill>
                <a:srgbClr val="000000"/>
              </a:solidFill>
              <a:effectLst/>
              <a:uFillTx/>
              <a:latin typeface="Times New Roman"/>
            </a:endParaRPr>
          </a:p>
          <a:p>
            <a:pPr marL="287280" indent="-287280">
              <a:lnSpc>
                <a:spcPct val="7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Total Capital</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2,684.6 </a:t>
            </a: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Debt %</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60%</a:t>
            </a:r>
            <a:endParaRPr b="0" lang="en-US" sz="2200" strike="noStrike" u="none">
              <a:solidFill>
                <a:srgbClr val="000000"/>
              </a:solidFill>
              <a:effectLst/>
              <a:uFillTx/>
              <a:latin typeface="Times New Roman"/>
            </a:endParaRPr>
          </a:p>
          <a:p>
            <a:pPr marL="287280" indent="-287280">
              <a:lnSpc>
                <a:spcPct val="7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Theoretical Debt</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1,610.8 </a:t>
            </a: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Interest Rate</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7.5%</a:t>
            </a:r>
            <a:endParaRPr b="0" lang="en-US" sz="2200" strike="noStrike" u="none">
              <a:solidFill>
                <a:srgbClr val="000000"/>
              </a:solidFill>
              <a:effectLst/>
              <a:uFillTx/>
              <a:latin typeface="Times New Roman"/>
            </a:endParaRPr>
          </a:p>
          <a:p>
            <a:pPr marL="287280" indent="-287280">
              <a:lnSpc>
                <a:spcPct val="7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Capital Charge on 12/31/00 balance</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   120.8</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	</a:t>
            </a:r>
            <a:endParaRPr b="0" lang="en-US" sz="24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400" strike="noStrike" u="none">
                <a:solidFill>
                  <a:srgbClr val="000000"/>
                </a:solidFill>
                <a:effectLst/>
                <a:uFillTx/>
                <a:latin typeface="Arial"/>
              </a:rPr>
              <a:t>	</a:t>
            </a:r>
            <a:endParaRPr b="0" lang="en-US" sz="2400" strike="noStrike" u="none">
              <a:solidFill>
                <a:srgbClr val="000000"/>
              </a:solidFill>
              <a:effectLst/>
              <a:uFillTx/>
              <a:latin typeface="Times New Roman"/>
            </a:endParaRPr>
          </a:p>
        </p:txBody>
      </p:sp>
      <p:sp>
        <p:nvSpPr>
          <p:cNvPr id="33" name=""/>
          <p:cNvSpPr/>
          <p:nvPr/>
        </p:nvSpPr>
        <p:spPr>
          <a:xfrm>
            <a:off x="7162920" y="3200400"/>
            <a:ext cx="121896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7162920" y="4114800"/>
            <a:ext cx="121896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7162920" y="5105520"/>
            <a:ext cx="121896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7162920" y="5791320"/>
            <a:ext cx="1218960" cy="0"/>
          </a:xfrm>
          <a:prstGeom prst="line">
            <a:avLst/>
          </a:prstGeom>
          <a:ln w="572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304920" y="151920"/>
            <a:ext cx="8610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ff"/>
                </a:solidFill>
                <a:effectLst/>
                <a:uFillTx/>
                <a:latin typeface="Arial"/>
              </a:rPr>
              <a:t>Example of Calculation of </a:t>
            </a:r>
            <a:br>
              <a:rPr sz="3600"/>
            </a:br>
            <a:r>
              <a:rPr b="1" lang="en-US" sz="3600" strike="noStrike" u="none">
                <a:solidFill>
                  <a:srgbClr val="0000ff"/>
                </a:solidFill>
                <a:effectLst/>
                <a:uFillTx/>
                <a:latin typeface="Arial"/>
              </a:rPr>
              <a:t>Monthly Capital Charge</a:t>
            </a:r>
            <a:endParaRPr b="1" lang="en-US" sz="3600" strike="noStrike" u="none">
              <a:solidFill>
                <a:srgbClr val="0000ff"/>
              </a:solidFill>
              <a:effectLst/>
              <a:uFillTx/>
              <a:latin typeface="Arial"/>
            </a:endParaRPr>
          </a:p>
        </p:txBody>
      </p:sp>
      <p:sp>
        <p:nvSpPr>
          <p:cNvPr id="38" name=""/>
          <p:cNvSpPr/>
          <p:nvPr/>
        </p:nvSpPr>
        <p:spPr>
          <a:xfrm>
            <a:off x="228600" y="1447920"/>
            <a:ext cx="8534520" cy="5229720"/>
          </a:xfrm>
          <a:prstGeom prst="rect">
            <a:avLst/>
          </a:prstGeom>
          <a:noFill/>
          <a:ln w="0">
            <a:noFill/>
          </a:ln>
        </p:spPr>
        <p:style>
          <a:lnRef idx="0"/>
          <a:fillRef idx="0"/>
          <a:effectRef idx="0"/>
          <a:fontRef idx="minor"/>
        </p:style>
        <p:txBody>
          <a:bodyPr lIns="90000" rIns="90000" tIns="46800" bIns="46800" anchor="t">
            <a:spAutoFit/>
          </a:bodyPr>
          <a:p>
            <a:pPr marL="287280" indent="-287280">
              <a:lnSpc>
                <a:spcPct val="110000"/>
              </a:lnSpc>
              <a:tabLst>
                <a:tab algn="l" pos="0"/>
                <a:tab algn="r" pos="8115480"/>
                <a:tab algn="l" pos="8229600"/>
                <a:tab algn="l" pos="9144000"/>
                <a:tab algn="l" pos="10058400"/>
              </a:tabLst>
            </a:pPr>
            <a:r>
              <a:rPr b="1" lang="en-US" sz="2800" strike="noStrike" u="none">
                <a:solidFill>
                  <a:srgbClr val="0000ff"/>
                </a:solidFill>
                <a:effectLst/>
                <a:uFillTx/>
                <a:latin typeface="Arial"/>
              </a:rPr>
              <a:t>Enron Transportation Service</a:t>
            </a:r>
            <a:r>
              <a:rPr b="1" lang="en-US" sz="2400" strike="noStrike" u="none">
                <a:solidFill>
                  <a:srgbClr val="000000"/>
                </a:solidFill>
                <a:effectLst/>
                <a:uFillTx/>
                <a:latin typeface="Arial"/>
              </a:rPr>
              <a:t> </a:t>
            </a:r>
            <a:endParaRPr b="0" lang="en-US" sz="24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4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400" strike="noStrike" u="none">
                <a:solidFill>
                  <a:srgbClr val="000000"/>
                </a:solidFill>
                <a:effectLst/>
                <a:uFillTx/>
                <a:latin typeface="Arial"/>
              </a:rPr>
              <a:t>	</a:t>
            </a:r>
            <a:r>
              <a:rPr b="1" lang="en-US" sz="2200" strike="noStrike" u="none">
                <a:solidFill>
                  <a:srgbClr val="000000"/>
                </a:solidFill>
                <a:effectLst/>
                <a:uFillTx/>
                <a:latin typeface="Arial"/>
              </a:rPr>
              <a:t>January Cash Flow - cash provided to Corp</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         $    (21.8)</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Debt %</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60%</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Theoretical Debt Portion of January Cash Flow</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 (13.1)</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12/31/00 Theoretical Debt Balance</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1,610.8 </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Total January Theoretical Debt Balance</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1,597.7 </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Interest Rate - annual 7.5%</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.625%</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January Capital Charge </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  10.0 </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3rd party Interest &amp; I\C interest income</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(1.4)</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Capital Charge recorded by Corporate</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    11.4 </a:t>
            </a:r>
            <a:r>
              <a:rPr b="1" lang="en-US" sz="2200" strike="noStrike" u="none">
                <a:solidFill>
                  <a:srgbClr val="000000"/>
                </a:solidFill>
                <a:effectLst/>
                <a:uFillTx/>
                <a:latin typeface="Arial"/>
              </a:rPr>
              <a:t>	</a:t>
            </a: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400" strike="noStrike" u="none">
                <a:solidFill>
                  <a:srgbClr val="000000"/>
                </a:solidFill>
                <a:effectLst/>
                <a:uFillTx/>
                <a:latin typeface="Arial"/>
              </a:rPr>
              <a:t>	</a:t>
            </a:r>
            <a:endParaRPr b="0" lang="en-US" sz="2400" strike="noStrike" u="none">
              <a:solidFill>
                <a:srgbClr val="000000"/>
              </a:solidFill>
              <a:effectLst/>
              <a:uFillTx/>
              <a:latin typeface="Times New Roman"/>
            </a:endParaRPr>
          </a:p>
        </p:txBody>
      </p:sp>
      <p:sp>
        <p:nvSpPr>
          <p:cNvPr id="39" name=""/>
          <p:cNvSpPr/>
          <p:nvPr/>
        </p:nvSpPr>
        <p:spPr>
          <a:xfrm>
            <a:off x="7162920" y="2971800"/>
            <a:ext cx="121896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7162920" y="3886200"/>
            <a:ext cx="121896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7162920" y="6248520"/>
            <a:ext cx="1218960" cy="0"/>
          </a:xfrm>
          <a:prstGeom prst="line">
            <a:avLst/>
          </a:prstGeom>
          <a:ln w="572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a:off x="7162920" y="4800600"/>
            <a:ext cx="121896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7162920" y="5791320"/>
            <a:ext cx="121896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304920" y="228240"/>
            <a:ext cx="8610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ff"/>
                </a:solidFill>
                <a:effectLst/>
                <a:uFillTx/>
                <a:latin typeface="Arial"/>
              </a:rPr>
              <a:t>Mechanics</a:t>
            </a:r>
            <a:endParaRPr b="1" lang="en-US" sz="3600" strike="noStrike" u="none">
              <a:solidFill>
                <a:srgbClr val="0000ff"/>
              </a:solidFill>
              <a:effectLst/>
              <a:uFillTx/>
              <a:latin typeface="Arial"/>
            </a:endParaRPr>
          </a:p>
        </p:txBody>
      </p:sp>
      <p:sp>
        <p:nvSpPr>
          <p:cNvPr id="45" name=""/>
          <p:cNvSpPr/>
          <p:nvPr/>
        </p:nvSpPr>
        <p:spPr>
          <a:xfrm>
            <a:off x="457200" y="1371600"/>
            <a:ext cx="8077320" cy="3395160"/>
          </a:xfrm>
          <a:prstGeom prst="rect">
            <a:avLst/>
          </a:prstGeom>
          <a:noFill/>
          <a:ln w="0">
            <a:noFill/>
          </a:ln>
        </p:spPr>
        <p:style>
          <a:lnRef idx="0"/>
          <a:fillRef idx="0"/>
          <a:effectRef idx="0"/>
          <a:fontRef idx="minor"/>
        </p:style>
        <p:txBody>
          <a:bodyPr lIns="90000" rIns="90000" tIns="46800" bIns="46800" anchor="t">
            <a:spAutoFit/>
          </a:bodyPr>
          <a:p>
            <a:pPr marL="287280" indent="-287280">
              <a:lnSpc>
                <a:spcPct val="10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The capital charge will be calculated by business unit, instead of legal entity.  </a:t>
            </a:r>
            <a:endParaRPr b="0" lang="en-US" sz="2200" strike="noStrike" u="none">
              <a:solidFill>
                <a:srgbClr val="000000"/>
              </a:solidFill>
              <a:effectLst/>
              <a:uFillTx/>
              <a:latin typeface="Times New Roman"/>
            </a:endParaRPr>
          </a:p>
          <a:p>
            <a:pPr marL="287280" indent="-287280">
              <a:lnSpc>
                <a:spcPct val="85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0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The capital charge will be recorded in CS by Corporate to the cash services company for each business unit.  It will be booked in FI in the following month.</a:t>
            </a:r>
            <a:endParaRPr b="0" lang="en-US" sz="2200" strike="noStrike" u="none">
              <a:solidFill>
                <a:srgbClr val="000000"/>
              </a:solidFill>
              <a:effectLst/>
              <a:uFillTx/>
              <a:latin typeface="Times New Roman"/>
            </a:endParaRPr>
          </a:p>
          <a:p>
            <a:pPr marL="287280" indent="-287280">
              <a:lnSpc>
                <a:spcPct val="10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0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The 2001 Plan will be restated to include the capital charge.</a:t>
            </a:r>
            <a:endParaRPr b="0" lang="en-US" sz="2200" strike="noStrike" u="none">
              <a:solidFill>
                <a:srgbClr val="000000"/>
              </a:solidFill>
              <a:effectLst/>
              <a:uFillTx/>
              <a:latin typeface="Times New Roman"/>
            </a:endParaRPr>
          </a:p>
          <a:p>
            <a:pPr marL="287280" indent="-287280">
              <a:lnSpc>
                <a:spcPct val="10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304920" y="228240"/>
            <a:ext cx="8610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ff"/>
                </a:solidFill>
                <a:effectLst/>
                <a:uFillTx/>
                <a:latin typeface="Arial"/>
              </a:rPr>
              <a:t>Other Issues</a:t>
            </a:r>
            <a:endParaRPr b="1" lang="en-US" sz="3600" strike="noStrike" u="none">
              <a:solidFill>
                <a:srgbClr val="0000ff"/>
              </a:solidFill>
              <a:effectLst/>
              <a:uFillTx/>
              <a:latin typeface="Arial"/>
            </a:endParaRPr>
          </a:p>
        </p:txBody>
      </p:sp>
      <p:sp>
        <p:nvSpPr>
          <p:cNvPr id="47" name=""/>
          <p:cNvSpPr/>
          <p:nvPr/>
        </p:nvSpPr>
        <p:spPr>
          <a:xfrm>
            <a:off x="304920" y="1295280"/>
            <a:ext cx="8381880" cy="4484160"/>
          </a:xfrm>
          <a:prstGeom prst="rect">
            <a:avLst/>
          </a:prstGeom>
          <a:noFill/>
          <a:ln w="0">
            <a:noFill/>
          </a:ln>
        </p:spPr>
        <p:style>
          <a:lnRef idx="0"/>
          <a:fillRef idx="0"/>
          <a:effectRef idx="0"/>
          <a:fontRef idx="minor"/>
        </p:style>
        <p:txBody>
          <a:bodyPr lIns="90000" rIns="90000" tIns="46800" bIns="46800" anchor="t">
            <a:spAutoFit/>
          </a:bodyPr>
          <a:p>
            <a:pPr marL="287280" indent="-287280">
              <a:lnSpc>
                <a:spcPct val="11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All interest will be included in net income.  This will eliminate the distinction between financing and non-financing interest.</a:t>
            </a:r>
            <a:endParaRPr b="0" lang="en-US" sz="2200" strike="noStrike" u="none">
              <a:solidFill>
                <a:srgbClr val="000000"/>
              </a:solidFill>
              <a:effectLst/>
              <a:uFillTx/>
              <a:latin typeface="Times New Roman"/>
            </a:endParaRPr>
          </a:p>
          <a:p>
            <a:pPr marL="287280" indent="-287280">
              <a:lnSpc>
                <a:spcPct val="11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This capital charge is solely for meeting management goals regarding allocation of interest.  Allocation of interest to meet tax goals should be handled by each business unit.  The cash services companies, which are divisions of Corporate, should allocate interest to the legal entities, if this is deemed necessary by the business unit’s tax department.</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	</a:t>
            </a:r>
            <a:endParaRPr b="0" lang="en-US" sz="2200" strike="noStrike" u="none">
              <a:solidFill>
                <a:srgbClr val="000000"/>
              </a:solidFill>
              <a:effectLst/>
              <a:uFillTx/>
              <a:latin typeface="Times New Roman"/>
            </a:endParaRPr>
          </a:p>
          <a:p>
            <a:pPr marL="287280" indent="-287280">
              <a:lnSpc>
                <a:spcPct val="100000"/>
              </a:lnSpc>
              <a:buClr>
                <a:srgbClr val="0099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304920" y="151920"/>
            <a:ext cx="861048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ff"/>
                </a:solidFill>
                <a:effectLst/>
                <a:uFillTx/>
                <a:latin typeface="Arial"/>
              </a:rPr>
              <a:t>Theoretical Debt Ratios</a:t>
            </a:r>
            <a:endParaRPr b="1" lang="en-US" sz="3600" strike="noStrike" u="none">
              <a:solidFill>
                <a:srgbClr val="0000ff"/>
              </a:solidFill>
              <a:effectLst/>
              <a:uFillTx/>
              <a:latin typeface="Arial"/>
            </a:endParaRPr>
          </a:p>
        </p:txBody>
      </p:sp>
      <p:sp>
        <p:nvSpPr>
          <p:cNvPr id="49" name=""/>
          <p:cNvSpPr/>
          <p:nvPr/>
        </p:nvSpPr>
        <p:spPr>
          <a:xfrm>
            <a:off x="228600" y="1017720"/>
            <a:ext cx="8534520" cy="5622480"/>
          </a:xfrm>
          <a:prstGeom prst="rect">
            <a:avLst/>
          </a:prstGeom>
          <a:noFill/>
          <a:ln w="0">
            <a:noFill/>
          </a:ln>
        </p:spPr>
        <p:style>
          <a:lnRef idx="0"/>
          <a:fillRef idx="0"/>
          <a:effectRef idx="0"/>
          <a:fontRef idx="minor"/>
        </p:style>
        <p:txBody>
          <a:bodyPr lIns="90000" rIns="90000" tIns="46800" bIns="46800" anchor="t">
            <a:spAutoFit/>
          </a:bodyPr>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Enron Transportation Services</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 60%</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Enron Americas</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50%</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Enron Europe </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50%</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Enron Global Assets</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40%</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Enron Global Markets</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50%</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Enron Industrial Markets</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50%</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Enron Net Works</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50%</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Enron Energy Services</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50%</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Enron Broadband Services</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10%</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Enron Global E&amp;P</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50%</a:t>
            </a:r>
            <a:r>
              <a:rPr b="1" lang="en-US" sz="2200" strike="noStrike" u="none">
                <a:solidFill>
                  <a:srgbClr val="000000"/>
                </a:solidFill>
                <a:effectLst/>
                <a:uFillTx/>
                <a:latin typeface="Arial"/>
              </a:rPr>
              <a:t>	</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Enron Wind</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50%</a:t>
            </a:r>
            <a:endParaRPr b="0" lang="en-US" sz="2200" strike="noStrike" u="none">
              <a:solidFill>
                <a:srgbClr val="000000"/>
              </a:solidFill>
              <a:effectLst/>
              <a:uFillTx/>
              <a:latin typeface="Times New Roman"/>
            </a:endParaRPr>
          </a:p>
          <a:p>
            <a:pPr marL="287280" indent="-287280">
              <a:lnSpc>
                <a:spcPct val="3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Clean Fuels</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50%</a:t>
            </a:r>
            <a:endParaRPr b="0" lang="en-US" sz="2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304920" y="228240"/>
            <a:ext cx="86104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ff"/>
                </a:solidFill>
                <a:effectLst/>
                <a:uFillTx/>
                <a:latin typeface="Arial"/>
              </a:rPr>
              <a:t>Example of Calculation of Capital Charge on Beginning Balance</a:t>
            </a:r>
            <a:endParaRPr b="1" lang="en-US" sz="3600" strike="noStrike" u="none">
              <a:solidFill>
                <a:srgbClr val="0000ff"/>
              </a:solidFill>
              <a:effectLst/>
              <a:uFillTx/>
              <a:latin typeface="Arial"/>
            </a:endParaRPr>
          </a:p>
        </p:txBody>
      </p:sp>
      <p:sp>
        <p:nvSpPr>
          <p:cNvPr id="51" name=""/>
          <p:cNvSpPr/>
          <p:nvPr/>
        </p:nvSpPr>
        <p:spPr>
          <a:xfrm>
            <a:off x="228600" y="1523880"/>
            <a:ext cx="8534520" cy="3679920"/>
          </a:xfrm>
          <a:prstGeom prst="rect">
            <a:avLst/>
          </a:prstGeom>
          <a:noFill/>
          <a:ln w="0">
            <a:noFill/>
          </a:ln>
        </p:spPr>
        <p:style>
          <a:lnRef idx="0"/>
          <a:fillRef idx="0"/>
          <a:effectRef idx="0"/>
          <a:fontRef idx="minor"/>
        </p:style>
        <p:txBody>
          <a:bodyPr lIns="90000" rIns="90000" tIns="46800" bIns="46800" anchor="t">
            <a:spAutoFit/>
          </a:bodyPr>
          <a:p>
            <a:pPr marL="287280" indent="-287280">
              <a:lnSpc>
                <a:spcPct val="110000"/>
              </a:lnSpc>
              <a:tabLst>
                <a:tab algn="l" pos="0"/>
                <a:tab algn="r" pos="8115480"/>
                <a:tab algn="l" pos="8229600"/>
                <a:tab algn="l" pos="9144000"/>
                <a:tab algn="l" pos="10058400"/>
              </a:tabLst>
            </a:pPr>
            <a:r>
              <a:rPr b="1" lang="en-US" sz="2800" strike="noStrike" u="none">
                <a:solidFill>
                  <a:srgbClr val="0000ff"/>
                </a:solidFill>
                <a:effectLst/>
                <a:uFillTx/>
                <a:latin typeface="Arial"/>
              </a:rPr>
              <a:t>Hyperion Line numbers</a:t>
            </a:r>
            <a:r>
              <a:rPr b="1" lang="en-US" sz="2400" strike="noStrike" u="none">
                <a:solidFill>
                  <a:srgbClr val="000000"/>
                </a:solidFill>
                <a:effectLst/>
                <a:uFillTx/>
                <a:latin typeface="Arial"/>
              </a:rPr>
              <a:t> </a:t>
            </a:r>
            <a:endParaRPr b="0" lang="en-US" sz="24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400" strike="noStrike" u="none">
                <a:solidFill>
                  <a:srgbClr val="000000"/>
                </a:solidFill>
                <a:effectLst/>
                <a:uFillTx/>
                <a:latin typeface="Arial"/>
              </a:rPr>
              <a:t>	</a:t>
            </a:r>
            <a:r>
              <a:rPr b="1" lang="en-US" sz="2200" strike="noStrike" u="none">
                <a:solidFill>
                  <a:srgbClr val="000000"/>
                </a:solidFill>
                <a:effectLst/>
                <a:uFillTx/>
                <a:latin typeface="Arial"/>
              </a:rPr>
              <a:t>Equity - TOT_SHARE-EQU</a:t>
            </a:r>
            <a:endParaRPr b="0" lang="en-US" sz="2200" strike="noStrike" u="none">
              <a:solidFill>
                <a:srgbClr val="000000"/>
              </a:solidFill>
              <a:effectLst/>
              <a:uFillTx/>
              <a:latin typeface="Times New Roman"/>
            </a:endParaRPr>
          </a:p>
          <a:p>
            <a:pPr marL="287280" indent="-287280">
              <a:lnSpc>
                <a:spcPct val="5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CTA - 0948</a:t>
            </a:r>
            <a:endParaRPr b="0" lang="en-US" sz="2200" strike="noStrike" u="none">
              <a:solidFill>
                <a:srgbClr val="000000"/>
              </a:solidFill>
              <a:effectLst/>
              <a:uFillTx/>
              <a:latin typeface="Times New Roman"/>
            </a:endParaRPr>
          </a:p>
          <a:p>
            <a:pPr marL="287280" indent="-287280">
              <a:lnSpc>
                <a:spcPct val="5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3rd Party Debt - TOT_OTH_LT_DEBT &amp; TOT_NP_OTHER </a:t>
            </a:r>
            <a:endParaRPr b="0" lang="en-US" sz="2200" strike="noStrike" u="none">
              <a:solidFill>
                <a:srgbClr val="000000"/>
              </a:solidFill>
              <a:effectLst/>
              <a:uFillTx/>
              <a:latin typeface="Times New Roman"/>
            </a:endParaRPr>
          </a:p>
          <a:p>
            <a:pPr marL="287280" indent="-287280">
              <a:lnSpc>
                <a:spcPct val="50000"/>
              </a:lnSpc>
              <a:tabLst>
                <a:tab algn="l" pos="0"/>
                <a:tab algn="r" pos="8115480"/>
                <a:tab algn="l" pos="8229600"/>
                <a:tab algn="l" pos="9144000"/>
                <a:tab algn="l" pos="10058400"/>
              </a:tabLst>
            </a:pP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Net Intercompany Balance - </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0051, 0052, 0037, 0038, 0218, 0486, 0516, 0517, 0660, 0661, 0878, 0901, 0915, 0936 and 0941</a:t>
            </a:r>
            <a:endParaRPr b="0" lang="en-US" sz="2200" strike="noStrike" u="none">
              <a:solidFill>
                <a:srgbClr val="000000"/>
              </a:solidFill>
              <a:effectLst/>
              <a:uFillTx/>
              <a:latin typeface="Times New Roman"/>
            </a:endParaRPr>
          </a:p>
          <a:p>
            <a:pPr marL="287280" indent="-287280">
              <a:lnSpc>
                <a:spcPct val="110000"/>
              </a:lnSpc>
              <a:tabLst>
                <a:tab algn="l" pos="0"/>
                <a:tab algn="r" pos="8115480"/>
                <a:tab algn="l" pos="8229600"/>
                <a:tab algn="l" pos="9144000"/>
                <a:tab algn="l" pos="10058400"/>
              </a:tabLst>
            </a:pPr>
            <a:r>
              <a:rPr b="1" lang="en-US" sz="2200" strike="noStrike" u="none">
                <a:solidFill>
                  <a:srgbClr val="000000"/>
                </a:solidFill>
                <a:effectLst/>
                <a:uFillTx/>
                <a:latin typeface="Arial"/>
              </a:rPr>
              <a:t>	</a:t>
            </a:r>
            <a:endParaRPr b="0" lang="en-US" sz="2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1279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2000-08-14T17:30:41Z</dcterms:created>
  <dc:creator>twest</dc:creator>
  <dc:description/>
  <dc:language>en-US</dc:language>
  <cp:lastModifiedBy>twest</cp:lastModifiedBy>
  <cp:lastPrinted>2001-02-01T18:36:09Z</cp:lastPrinted>
  <dcterms:modified xsi:type="dcterms:W3CDTF">2001-02-15T19:58:41Z</dcterms:modified>
  <cp:revision>11</cp:revision>
  <dc:subject/>
  <dc:title>Capital Charge</dc:title>
</cp:coreProperties>
</file>