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10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10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10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10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10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A41648D-D0AD-4A7F-AA08-6B8477EDA0A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D0F3F22-27B1-465D-B160-6E2178F5177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ENE34CLR" descr=""/>
          <p:cNvPicPr/>
          <p:nvPr/>
        </p:nvPicPr>
        <p:blipFill>
          <a:blip r:embed="rId2"/>
          <a:stretch/>
        </p:blipFill>
        <p:spPr>
          <a:xfrm>
            <a:off x="8229600" y="5943600"/>
            <a:ext cx="91440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685800" y="990720"/>
            <a:ext cx="7772400" cy="0"/>
          </a:xfrm>
          <a:prstGeom prst="line">
            <a:avLst/>
          </a:prstGeom>
          <a:ln w="284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949200"/>
            <a:ext cx="7772400" cy="159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" name="ENE_3C" descr=""/>
          <p:cNvPicPr/>
          <p:nvPr/>
        </p:nvPicPr>
        <p:blipFill>
          <a:blip r:embed="rId2"/>
          <a:stretch/>
        </p:blipFill>
        <p:spPr>
          <a:xfrm>
            <a:off x="2725560" y="142920"/>
            <a:ext cx="3602160" cy="3591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algn="ctr">
              <a:spcBef>
                <a:spcPts val="876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54000" algn="ctr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300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3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3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3949200"/>
            <a:ext cx="7772400" cy="159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Mahonia Commodity Prepay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Restructuring Proposal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371600" y="5778000"/>
            <a:ext cx="6400800" cy="80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7/17/2000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December ‘98 $250MM (con’t)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Restructure financial and physical hedges by: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hedges woul be terminated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financial hedge proposed volumes and prices (delivery point is ARCO Cushing):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Aug-00 to Jul-01: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222,000 Bbl/mo @ $28.33/Bbl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Jul-01 to Dec-02: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260,000 Bbl/mo @ $24.19/Bbl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hedge would be struck under new physical master with Chase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Margin reference price:  Same as above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of the proposed financial hedge: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$287,398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Restructured monthly cash flow: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$6,287,450.00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steps: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restructures forward sale agreement with Mahonia, reducing volumes to be delivered according to the above proposal - in consideration, Enron would wire to Mahonia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$102,393,904.00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 and physical hedges between Enron and Chase would be terminated - in consideration, Chase would wire to Enron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$103,442,646.00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and Chase would enter into new financial and physical hedges at the proposed volume and prices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surety companies would provide a letter of consent agreeing to the amendments to the original transaction.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‘99 $500MM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Balances as of July 31, 2000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forward sale volumes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Transco Sta. 65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50,000 MMBtu/d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TGT/SL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50,000 MMBtu/d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Columbia Gulf La.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40,000 MMBtu/d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sale remaining volumes MTM value: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$(606,701,479)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financial hedge fixed prices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Transco Sta. 65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$2.4862/MMBtu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TGT/SL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$2.4612/MMBtu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Columbia Gulf La.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$2.4623/MMBtu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hedge MTM value: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$179,018,630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daily cash flow: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$345,862.00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Restructure existing forward sale agreement by: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volumes would be: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algn="ctr"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Transco Sta. 65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TGT/SL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Columbia Gulf La.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algn="ctr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Aug-00 to Jul-01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31,000 MMBtu/d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25,000 MMBtu/d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31,000 MMBtu/d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algn="ctr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Aug-01 to Jul-02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35,000 MMBtu/d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28,000 MMBtu/d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35,000 MMBtu/d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algn="ctr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Aug-02 to Jul-03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41,000 MMBtu/d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31,000 MMBtu/d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41,000 MMBtu/d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algn="ctr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Aug-04 to Jun-04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44,000 MMBtu/d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35,000 MMBtu/d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44,000 MMBtu/d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0">
              <a:spcBef>
                <a:spcPts val="10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‘99 $500MM (con’t)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2909880"/>
                <a:tab algn="l" pos="4338720"/>
                <a:tab algn="l" pos="58341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margin reference prices would be: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2909880"/>
                <a:tab algn="l" pos="4338720"/>
                <a:tab algn="l" pos="58341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Aug-00 to Jul-01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$3.9888/MMBtu on 87,000 MMBtu/d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2909880"/>
                <a:tab algn="l" pos="4338720"/>
                <a:tab algn="l" pos="58341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Aug-01 to Jul-02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$3.5385/MMBtu on 98,000 MMBtu/d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2909880"/>
                <a:tab algn="l" pos="4338720"/>
                <a:tab algn="l" pos="58341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Aug-02 to Jul-03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$3.2285/MMBtu on 113,000 MMBtu/d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2909880"/>
                <a:tab algn="l" pos="4338720"/>
                <a:tab algn="l" pos="58341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Aug-04 to Jun-04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$3.1509/MMBtu on 123,000 MMBtu/d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2909880"/>
                <a:tab algn="l" pos="4338720"/>
                <a:tab algn="l" pos="58341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of the volumes removed: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$179,526,085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2909880"/>
                <a:tab algn="l" pos="4338720"/>
                <a:tab algn="l" pos="58341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Restructure financial and physical hedges by: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2909880"/>
                <a:tab algn="l" pos="4338720"/>
                <a:tab algn="l" pos="58341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hedges would be terminated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2909880"/>
                <a:tab algn="l" pos="4338720"/>
                <a:tab algn="l" pos="58341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financial hedge proposed prices on the restructured volumes would be: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None/>
              <a:tabLst>
                <a:tab algn="l" pos="0"/>
                <a:tab algn="l" pos="2909880"/>
                <a:tab algn="l" pos="4338720"/>
                <a:tab algn="l" pos="58341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Transco Sta. 65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TGT/SL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Columbia Gulf La.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2909880"/>
                <a:tab algn="l" pos="4338720"/>
                <a:tab algn="l" pos="58341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Aug-00 to Jul-01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$4.0100/MMBtu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$3.9397/MMBtu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$3.9697/MMBtu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2909880"/>
                <a:tab algn="l" pos="4338720"/>
                <a:tab algn="l" pos="58341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Aug-01 to Jul-02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$3.5518/MMBtu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$3.5176/MMBtu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$3.5160/MMBtu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2909880"/>
                <a:tab algn="l" pos="4338720"/>
                <a:tab algn="l" pos="58341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Aug-02 to Jul-03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$3.2714/MMBtu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$3.1772/MMBtu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$3.2385/MMBtu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2909880"/>
                <a:tab algn="l" pos="4338720"/>
                <a:tab algn="l" pos="58341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Aug-04 to Jun-04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$3.1875/MMBtu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$3.1772/MMBtu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$3.1554/MMBtu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2909880"/>
                <a:tab algn="l" pos="4338720"/>
                <a:tab algn="l" pos="58341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physical hedge would be struck under new physical master with Chase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2909880"/>
                <a:tab algn="l" pos="4338720"/>
                <a:tab algn="l" pos="58341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Restructured daily cash flow: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$345,866.14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2909880"/>
                <a:tab algn="l" pos="4338720"/>
                <a:tab algn="l" pos="58341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steps: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2909880"/>
                <a:tab algn="l" pos="4338720"/>
                <a:tab algn="l" pos="58341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restructures forward sale agreement with Mahonia, reducing volumes to be delivered according to the above proposal - in consideration, Enron would wire to Mahonia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$179,526,085.00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‘99 $500MM (con’t)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steps (con’t)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 and physical hedges between Enron and Chase would be terminated - in consideration, Chase would wire to Enron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$180,753,564.00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and Chase would enter into new financial and physical hedges at the proposed volume and prices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surety companies would provide a letter of consent agreeing to the amendments to the original transaction.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Action steps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 prices and volumes are acceptable for each restructure (Chase)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 that restructures are acceptable to Sureties (Enron)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 documents (Enron, V&amp;E)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Document review (Enron, Chase)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 execution &amp; wire transfers (Enron/Chase/Mahonia)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609480" y="1828800"/>
            <a:ext cx="1067040" cy="609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Mahonia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09480" y="3276720"/>
            <a:ext cx="1067040" cy="609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09480" y="4724280"/>
            <a:ext cx="1067040" cy="6098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666880" y="3276720"/>
            <a:ext cx="1067040" cy="609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914400" y="2438280"/>
            <a:ext cx="0" cy="8384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V="1">
            <a:off x="1295280" y="2437920"/>
            <a:ext cx="0" cy="8384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676520" y="3505320"/>
            <a:ext cx="9903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1676160" y="3687840"/>
            <a:ext cx="9903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914400" y="3886200"/>
            <a:ext cx="0" cy="8380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V="1">
            <a:off x="1295280" y="3886200"/>
            <a:ext cx="0" cy="8380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16200000">
            <a:off x="319680" y="26809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Prepay 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16200000">
            <a:off x="1005480" y="26809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6200000">
            <a:off x="1005480" y="420480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rot="16200000">
            <a:off x="319680" y="412848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Index 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752480" y="368676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Index 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752480" y="322956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743200" y="3869280"/>
            <a:ext cx="914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Swap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85800" y="5333040"/>
            <a:ext cx="914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forward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85800" y="1446840"/>
            <a:ext cx="914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Sale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Restructure Overview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962520" y="1066680"/>
            <a:ext cx="495288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forward sale agreements are based on prices significantly lower than current market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Posting margin against the forward sale and the financial swap will tie up significant capital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Chase wants to rebook physical forward under new physical master agreement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Restructure existing agreements by: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9048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Amending forward sale agreement to revise the volumes due, and pay the market value of the volumes removed from the agreement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9048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Terminate and cash settle existing financial and physical hedges with Chase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9048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 new financial and physical hedges under existing and new master agreements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9048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 letters of consent from surety bond providers acknowledging the change in the structure of the forward sale agreements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Zero P&amp;L effect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P&amp;L effects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33160" y="1066680"/>
            <a:ext cx="838188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prepay structure hedges price movement of a physically delivered cash flow with a financial contract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delivered under the financial contract occurs 5 days after the beginning of the month; the physical contract cash settles 55 days after the first of the month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market prices are equal to the financial hedge strike price, the financial swap pays nothing and all cash flows are settled on day 55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market prices increase, Chase pays Enron the difference between the market price and the strike price on day 5 under the financial hedge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doesn’t return that money until day 55, when the cash is delivered under the physical settlement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Therefore, Enron has been booking earnings on the 50 days of “float” while market prices have been rising over contract strike prices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value of the financial contract is defined to be greater than the value of the physical contract assuming that the time value of money is positive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difference between the cash value of the financial contract and the cash value of the physical contract is really a cash settlement of earnings that were made on a mark-to-market basis as the financial and physical contracts were revalued during the market price increase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prices had decreased, this gain would have been a loss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Restructuring Proposals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 prepays are currently outstanding with Chase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Sep-95 $225MM - Natural Gas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prepay will expire in Sep-00 and therefore is not proposed to be restructured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Dec-97 $300MM - Natural Gas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Jun-98 $250MM - Natural Gas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Dec-98 $250MM - Crude Oil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Jun-99 $500MM - Natural Gas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Jun-00 $650MM - Natural Gas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prepay was recently executed and therefore is not proposed to be restructured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prepay restructure strategy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volumes required to be delivered under the forward sale agreement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fixed prices in the financial hedge so that periodic cashflows are nearly the same as under the previous arrangement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Given similar periodic fixed cash flows, the outstanding prepayment obligation will amortize similarly without requiring alteration to the fixed/floating interest rate hedges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December ‘97 $300MM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Balances as of July 31, 2000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forward sale volumes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Transco Sta. 65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45,000 MMBtu/d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TGT/SL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40,000 MMBtu/d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Columbia Gulf La.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30,000 MMBtu/d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sale remaining volumes MTM value: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$(218,596,625)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financial hedge fixed prices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Transco Sta. 65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$2.2244/MMBtu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TGT/SL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$2.1794/MMBtu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Columbia Gulf La.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$2.1394/MMBtu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hedge MTM value: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$96,211,925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daily cash flow: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$251,456.00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Restructure existing forward sale agreement by: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volumes would be: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Transco Sta. 65: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26,000 MMBtu/d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TGT/SL: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17,000 MMBtu/d 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Columbia Gulf La.: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22,000 MMBtu/d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Margin reference price would be:  $3.898/MMBtu on 65,000 MMBtu/d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Applicable delivery dates would be:  August, 2000 through December, 2001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of the volumes removed from the FSA: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$95,032,291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December ‘97 $300MM (con’t)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Restructure financial and physical hedges by: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hedges would be terminated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financial hedge proposed volumes and prices would be: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Transco Sta. 65: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26,000 MMBtu/d  @  $3.8500/MMBtu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TGT/SL: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17,000 MMBtu/d  @  $3.7755/MMBtu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Columbia Gulf La.: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22,000 MMBtu/d  @  $3.9626/MMBtu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physical hedge would be struck under new physical master with Chase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Applicable delivery dates:  August, 2000 through December, 2001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of the proposed financial hedge: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$520,650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Restructured daily cash flow: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$251,456.30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steps: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restructures forward sale agreement with Mahonia, reducing volumes to be delivered according to the above proposal - in consideration, Enron would wire to Mahonia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$95,032,291.00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 and physical hedges between Enron and Chase would be terminated - in consideration, Chase would wire to Enron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$95,691,275.00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and Chase would enter into new financial and physical hedges at the proposed volume and prices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surety companies would provide a letter of consent agreeing to the amendments to the original transaction.  Supporting letters of credit would remain in effect unchanged.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‘98 $250MM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Balances as of July 31, 2000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forward sale volumes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Transco Sta. 65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40,000 MMBtu/d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TGT/SL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25,000 MMBtu/d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Columbia Gulf La.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25,000 MMBtu/d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sale remaining volumes MTM value: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$(220,941,369)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financial hedge fixed prices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Transco Sta. 65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$2.35065/MMBtu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TGT/SL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$2.30065/MMBtu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Columbia Gulf La.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$2.25315/MMBtu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hedge MTM value: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$86,607,756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daily cash flow: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$207,871.00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Restructure existing forward sale agreement by: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volumes would be: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Transco Sta. 65: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25,000 MMBtu/d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TGT/SL: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15,000 MMBtu/d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Columbia Gulf La.: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15,000 MMBtu/d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Margin reference price would be:  $3.79/MMBtu on 55,000 MMBtu/d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Applicable delivery dates:  August, 2000 through June, 2002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of the volumes removed from the FSA: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$85,908,953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‘98 $250MM (con’t)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Restructure financial and physical hedges by: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hedges would be terminated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financial hedge proposed volumes and prices would be: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Transco Sta. 65: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25,000 MMBtu/d  @  $3.7610/MMBtu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TGT/SL: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15,000 MMBtu/d  @  $3.7553/MMBtu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Columbia Gulf La.: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15,000 MMBtu/d  @  $3.8345/MMBtu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physical hedge would be struck under new physical master with Chase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Margin reference price:  $3.79/MMBtu on 55,000 MMBtu/d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Applicable delivery dates:  August, 2000 through June, 2002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of the proposed financial hedge: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$109,586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Restructured daily cash flow would be: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$207,872.00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steps: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restructures forward sale agreement with Mahonia, reducing volumes to be delivered according to the above proposal - in consideration, Enron would wire to Mahonia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$85,908,953.00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 and physical hedges between Enron and Chase would be terminated - in consideration, Chase would wire to Enron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$86,498,070.00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and Chase would enter into new financial and physical hedges at the proposed volume and prices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surety companies would provide a letter of consent agreeing to the amendments to the original transaction.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December ‘98 $250MM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Balances as of July 31, 2000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forward sale volumes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ARCO Cushing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391,000 Bbl/month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sale remaining volumes MTM value: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$(269,651,460)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financial hedge fixed prices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ARCO Cushing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$16.08/Bbl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hedge MTM value: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$103,730,044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monthly cash flow: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$6,287,280.00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90520" indent="-290520"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Restructure existing forward sale agreement by: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volumes and prices (delivery point is ARCO Cushing):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Aug-00 to Jul-01: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222,000 Bbl/mo @ $28.33/Bbl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Jul-01 to Dec-02: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260,000 Bbl/mo @ $24.19/Bbl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Margin reference price:  Same as above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Applicable delivery dates would be: August, 2000 through December, 2002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7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of the volumes removed from the FSA: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$102,393,904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2000-07-16T11:21:58Z</dcterms:created>
  <dc:creator>Davis Thames</dc:creator>
  <dc:description/>
  <dc:language>en-US</dc:language>
  <cp:lastModifiedBy>Davis Thames</cp:lastModifiedBy>
  <cp:lastPrinted>2000-07-16T17:50:33Z</cp:lastPrinted>
  <dcterms:modified xsi:type="dcterms:W3CDTF">2000-07-16T21:01:15Z</dcterms:modified>
  <cp:revision>21</cp:revision>
  <dc:subject/>
  <dc:title>Restructure Overview</dc:title>
</cp:coreProperties>
</file>