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89.xml.rels" ContentType="application/vnd.openxmlformats-package.relationships+xml"/>
  <Override PartName="/ppt/slides/_rels/slide134.xml.rels" ContentType="application/vnd.openxmlformats-package.relationships+xml"/>
  <Override PartName="/ppt/slides/_rels/slide88.xml.rels" ContentType="application/vnd.openxmlformats-package.relationships+xml"/>
  <Override PartName="/ppt/slides/_rels/slide133.xml.rels" ContentType="application/vnd.openxmlformats-package.relationships+xml"/>
  <Override PartName="/ppt/slides/_rels/slide87.xml.rels" ContentType="application/vnd.openxmlformats-package.relationships+xml"/>
  <Override PartName="/ppt/slides/_rels/slide132.xml.rels" ContentType="application/vnd.openxmlformats-package.relationships+xml"/>
  <Override PartName="/ppt/slides/_rels/slide19.xml.rels" ContentType="application/vnd.openxmlformats-package.relationships+xml"/>
  <Override PartName="/ppt/slides/_rels/slide2.xml.rels" ContentType="application/vnd.openxmlformats-package.relationships+xml"/>
  <Override PartName="/ppt/slides/_rels/slide108.xml.rels" ContentType="application/vnd.openxmlformats-package.relationships+xml"/>
  <Override PartName="/ppt/slides/_rels/slide55.xml.rels" ContentType="application/vnd.openxmlformats-package.relationships+xml"/>
  <Override PartName="/ppt/slides/_rels/slide100.xml.rels" ContentType="application/vnd.openxmlformats-package.relationships+xml"/>
  <Override PartName="/ppt/slides/_rels/slide53.xml.rels" ContentType="application/vnd.openxmlformats-package.relationships+xml"/>
  <Override PartName="/ppt/slides/_rels/slide86.xml.rels" ContentType="application/vnd.openxmlformats-package.relationships+xml"/>
  <Override PartName="/ppt/slides/_rels/slide18.xml.rels" ContentType="application/vnd.openxmlformats-package.relationships+xml"/>
  <Override PartName="/ppt/slides/_rels/slide131.xml.rels" ContentType="application/vnd.openxmlformats-package.relationships+xml"/>
  <Override PartName="/ppt/slides/_rels/slide40.xml.rels" ContentType="application/vnd.openxmlformats-package.relationships+xml"/>
  <Override PartName="/ppt/slides/_rels/slide38.xml.rels" ContentType="application/vnd.openxmlformats-package.relationships+xml"/>
  <Override PartName="/ppt/slides/_rels/slide116.xml.rels" ContentType="application/vnd.openxmlformats-package.relationships+xml"/>
  <Override PartName="/ppt/slides/_rels/slide52.xml.rels" ContentType="application/vnd.openxmlformats-package.relationships+xml"/>
  <Override PartName="/ppt/slides/_rels/slide128.xml.rels" ContentType="application/vnd.openxmlformats-package.relationships+xml"/>
  <Override PartName="/ppt/slides/_rels/slide37.xml.rels" ContentType="application/vnd.openxmlformats-package.relationships+xml"/>
  <Override PartName="/ppt/slides/_rels/slide115.xml.rels" ContentType="application/vnd.openxmlformats-package.relationships+xml"/>
  <Override PartName="/ppt/slides/_rels/slide47.xml.rels" ContentType="application/vnd.openxmlformats-package.relationships+xml"/>
  <Override PartName="/ppt/slides/_rels/slide125.xml.rels" ContentType="application/vnd.openxmlformats-package.relationships+xml"/>
  <Override PartName="/ppt/slides/_rels/slide10.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30.xml.rels" ContentType="application/vnd.openxmlformats-package.relationships+xml"/>
  <Override PartName="/ppt/slides/_rels/slide107.xml.rels" ContentType="application/vnd.openxmlformats-package.relationships+xml"/>
  <Override PartName="/ppt/slides/_rels/slide24.xml.rels" ContentType="application/vnd.openxmlformats-package.relationships+xml"/>
  <Override PartName="/ppt/slides/_rels/slide92.xml.rels" ContentType="application/vnd.openxmlformats-package.relationships+xml"/>
  <Override PartName="/ppt/slides/_rels/slide95.xml.rels" ContentType="application/vnd.openxmlformats-package.relationships+xml"/>
  <Override PartName="/ppt/slides/_rels/slide27.xml.rels" ContentType="application/vnd.openxmlformats-package.relationships+xml"/>
  <Override PartName="/ppt/slides/_rels/slide105.xml.rels" ContentType="application/vnd.openxmlformats-package.relationships+xml"/>
  <Override PartName="/ppt/slides/_rels/slide23.xml.rels" ContentType="application/vnd.openxmlformats-package.relationships+xml"/>
  <Override PartName="/ppt/slides/_rels/slide91.xml.rels" ContentType="application/vnd.openxmlformats-package.relationships+xml"/>
  <Override PartName="/ppt/slides/_rels/slide94.xml.rels" ContentType="application/vnd.openxmlformats-package.relationships+xml"/>
  <Override PartName="/ppt/slides/_rels/slide26.xml.rels" ContentType="application/vnd.openxmlformats-package.relationships+xml"/>
  <Override PartName="/ppt/slides/_rels/slide109.xml.rels" ContentType="application/vnd.openxmlformats-package.relationships+xml"/>
  <Override PartName="/ppt/slides/_rels/slide3.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17.xml.rels" ContentType="application/vnd.openxmlformats-package.relationships+xml"/>
  <Override PartName="/ppt/slides/_rels/slide39.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35.xml.rels" ContentType="application/vnd.openxmlformats-package.relationships+xml"/>
  <Override PartName="/ppt/slides/_rels/slide126.xml.rels" ContentType="application/vnd.openxmlformats-package.relationships+xml"/>
  <Override PartName="/ppt/slides/_rels/slide48.xml.rels" ContentType="application/vnd.openxmlformats-package.relationships+xml"/>
  <Override PartName="/ppt/slides/_rels/slide99.xml.rels" ContentType="application/vnd.openxmlformats-package.relationships+xml"/>
  <Override PartName="/ppt/slides/_rels/slide6.xml.rels" ContentType="application/vnd.openxmlformats-package.relationships+xml"/>
  <Override PartName="/ppt/slides/_rels/slide98.xml.rels" ContentType="application/vnd.openxmlformats-package.relationships+xml"/>
  <Override PartName="/ppt/slides/_rels/slide5.xml.rels" ContentType="application/vnd.openxmlformats-package.relationships+xml"/>
  <Override PartName="/ppt/slides/_rels/slide127.xml.rels" ContentType="application/vnd.openxmlformats-package.relationships+xml"/>
  <Override PartName="/ppt/slides/_rels/slide49.xml.rels" ContentType="application/vnd.openxmlformats-package.relationships+xml"/>
  <Override PartName="/ppt/slides/_rels/slide102.xml.rels" ContentType="application/vnd.openxmlformats-package.relationships+xml"/>
  <Override PartName="/ppt/slides/_rels/slide57.xml.rels" ContentType="application/vnd.openxmlformats-package.relationships+xml"/>
  <Override PartName="/ppt/slides/_rels/slide135.xml.rels" ContentType="application/vnd.openxmlformats-package.relationships+xml"/>
  <Override PartName="/ppt/slides/_rels/slide20.xml.rels" ContentType="application/vnd.openxmlformats-package.relationships+xml"/>
  <Override PartName="/ppt/slides/_rels/slide22.xml.rels" ContentType="application/vnd.openxmlformats-package.relationships+xml"/>
  <Override PartName="/ppt/slides/_rels/slide90.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9.xml.rels" ContentType="application/vnd.openxmlformats-package.relationships+xml"/>
  <Override PartName="/ppt/slides/_rels/slide97.xml.rels" ContentType="application/vnd.openxmlformats-package.relationships+xml"/>
  <Override PartName="/ppt/slides/_rels/slide103.xml.rels" ContentType="application/vnd.openxmlformats-package.relationships+xml"/>
  <Override PartName="/ppt/slides/_rels/slide58.xml.rels" ContentType="application/vnd.openxmlformats-package.relationships+xml"/>
  <Override PartName="/ppt/slides/_rels/slide136.xml.rels" ContentType="application/vnd.openxmlformats-package.relationships+xml"/>
  <Override PartName="/ppt/slides/_rels/slide11.xml.rels" ContentType="application/vnd.openxmlformats-package.relationships+xml"/>
  <Override PartName="/ppt/slides/_rels/slide104.xml.rels" ContentType="application/vnd.openxmlformats-package.relationships+xml"/>
  <Override PartName="/ppt/slides/_rels/slide59.xml.rels" ContentType="application/vnd.openxmlformats-package.relationships+xml"/>
  <Override PartName="/ppt/slides/_rels/slide101.xml.rels" ContentType="application/vnd.openxmlformats-package.relationships+xml"/>
  <Override PartName="/ppt/slides/_rels/slide56.xml.rels" ContentType="application/vnd.openxmlformats-package.relationships+xml"/>
  <Override PartName="/ppt/slides/_rels/slide36.xml.rels" ContentType="application/vnd.openxmlformats-package.relationships+xml"/>
  <Override PartName="/ppt/slides/_rels/slide54.xml.rels" ContentType="application/vnd.openxmlformats-package.relationships+xml"/>
  <Override PartName="/ppt/slides/_rels/slide51.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44.xml.rels" ContentType="application/vnd.openxmlformats-package.relationships+xml"/>
  <Override PartName="/ppt/slides/_rels/slide43.xml.rels" ContentType="application/vnd.openxmlformats-package.relationships+xml"/>
  <Override PartName="/ppt/slides/_rels/slide42.xml.rels" ContentType="application/vnd.openxmlformats-package.relationships+xml"/>
  <Override PartName="/ppt/slides/_rels/slide41.xml.rels" ContentType="application/vnd.openxmlformats-package.relationships+xml"/>
  <Override PartName="/ppt/slides/_rels/slide84.xml.rels" ContentType="application/vnd.openxmlformats-package.relationships+xml"/>
  <Override PartName="/ppt/slides/_rels/slide16.xml.rels" ContentType="application/vnd.openxmlformats-package.relationships+xml"/>
  <Override PartName="/ppt/slides/_rels/slide81.xml.rels" ContentType="application/vnd.openxmlformats-package.relationships+xml"/>
  <Override PartName="/ppt/slides/_rels/slide13.xml.rels" ContentType="application/vnd.openxmlformats-package.relationships+xml"/>
  <Override PartName="/ppt/slides/_rels/slide46.xml.rels" ContentType="application/vnd.openxmlformats-package.relationships+xml"/>
  <Override PartName="/ppt/slides/_rels/slide1.xml.rels" ContentType="application/vnd.openxmlformats-package.relationships+xml"/>
  <Override PartName="/ppt/slides/_rels/slide129.xml.rels" ContentType="application/vnd.openxmlformats-package.relationships+xml"/>
  <Override PartName="/ppt/slides/_rels/slide7.xml.rels" ContentType="application/vnd.openxmlformats-package.relationships+xml"/>
  <Override PartName="/ppt/slides/_rels/slide83.xml.rels" ContentType="application/vnd.openxmlformats-package.relationships+xml"/>
  <Override PartName="/ppt/slides/_rels/slide15.xml.rels" ContentType="application/vnd.openxmlformats-package.relationships+xml"/>
  <Override PartName="/ppt/slides/_rels/slide80.xml.rels" ContentType="application/vnd.openxmlformats-package.relationships+xml"/>
  <Override PartName="/ppt/slides/_rels/slide12.xml.rels" ContentType="application/vnd.openxmlformats-package.relationships+xml"/>
  <Override PartName="/ppt/slides/_rels/slide82.xml.rels" ContentType="application/vnd.openxmlformats-package.relationships+xml"/>
  <Override PartName="/ppt/slides/_rels/slide14.xml.rels" ContentType="application/vnd.openxmlformats-package.relationships+xml"/>
  <Override PartName="/ppt/slides/_rels/slide96.xml.rels" ContentType="application/vnd.openxmlformats-package.relationships+xml"/>
  <Override PartName="/ppt/slides/_rels/slide28.xml.rels" ContentType="application/vnd.openxmlformats-package.relationships+xml"/>
  <Override PartName="/ppt/slides/_rels/slide25.xml.rels" ContentType="application/vnd.openxmlformats-package.relationships+xml"/>
  <Override PartName="/ppt/slides/_rels/slide93.xml.rels" ContentType="application/vnd.openxmlformats-package.relationships+xml"/>
  <Override PartName="/ppt/slides/_rels/slide106.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110.xml.rels" ContentType="application/vnd.openxmlformats-package.relationships+xml"/>
  <Override PartName="/ppt/slides/_rels/slide65.xml.rels" ContentType="application/vnd.openxmlformats-package.relationships+xml"/>
  <Override PartName="/ppt/slides/_rels/slide111.xml.rels" ContentType="application/vnd.openxmlformats-package.relationships+xml"/>
  <Override PartName="/ppt/slides/_rels/slide66.xml.rels" ContentType="application/vnd.openxmlformats-package.relationships+xml"/>
  <Override PartName="/ppt/slides/_rels/slide112.xml.rels" ContentType="application/vnd.openxmlformats-package.relationships+xml"/>
  <Override PartName="/ppt/slides/_rels/slide67.xml.rels" ContentType="application/vnd.openxmlformats-package.relationships+xml"/>
  <Override PartName="/ppt/slides/_rels/slide113.xml.rels" ContentType="application/vnd.openxmlformats-package.relationships+xml"/>
  <Override PartName="/ppt/slides/_rels/slide68.xml.rels" ContentType="application/vnd.openxmlformats-package.relationships+xml"/>
  <Override PartName="/ppt/slides/_rels/slide114.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120.xml.rels" ContentType="application/vnd.openxmlformats-package.relationships+xml"/>
  <Override PartName="/ppt/slides/_rels/slide75.xml.rels" ContentType="application/vnd.openxmlformats-package.relationships+xml"/>
  <Override PartName="/ppt/slides/_rels/slide121.xml.rels" ContentType="application/vnd.openxmlformats-package.relationships+xml"/>
  <Override PartName="/ppt/slides/_rels/slide76.xml.rels" ContentType="application/vnd.openxmlformats-package.relationships+xml"/>
  <Override PartName="/ppt/slides/_rels/slide122.xml.rels" ContentType="application/vnd.openxmlformats-package.relationships+xml"/>
  <Override PartName="/ppt/slides/_rels/slide77.xml.rels" ContentType="application/vnd.openxmlformats-package.relationships+xml"/>
  <Override PartName="/ppt/slides/_rels/slide123.xml.rels" ContentType="application/vnd.openxmlformats-package.relationships+xml"/>
  <Override PartName="/ppt/slides/_rels/slide78.xml.rels" ContentType="application/vnd.openxmlformats-package.relationships+xml"/>
  <Override PartName="/ppt/slides/_rels/slide124.xml.rels" ContentType="application/vnd.openxmlformats-package.relationships+xml"/>
  <Override PartName="/ppt/slides/_rels/slide79.xml.rels" ContentType="application/vnd.openxmlformats-package.relationships+xml"/>
  <Override PartName="/ppt/slides/_rels/slide130.xml.rels" ContentType="application/vnd.openxmlformats-package.relationships+xml"/>
  <Override PartName="/ppt/slides/_rels/slide17.xml.rels" ContentType="application/vnd.openxmlformats-package.relationships+xml"/>
  <Override PartName="/ppt/slides/_rels/slide85.xml.rels" ContentType="application/vnd.openxmlformats-package.relationships+xml"/>
  <Override PartName="/ppt/slides/slide127.xml" ContentType="application/vnd.openxmlformats-officedocument.presentationml.slide+xml"/>
  <Override PartName="/ppt/slides/slide126.xml" ContentType="application/vnd.openxmlformats-officedocument.presentationml.slide+xml"/>
  <Override PartName="/ppt/slides/slide119.xml" ContentType="application/vnd.openxmlformats-officedocument.presentationml.slide+xml"/>
  <Override PartName="/ppt/slides/slide118.xml" ContentType="application/vnd.openxmlformats-officedocument.presentationml.slide+xml"/>
  <Override PartName="/ppt/slides/slide117.xml" ContentType="application/vnd.openxmlformats-officedocument.presentationml.slide+xml"/>
  <Override PartName="/ppt/slides/slide116.xml" ContentType="application/vnd.openxmlformats-officedocument.presentationml.slide+xml"/>
  <Override PartName="/ppt/slides/slide109.xml" ContentType="application/vnd.openxmlformats-officedocument.presentationml.slide+xml"/>
  <Override PartName="/ppt/slides/slide108.xml" ContentType="application/vnd.openxmlformats-officedocument.presentationml.slide+xml"/>
  <Override PartName="/ppt/slides/slide107.xml" ContentType="application/vnd.openxmlformats-officedocument.presentationml.slide+xml"/>
  <Override PartName="/ppt/slides/slide130.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9.xml" ContentType="application/vnd.openxmlformats-officedocument.presentationml.slide+xml"/>
  <Override PartName="/ppt/slides/slide98.xml" ContentType="application/vnd.openxmlformats-officedocument.presentationml.slide+xml"/>
  <Override PartName="/ppt/slides/slide3.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103.xml" ContentType="application/vnd.openxmlformats-officedocument.presentationml.slide+xml"/>
  <Override PartName="/ppt/slides/slide99.xml" ContentType="application/vnd.openxmlformats-officedocument.presentationml.slide+xml"/>
  <Override PartName="/ppt/slides/slide4.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104.xml" ContentType="application/vnd.openxmlformats-officedocument.presentationml.slide+xml"/>
  <Override PartName="/ppt/slides/slide5.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90.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10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101.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102.xml" ContentType="application/vnd.openxmlformats-officedocument.presentationml.slide+xml"/>
  <Override PartName="/ppt/slides/slide136.xml" ContentType="application/vnd.openxmlformats-officedocument.presentationml.slide+xml"/>
  <Override PartName="/ppt/slides/slide128.xml" ContentType="application/vnd.openxmlformats-officedocument.presentationml.slide+xml"/>
  <Override PartName="/ppt/slides/slide50.xml" ContentType="application/vnd.openxmlformats-officedocument.presentationml.slide+xml"/>
  <Override PartName="/ppt/slides/slide129.xml" ContentType="application/vnd.openxmlformats-officedocument.presentationml.slide+xml"/>
  <Override PartName="/ppt/slides/slide131.xml" ContentType="application/vnd.openxmlformats-officedocument.presentationml.slide+xml"/>
  <Override PartName="/ppt/slides/slide51.xml" ContentType="application/vnd.openxmlformats-officedocument.presentationml.slide+xml"/>
  <Override PartName="/ppt/slides/slide135.xml" ContentType="application/vnd.openxmlformats-officedocument.presentationml.slide+xml"/>
  <Override PartName="/ppt/slides/slide89.xml" ContentType="application/vnd.openxmlformats-officedocument.presentationml.slide+xml"/>
  <Override PartName="/ppt/slides/slide100.xml" ContentType="application/vnd.openxmlformats-officedocument.presentationml.slide+xml"/>
  <Override PartName="/ppt/slides/slide54.xml" ContentType="application/vnd.openxmlformats-officedocument.presentationml.slide+xml"/>
  <Override PartName="/ppt/slides/slide132.xml" ContentType="application/vnd.openxmlformats-officedocument.presentationml.slide+xml"/>
  <Override PartName="/ppt/slides/slide52.xml" ContentType="application/vnd.openxmlformats-officedocument.presentationml.slide+xml"/>
  <Override PartName="/ppt/slides/slide133.xml" ContentType="application/vnd.openxmlformats-officedocument.presentationml.slide+xml"/>
  <Override PartName="/ppt/slides/slide19.xml" ContentType="application/vnd.openxmlformats-officedocument.presentationml.slide+xml"/>
  <Override PartName="/ppt/slides/slide87.xml" ContentType="application/vnd.openxmlformats-officedocument.presentationml.slide+xml"/>
  <Override PartName="/ppt/slides/slide53.xml" ContentType="application/vnd.openxmlformats-officedocument.presentationml.slide+xml"/>
  <Override PartName="/ppt/slides/slide134.xml" ContentType="application/vnd.openxmlformats-officedocument.presentationml.slide+xml"/>
  <Override PartName="/ppt/slides/slide88.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84.xml" ContentType="application/vnd.openxmlformats-officedocument.presentationml.slide+xml"/>
  <Override PartName="/ppt/slides/slide16.xml" ContentType="application/vnd.openxmlformats-officedocument.presentationml.slide+xml"/>
  <Override PartName="/ppt/slides/slide81.xml" ContentType="application/vnd.openxmlformats-officedocument.presentationml.slide+xml"/>
  <Override PartName="/ppt/slides/slide13.xml" ContentType="application/vnd.openxmlformats-officedocument.presentationml.slide+xml"/>
  <Override PartName="/ppt/slides/slide4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86.xml" ContentType="application/vnd.openxmlformats-officedocument.presentationml.slide+xml"/>
  <Override PartName="/ppt/slides/slide18.xml" ContentType="application/vnd.openxmlformats-officedocument.presentationml.slide+xml"/>
  <Override PartName="/ppt/slides/slide83.xml" ContentType="application/vnd.openxmlformats-officedocument.presentationml.slide+xml"/>
  <Override PartName="/ppt/slides/slide15.xml" ContentType="application/vnd.openxmlformats-officedocument.presentationml.slide+xml"/>
  <Override PartName="/ppt/slides/slide80.xml" ContentType="application/vnd.openxmlformats-officedocument.presentationml.slide+xml"/>
  <Override PartName="/ppt/slides/slide12.xml" ContentType="application/vnd.openxmlformats-officedocument.presentationml.slide+xml"/>
  <Override PartName="/ppt/slides/slide6.xml" ContentType="application/vnd.openxmlformats-officedocument.presentationml.slide+xml"/>
  <Override PartName="/ppt/slides/slide85.xml" ContentType="application/vnd.openxmlformats-officedocument.presentationml.slide+xml"/>
  <Override PartName="/ppt/slides/slide17.xml" ContentType="application/vnd.openxmlformats-officedocument.presentationml.slide+xml"/>
  <Override PartName="/ppt/slides/slide82.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91.xml" ContentType="application/vnd.openxmlformats-officedocument.presentationml.slide+xml"/>
  <Override PartName="/ppt/slides/slide24.xml" ContentType="application/vnd.openxmlformats-officedocument.presentationml.slide+xml"/>
  <Override PartName="/ppt/slides/slide92.xml" ContentType="application/vnd.openxmlformats-officedocument.presentationml.slide+xml"/>
  <Override PartName="/ppt/slides/slide96.xml" ContentType="application/vnd.openxmlformats-officedocument.presentationml.slide+xml"/>
  <Override PartName="/ppt/slides/slide28.xml" ContentType="application/vnd.openxmlformats-officedocument.presentationml.slide+xml"/>
  <Override PartName="/ppt/slides/slide25.xml" ContentType="application/vnd.openxmlformats-officedocument.presentationml.slide+xml"/>
  <Override PartName="/ppt/slides/slide93.xml" ContentType="application/vnd.openxmlformats-officedocument.presentationml.slide+xml"/>
  <Override PartName="/ppt/slides/slide97.xml" ContentType="application/vnd.openxmlformats-officedocument.presentationml.slide+xml"/>
  <Override PartName="/ppt/slides/slide29.xml" ContentType="application/vnd.openxmlformats-officedocument.presentationml.slide+xml"/>
  <Override PartName="/ppt/slides/slide26.xml" ContentType="application/vnd.openxmlformats-officedocument.presentationml.slide+xml"/>
  <Override PartName="/ppt/slides/slide94.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110.xml" ContentType="application/vnd.openxmlformats-officedocument.presentationml.slide+xml"/>
  <Override PartName="/ppt/slides/slide65.xml" ContentType="application/vnd.openxmlformats-officedocument.presentationml.slide+xml"/>
  <Override PartName="/ppt/slides/slide111.xml" ContentType="application/vnd.openxmlformats-officedocument.presentationml.slide+xml"/>
  <Override PartName="/ppt/slides/slide66.xml" ContentType="application/vnd.openxmlformats-officedocument.presentationml.slide+xml"/>
  <Override PartName="/ppt/slides/slide112.xml" ContentType="application/vnd.openxmlformats-officedocument.presentationml.slide+xml"/>
  <Override PartName="/ppt/slides/slide67.xml" ContentType="application/vnd.openxmlformats-officedocument.presentationml.slide+xml"/>
  <Override PartName="/ppt/slides/slide113.xml" ContentType="application/vnd.openxmlformats-officedocument.presentationml.slide+xml"/>
  <Override PartName="/ppt/slides/slide68.xml" ContentType="application/vnd.openxmlformats-officedocument.presentationml.slide+xml"/>
  <Override PartName="/ppt/slides/slide114.xml" ContentType="application/vnd.openxmlformats-officedocument.presentationml.slide+xml"/>
  <Override PartName="/ppt/slides/slide69.xml" ContentType="application/vnd.openxmlformats-officedocument.presentationml.slide+xml"/>
  <Override PartName="/ppt/slides/slide115.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120.xml" ContentType="application/vnd.openxmlformats-officedocument.presentationml.slide+xml"/>
  <Override PartName="/ppt/slides/slide75.xml" ContentType="application/vnd.openxmlformats-officedocument.presentationml.slide+xml"/>
  <Override PartName="/ppt/slides/slide121.xml" ContentType="application/vnd.openxmlformats-officedocument.presentationml.slide+xml"/>
  <Override PartName="/ppt/slides/slide76.xml" ContentType="application/vnd.openxmlformats-officedocument.presentationml.slide+xml"/>
  <Override PartName="/ppt/slides/slide122.xml" ContentType="application/vnd.openxmlformats-officedocument.presentationml.slide+xml"/>
  <Override PartName="/ppt/slides/slide77.xml" ContentType="application/vnd.openxmlformats-officedocument.presentationml.slide+xml"/>
  <Override PartName="/ppt/slides/slide123.xml" ContentType="application/vnd.openxmlformats-officedocument.presentationml.slide+xml"/>
  <Override PartName="/ppt/slides/slide78.xml" ContentType="application/vnd.openxmlformats-officedocument.presentationml.slide+xml"/>
  <Override PartName="/ppt/slides/slide124.xml" ContentType="application/vnd.openxmlformats-officedocument.presentationml.slide+xml"/>
  <Override PartName="/ppt/slides/slide79.xml" ContentType="application/vnd.openxmlformats-officedocument.presentationml.slide+xml"/>
  <Override PartName="/ppt/slides/slide125.xml" ContentType="application/vnd.openxmlformats-officedocument.presentationml.slide+xml"/>
  <Override PartName="/ppt/slides/slide27.xml" ContentType="application/vnd.openxmlformats-officedocument.presentationml.slide+xml"/>
  <Override PartName="/ppt/slides/slide95.xml" ContentType="application/vnd.openxmlformats-officedocument.presentationml.slide+xml"/>
  <Override PartName="/ppt/slides/slide106.xml" ContentType="application/vnd.openxmlformats-officedocument.presentationml.slide+xml"/>
  <Override PartName="/ppt/_rels/presentation.xml.rels" ContentType="application/vnd.openxmlformats-package.relationships+xml"/>
  <Override PartName="/ppt/media/image119.wmf" ContentType="image/x-wmf"/>
  <Override PartName="/ppt/media/image87.wmf" ContentType="image/x-wmf"/>
  <Override PartName="/ppt/media/image19.wmf" ContentType="image/x-wmf"/>
  <Override PartName="/ppt/media/image118.wmf" ContentType="image/x-wmf"/>
  <Override PartName="/ppt/media/image86.wmf" ContentType="image/x-wmf"/>
  <Override PartName="/ppt/media/image18.wmf" ContentType="image/x-wmf"/>
  <Override PartName="/ppt/media/image109.wmf" ContentType="image/x-wmf"/>
  <Override PartName="/ppt/media/image77.wmf" ContentType="image/x-wmf"/>
  <Override PartName="/ppt/media/image108.wmf" ContentType="image/x-wmf"/>
  <Override PartName="/ppt/media/image76.wmf" ContentType="image/x-wmf"/>
  <Override PartName="/ppt/media/image99.wmf" ContentType="image/x-wmf"/>
  <Override PartName="/ppt/media/image98.wmf" ContentType="image/x-wmf"/>
  <Override PartName="/ppt/media/image97.wmf" ContentType="image/x-wmf"/>
  <Override PartName="/ppt/media/image29.wmf" ContentType="image/x-wmf"/>
  <Override PartName="/ppt/media/image129.wmf" ContentType="image/x-wmf"/>
  <Override PartName="/ppt/media/image96.wmf" ContentType="image/x-wmf"/>
  <Override PartName="/ppt/media/image28.wmf" ContentType="image/x-wmf"/>
  <Override PartName="/ppt/media/image128.wmf" ContentType="image/x-wmf"/>
  <Override PartName="/ppt/media/image95.wmf" ContentType="image/x-wmf"/>
  <Override PartName="/ppt/media/image27.wmf" ContentType="image/x-wmf"/>
  <Override PartName="/ppt/media/image127.wmf" ContentType="image/x-wmf"/>
  <Override PartName="/ppt/media/image89.wmf" ContentType="image/x-wmf"/>
  <Override PartName="/ppt/media/image88.wmf" ContentType="image/x-wmf"/>
  <Override PartName="/ppt/media/image85.wmf" ContentType="image/x-wmf"/>
  <Override PartName="/ppt/media/image117.wmf" ContentType="image/x-wmf"/>
  <Override PartName="/ppt/media/image17.wmf" ContentType="image/x-wmf"/>
  <Override PartName="/ppt/media/image125.wmf" ContentType="image/x-wmf"/>
  <Override PartName="/ppt/media/image25.wmf" ContentType="image/x-wmf"/>
  <Override PartName="/ppt/media/image93.wmf" ContentType="image/x-wmf"/>
  <Override PartName="/ppt/media/image124.wmf" ContentType="image/x-wmf"/>
  <Override PartName="/ppt/media/image92.wmf" ContentType="image/x-wmf"/>
  <Override PartName="/ppt/media/image24.wmf" ContentType="image/x-wmf"/>
  <Override PartName="/ppt/media/image123.wmf" ContentType="image/x-wmf"/>
  <Override PartName="/ppt/media/image91.wmf" ContentType="image/x-wmf"/>
  <Override PartName="/ppt/media/image23.wmf" ContentType="image/x-wmf"/>
  <Override PartName="/ppt/media/image75.wmf" ContentType="image/x-wmf"/>
  <Override PartName="/ppt/media/image107.wmf" ContentType="image/x-wmf"/>
  <Override PartName="/ppt/media/image100.wmf" ContentType="image/x-wmf"/>
  <Override PartName="/ppt/media/image47.wmf" ContentType="image/x-wmf"/>
  <Override PartName="/ppt/media/image147.wmf" ContentType="image/x-wmf"/>
  <Override PartName="/ppt/media/image153.wmf" ContentType="image/x-wmf"/>
  <Override PartName="/ppt/media/image7.wmf" ContentType="image/x-wmf"/>
  <Override PartName="/ppt/media/image53.wmf" ContentType="image/x-wmf"/>
  <Override PartName="/ppt/media/image101.wmf" ContentType="image/x-wmf"/>
  <Override PartName="/ppt/media/image48.wmf" ContentType="image/x-wmf"/>
  <Override PartName="/ppt/media/image148.wmf" ContentType="image/x-wmf"/>
  <Override PartName="/ppt/media/image3.wmf" ContentType="image/x-wmf"/>
  <Override PartName="/ppt/media/image49.wmf" ContentType="image/x-wmf"/>
  <Override PartName="/ppt/media/image149.wmf" ContentType="image/x-wmf"/>
  <Override PartName="/ppt/media/image57.wmf" ContentType="image/x-wmf"/>
  <Override PartName="/ppt/media/image157.wmf" ContentType="image/x-wmf"/>
  <Override PartName="/ppt/media/image35.wmf" ContentType="image/x-wmf"/>
  <Override PartName="/ppt/media/image135.wmf" ContentType="image/x-wmf"/>
  <Override PartName="/ppt/media/image145.wmf" ContentType="image/x-wmf"/>
  <Override PartName="/ppt/media/image45.wmf" ContentType="image/x-wmf"/>
  <Override PartName="/ppt/media/image36.wmf" ContentType="image/x-wmf"/>
  <Override PartName="/ppt/media/image136.wmf" ContentType="image/x-wmf"/>
  <Override PartName="/ppt/media/image4.wmf" ContentType="image/x-wmf"/>
  <Override PartName="/ppt/media/image50.wmf" ContentType="image/x-wmf"/>
  <Override PartName="/ppt/media/image150.wmf" ContentType="image/x-wmf"/>
  <Override PartName="/ppt/media/image46.wmf" ContentType="image/x-wmf"/>
  <Override PartName="/ppt/media/image146.wmf" ContentType="image/x-wmf"/>
  <Override PartName="/ppt/media/image39.wmf" ContentType="image/x-wmf"/>
  <Override PartName="/ppt/media/image139.wmf" ContentType="image/x-wmf"/>
  <Override PartName="/ppt/media/image38.wmf" ContentType="image/x-wmf"/>
  <Override PartName="/ppt/media/image138.wmf" ContentType="image/x-wmf"/>
  <Override PartName="/ppt/media/image143.wmf" ContentType="image/x-wmf"/>
  <Override PartName="/ppt/media/image43.wmf" ContentType="image/x-wmf"/>
  <Override PartName="/ppt/media/image44.wmf" ContentType="image/x-wmf"/>
  <Override PartName="/ppt/media/image144.wmf" ContentType="image/x-wmf"/>
  <Override PartName="/ppt/media/image142.wmf" ContentType="image/x-wmf"/>
  <Override PartName="/ppt/media/image42.wmf" ContentType="image/x-wmf"/>
  <Override PartName="/ppt/media/image56.wmf" ContentType="image/x-wmf"/>
  <Override PartName="/ppt/media/image156.wmf" ContentType="image/x-wmf"/>
  <Override PartName="/ppt/media/image55.wmf" ContentType="image/x-wmf"/>
  <Override PartName="/ppt/media/image155.wmf" ContentType="image/x-wmf"/>
  <Override PartName="/ppt/media/image9.wmf" ContentType="image/x-wmf"/>
  <Override PartName="/ppt/media/image41.wmf" ContentType="image/x-wmf"/>
  <Override PartName="/ppt/media/image141.wmf" ContentType="image/x-wmf"/>
  <Override PartName="/ppt/media/image154.wmf" ContentType="image/x-wmf"/>
  <Override PartName="/ppt/media/image54.wmf" ContentType="image/x-wmf"/>
  <Override PartName="/ppt/media/image8.wmf" ContentType="image/x-wmf"/>
  <Override PartName="/ppt/media/image40.wmf" ContentType="image/x-wmf"/>
  <Override PartName="/ppt/media/image140.wmf" ContentType="image/x-wmf"/>
  <Override PartName="/ppt/media/image34.wmf" ContentType="image/x-wmf"/>
  <Override PartName="/ppt/media/image134.wmf" ContentType="image/x-wmf"/>
  <Override PartName="/ppt/media/image33.wmf" ContentType="image/x-wmf"/>
  <Override PartName="/ppt/media/image133.wmf" ContentType="image/x-wmf"/>
  <Override PartName="/ppt/media/image131.wmf" ContentType="image/x-wmf"/>
  <Override PartName="/ppt/media/image31.wmf" ContentType="image/x-wmf"/>
  <Override PartName="/ppt/media/image32.wmf" ContentType="image/x-wmf"/>
  <Override PartName="/ppt/media/image132.wmf" ContentType="image/x-wmf"/>
  <Override PartName="/ppt/media/image130.wmf" ContentType="image/x-wmf"/>
  <Override PartName="/ppt/media/image30.wmf" ContentType="image/x-wmf"/>
  <Override PartName="/ppt/media/image152.wmf" ContentType="image/x-wmf"/>
  <Override PartName="/ppt/media/image52.wmf" ContentType="image/x-wmf"/>
  <Override PartName="/ppt/media/image6.wmf" ContentType="image/x-wmf"/>
  <Override PartName="/ppt/media/image37.wmf" ContentType="image/x-wmf"/>
  <Override PartName="/ppt/media/image137.wmf" ContentType="image/x-wmf"/>
  <Override PartName="/ppt/media/image151.wmf" ContentType="image/x-wmf"/>
  <Override PartName="/ppt/media/image51.wmf" ContentType="image/x-wmf"/>
  <Override PartName="/ppt/media/image5.wmf" ContentType="image/x-wmf"/>
  <Override PartName="/ppt/media/image2.png" ContentType="image/png"/>
  <Override PartName="/ppt/media/image79.wmf" ContentType="image/x-wmf"/>
  <Override PartName="/ppt/media/image1.png" ContentType="image/png"/>
  <Override PartName="/ppt/media/image78.wmf" ContentType="image/x-wmf"/>
  <Override PartName="/ppt/media/image158.wmf" ContentType="image/x-wmf"/>
  <Override PartName="/ppt/media/image58.wmf" ContentType="image/x-wmf"/>
  <Override PartName="/ppt/media/image159.wmf" ContentType="image/x-wmf"/>
  <Override PartName="/ppt/media/image59.wmf" ContentType="image/x-wmf"/>
  <Override PartName="/ppt/media/image94.wmf" ContentType="image/x-wmf"/>
  <Override PartName="/ppt/media/image126.wmf" ContentType="image/x-wmf"/>
  <Override PartName="/ppt/media/image26.wmf" ContentType="image/x-wmf"/>
  <Override PartName="/ppt/media/image160.wmf" ContentType="image/x-wmf"/>
  <Override PartName="/ppt/media/image60.wmf" ContentType="image/x-wmf"/>
  <Override PartName="/ppt/media/image161.wmf" ContentType="image/x-wmf"/>
  <Override PartName="/ppt/media/image61.wmf" ContentType="image/x-wmf"/>
  <Override PartName="/ppt/media/image162.wmf" ContentType="image/x-wmf"/>
  <Override PartName="/ppt/media/image62.wmf" ContentType="image/x-wmf"/>
  <Override PartName="/ppt/media/image110.wmf" ContentType="image/x-wmf"/>
  <Override PartName="/ppt/media/image10.wmf" ContentType="image/x-wmf"/>
  <Override PartName="/ppt/media/image163.wmf" ContentType="image/x-wmf"/>
  <Override PartName="/ppt/media/image63.wmf" ContentType="image/x-wmf"/>
  <Override PartName="/ppt/media/image111.wmf" ContentType="image/x-wmf"/>
  <Override PartName="/ppt/media/image11.wmf" ContentType="image/x-wmf"/>
  <Override PartName="/ppt/media/image164.wmf" ContentType="image/x-wmf"/>
  <Override PartName="/ppt/media/image64.wmf" ContentType="image/x-wmf"/>
  <Override PartName="/ppt/media/image12.wmf" ContentType="image/x-wmf"/>
  <Override PartName="/ppt/media/image80.wmf" ContentType="image/x-wmf"/>
  <Override PartName="/ppt/media/image112.wmf" ContentType="image/x-wmf"/>
  <Override PartName="/ppt/media/image165.wmf" ContentType="image/x-wmf"/>
  <Override PartName="/ppt/media/image65.wmf" ContentType="image/x-wmf"/>
  <Override PartName="/ppt/media/image81.wmf" ContentType="image/x-wmf"/>
  <Override PartName="/ppt/media/image13.wmf" ContentType="image/x-wmf"/>
  <Override PartName="/ppt/media/image113.wmf" ContentType="image/x-wmf"/>
  <Override PartName="/ppt/media/image166.wmf" ContentType="image/x-wmf"/>
  <Override PartName="/ppt/media/image66.wmf" ContentType="image/x-wmf"/>
  <Override PartName="/ppt/media/image82.wmf" ContentType="image/x-wmf"/>
  <Override PartName="/ppt/media/image14.wmf" ContentType="image/x-wmf"/>
  <Override PartName="/ppt/media/image114.wmf" ContentType="image/x-wmf"/>
  <Override PartName="/ppt/media/image67.wmf" ContentType="image/x-wmf"/>
  <Override PartName="/ppt/media/image83.wmf" ContentType="image/x-wmf"/>
  <Override PartName="/ppt/media/image15.wmf" ContentType="image/x-wmf"/>
  <Override PartName="/ppt/media/image115.wmf" ContentType="image/x-wmf"/>
  <Override PartName="/ppt/media/image68.wmf" ContentType="image/x-wmf"/>
  <Override PartName="/ppt/media/image16.wmf" ContentType="image/x-wmf"/>
  <Override PartName="/ppt/media/image84.wmf" ContentType="image/x-wmf"/>
  <Override PartName="/ppt/media/image116.wmf" ContentType="image/x-wmf"/>
  <Override PartName="/ppt/media/image69.wmf" ContentType="image/x-wmf"/>
  <Override PartName="/ppt/media/image102.wmf" ContentType="image/x-wmf"/>
  <Override PartName="/ppt/media/image70.wmf" ContentType="image/x-wmf"/>
  <Override PartName="/ppt/media/image103.wmf" ContentType="image/x-wmf"/>
  <Override PartName="/ppt/media/image71.wmf" ContentType="image/x-wmf"/>
  <Override PartName="/ppt/media/image104.wmf" ContentType="image/x-wmf"/>
  <Override PartName="/ppt/media/image72.wmf" ContentType="image/x-wmf"/>
  <Override PartName="/ppt/media/image120.wmf" ContentType="image/x-wmf"/>
  <Override PartName="/ppt/media/image20.wmf" ContentType="image/x-wmf"/>
  <Override PartName="/ppt/media/image105.wmf" ContentType="image/x-wmf"/>
  <Override PartName="/ppt/media/image73.wmf" ContentType="image/x-wmf"/>
  <Override PartName="/ppt/media/image121.wmf" ContentType="image/x-wmf"/>
  <Override PartName="/ppt/media/image21.wmf" ContentType="image/x-wmf"/>
  <Override PartName="/ppt/media/image106.wmf" ContentType="image/x-wmf"/>
  <Override PartName="/ppt/media/image74.wmf" ContentType="image/x-wmf"/>
  <Override PartName="/ppt/media/image122.wmf" ContentType="image/x-wmf"/>
  <Override PartName="/ppt/media/image90.wmf" ContentType="image/x-wmf"/>
  <Override PartName="/ppt/media/image22.wmf" ContentType="image/x-wmf"/>
  <Override PartName="/ppt/embeddings/oleObject1.docx" ContentType="application/vnd.openxmlformats-officedocument.wordprocessingml.document"/>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7" r:id="rId124"/>
    <p:sldId id="378" r:id="rId125"/>
    <p:sldId id="379" r:id="rId126"/>
    <p:sldId id="380" r:id="rId127"/>
    <p:sldId id="381" r:id="rId128"/>
    <p:sldId id="382" r:id="rId129"/>
    <p:sldId id="383" r:id="rId130"/>
    <p:sldId id="384" r:id="rId131"/>
    <p:sldId id="385" r:id="rId132"/>
    <p:sldId id="386" r:id="rId133"/>
    <p:sldId id="387" r:id="rId134"/>
    <p:sldId id="388" r:id="rId135"/>
    <p:sldId id="389" r:id="rId136"/>
    <p:sldId id="390" r:id="rId137"/>
    <p:sldId id="391" r:id="rId138"/>
  </p:sldIdLst>
  <p:sldSz cx="9144000" cy="6858000"/>
  <p:notesSz cx="7005638" cy="92233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70" Type="http://schemas.openxmlformats.org/officeDocument/2006/relationships/slide" Target="slides/slide68.xml"/><Relationship Id="rId71" Type="http://schemas.openxmlformats.org/officeDocument/2006/relationships/slide" Target="slides/slide69.xml"/><Relationship Id="rId72" Type="http://schemas.openxmlformats.org/officeDocument/2006/relationships/slide" Target="slides/slide70.xml"/><Relationship Id="rId73" Type="http://schemas.openxmlformats.org/officeDocument/2006/relationships/slide" Target="slides/slide71.xml"/><Relationship Id="rId74" Type="http://schemas.openxmlformats.org/officeDocument/2006/relationships/slide" Target="slides/slide72.xml"/><Relationship Id="rId75" Type="http://schemas.openxmlformats.org/officeDocument/2006/relationships/slide" Target="slides/slide73.xml"/><Relationship Id="rId76" Type="http://schemas.openxmlformats.org/officeDocument/2006/relationships/slide" Target="slides/slide74.xml"/><Relationship Id="rId77" Type="http://schemas.openxmlformats.org/officeDocument/2006/relationships/slide" Target="slides/slide75.xml"/><Relationship Id="rId78" Type="http://schemas.openxmlformats.org/officeDocument/2006/relationships/slide" Target="slides/slide76.xml"/><Relationship Id="rId79" Type="http://schemas.openxmlformats.org/officeDocument/2006/relationships/slide" Target="slides/slide77.xml"/><Relationship Id="rId80" Type="http://schemas.openxmlformats.org/officeDocument/2006/relationships/slide" Target="slides/slide78.xml"/><Relationship Id="rId81" Type="http://schemas.openxmlformats.org/officeDocument/2006/relationships/slide" Target="slides/slide79.xml"/><Relationship Id="rId82" Type="http://schemas.openxmlformats.org/officeDocument/2006/relationships/slide" Target="slides/slide80.xml"/><Relationship Id="rId83" Type="http://schemas.openxmlformats.org/officeDocument/2006/relationships/slide" Target="slides/slide81.xml"/><Relationship Id="rId84" Type="http://schemas.openxmlformats.org/officeDocument/2006/relationships/slide" Target="slides/slide82.xml"/><Relationship Id="rId85" Type="http://schemas.openxmlformats.org/officeDocument/2006/relationships/slide" Target="slides/slide83.xml"/><Relationship Id="rId86" Type="http://schemas.openxmlformats.org/officeDocument/2006/relationships/slide" Target="slides/slide84.xml"/><Relationship Id="rId87" Type="http://schemas.openxmlformats.org/officeDocument/2006/relationships/slide" Target="slides/slide85.xml"/><Relationship Id="rId88" Type="http://schemas.openxmlformats.org/officeDocument/2006/relationships/slide" Target="slides/slide86.xml"/><Relationship Id="rId89" Type="http://schemas.openxmlformats.org/officeDocument/2006/relationships/slide" Target="slides/slide87.xml"/><Relationship Id="rId90" Type="http://schemas.openxmlformats.org/officeDocument/2006/relationships/slide" Target="slides/slide88.xml"/><Relationship Id="rId91" Type="http://schemas.openxmlformats.org/officeDocument/2006/relationships/slide" Target="slides/slide89.xml"/><Relationship Id="rId92" Type="http://schemas.openxmlformats.org/officeDocument/2006/relationships/slide" Target="slides/slide90.xml"/><Relationship Id="rId93" Type="http://schemas.openxmlformats.org/officeDocument/2006/relationships/slide" Target="slides/slide91.xml"/><Relationship Id="rId94" Type="http://schemas.openxmlformats.org/officeDocument/2006/relationships/slide" Target="slides/slide92.xml"/><Relationship Id="rId95" Type="http://schemas.openxmlformats.org/officeDocument/2006/relationships/slide" Target="slides/slide93.xml"/><Relationship Id="rId96" Type="http://schemas.openxmlformats.org/officeDocument/2006/relationships/slide" Target="slides/slide94.xml"/><Relationship Id="rId97" Type="http://schemas.openxmlformats.org/officeDocument/2006/relationships/slide" Target="slides/slide95.xml"/><Relationship Id="rId98" Type="http://schemas.openxmlformats.org/officeDocument/2006/relationships/slide" Target="slides/slide96.xml"/><Relationship Id="rId99" Type="http://schemas.openxmlformats.org/officeDocument/2006/relationships/slide" Target="slides/slide97.xml"/><Relationship Id="rId100" Type="http://schemas.openxmlformats.org/officeDocument/2006/relationships/slide" Target="slides/slide98.xml"/><Relationship Id="rId101" Type="http://schemas.openxmlformats.org/officeDocument/2006/relationships/slide" Target="slides/slide99.xml"/><Relationship Id="rId102" Type="http://schemas.openxmlformats.org/officeDocument/2006/relationships/slide" Target="slides/slide100.xml"/><Relationship Id="rId103" Type="http://schemas.openxmlformats.org/officeDocument/2006/relationships/slide" Target="slides/slide101.xml"/><Relationship Id="rId104" Type="http://schemas.openxmlformats.org/officeDocument/2006/relationships/slide" Target="slides/slide102.xml"/><Relationship Id="rId105" Type="http://schemas.openxmlformats.org/officeDocument/2006/relationships/slide" Target="slides/slide103.xml"/><Relationship Id="rId106" Type="http://schemas.openxmlformats.org/officeDocument/2006/relationships/slide" Target="slides/slide104.xml"/><Relationship Id="rId107" Type="http://schemas.openxmlformats.org/officeDocument/2006/relationships/slide" Target="slides/slide105.xml"/><Relationship Id="rId108" Type="http://schemas.openxmlformats.org/officeDocument/2006/relationships/slide" Target="slides/slide106.xml"/><Relationship Id="rId109" Type="http://schemas.openxmlformats.org/officeDocument/2006/relationships/slide" Target="slides/slide107.xml"/><Relationship Id="rId110" Type="http://schemas.openxmlformats.org/officeDocument/2006/relationships/slide" Target="slides/slide108.xml"/><Relationship Id="rId111" Type="http://schemas.openxmlformats.org/officeDocument/2006/relationships/slide" Target="slides/slide109.xml"/><Relationship Id="rId112" Type="http://schemas.openxmlformats.org/officeDocument/2006/relationships/slide" Target="slides/slide110.xml"/><Relationship Id="rId113" Type="http://schemas.openxmlformats.org/officeDocument/2006/relationships/slide" Target="slides/slide111.xml"/><Relationship Id="rId114" Type="http://schemas.openxmlformats.org/officeDocument/2006/relationships/slide" Target="slides/slide112.xml"/><Relationship Id="rId115" Type="http://schemas.openxmlformats.org/officeDocument/2006/relationships/slide" Target="slides/slide113.xml"/><Relationship Id="rId116" Type="http://schemas.openxmlformats.org/officeDocument/2006/relationships/slide" Target="slides/slide114.xml"/><Relationship Id="rId117" Type="http://schemas.openxmlformats.org/officeDocument/2006/relationships/slide" Target="slides/slide115.xml"/><Relationship Id="rId118" Type="http://schemas.openxmlformats.org/officeDocument/2006/relationships/slide" Target="slides/slide116.xml"/><Relationship Id="rId119" Type="http://schemas.openxmlformats.org/officeDocument/2006/relationships/slide" Target="slides/slide117.xml"/><Relationship Id="rId120" Type="http://schemas.openxmlformats.org/officeDocument/2006/relationships/slide" Target="slides/slide118.xml"/><Relationship Id="rId121" Type="http://schemas.openxmlformats.org/officeDocument/2006/relationships/slide" Target="slides/slide119.xml"/><Relationship Id="rId122" Type="http://schemas.openxmlformats.org/officeDocument/2006/relationships/slide" Target="slides/slide120.xml"/><Relationship Id="rId123" Type="http://schemas.openxmlformats.org/officeDocument/2006/relationships/slide" Target="slides/slide121.xml"/><Relationship Id="rId124" Type="http://schemas.openxmlformats.org/officeDocument/2006/relationships/slide" Target="slides/slide122.xml"/><Relationship Id="rId125" Type="http://schemas.openxmlformats.org/officeDocument/2006/relationships/slide" Target="slides/slide123.xml"/><Relationship Id="rId126" Type="http://schemas.openxmlformats.org/officeDocument/2006/relationships/slide" Target="slides/slide124.xml"/><Relationship Id="rId127" Type="http://schemas.openxmlformats.org/officeDocument/2006/relationships/slide" Target="slides/slide125.xml"/><Relationship Id="rId128" Type="http://schemas.openxmlformats.org/officeDocument/2006/relationships/slide" Target="slides/slide126.xml"/><Relationship Id="rId129" Type="http://schemas.openxmlformats.org/officeDocument/2006/relationships/slide" Target="slides/slide127.xml"/><Relationship Id="rId130" Type="http://schemas.openxmlformats.org/officeDocument/2006/relationships/slide" Target="slides/slide128.xml"/><Relationship Id="rId131" Type="http://schemas.openxmlformats.org/officeDocument/2006/relationships/slide" Target="slides/slide129.xml"/><Relationship Id="rId132" Type="http://schemas.openxmlformats.org/officeDocument/2006/relationships/slide" Target="slides/slide130.xml"/><Relationship Id="rId133" Type="http://schemas.openxmlformats.org/officeDocument/2006/relationships/slide" Target="slides/slide131.xml"/><Relationship Id="rId134" Type="http://schemas.openxmlformats.org/officeDocument/2006/relationships/slide" Target="slides/slide132.xml"/><Relationship Id="rId135" Type="http://schemas.openxmlformats.org/officeDocument/2006/relationships/slide" Target="slides/slide133.xml"/><Relationship Id="rId136" Type="http://schemas.openxmlformats.org/officeDocument/2006/relationships/slide" Target="slides/slide134.xml"/><Relationship Id="rId137" Type="http://schemas.openxmlformats.org/officeDocument/2006/relationships/slide" Target="slides/slide135.xml"/><Relationship Id="rId138" Type="http://schemas.openxmlformats.org/officeDocument/2006/relationships/slide" Target="slides/slide136.xml"/><Relationship Id="rId13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sp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99"/>
              </a:solidFill>
              <a:effectLst/>
              <a:uFillTx/>
              <a:latin typeface="GarmdITC BkCn BT"/>
            </a:endParaRPr>
          </a:p>
        </p:txBody>
      </p:sp>
      <p:sp>
        <p:nvSpPr>
          <p:cNvPr id="3" name="PlaceHolder 2"/>
          <p:cNvSpPr>
            <a:spLocks noGrp="1"/>
          </p:cNvSpPr>
          <p:nvPr>
            <p:ph type="sldNum" idx="1"/>
          </p:nvPr>
        </p:nvSpPr>
        <p:spPr/>
        <p:txBody>
          <a:bodyPr/>
          <a:p>
            <a:fld id="{9C3C4D20-DBB7-4476-A369-DD928401AF4B}"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324000" y="0"/>
            <a:ext cx="8496000" cy="495360"/>
          </a:xfrm>
          <a:prstGeom prst="rect">
            <a:avLst/>
          </a:prstGeom>
          <a:noFill/>
          <a:ln w="0">
            <a:noFill/>
          </a:ln>
        </p:spPr>
        <p:txBody>
          <a:bodyPr lIns="92160" rIns="92160" tIns="46080" bIns="46080" anchor="t">
            <a:sp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99"/>
              </a:solidFill>
              <a:effectLst/>
              <a:uFillTx/>
              <a:latin typeface="GarmdITC BkCn BT"/>
            </a:endParaRPr>
          </a:p>
        </p:txBody>
      </p:sp>
      <p:sp>
        <p:nvSpPr>
          <p:cNvPr id="9" name="PlaceHolder 2"/>
          <p:cNvSpPr>
            <a:spLocks noGrp="1"/>
          </p:cNvSpPr>
          <p:nvPr>
            <p:ph/>
          </p:nvPr>
        </p:nvSpPr>
        <p:spPr>
          <a:xfrm>
            <a:off x="323640" y="838080"/>
            <a:ext cx="8553240" cy="5810400"/>
          </a:xfrm>
          <a:prstGeom prst="rect">
            <a:avLst/>
          </a:prstGeom>
          <a:noFill/>
          <a:ln w="0">
            <a:noFill/>
          </a:ln>
        </p:spPr>
        <p:txBody>
          <a:bodyPr lIns="92160" rIns="92160" tIns="46080" bIns="46080" anchor="t">
            <a:normAutofit/>
          </a:bodyPr>
          <a:p>
            <a:pPr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82359596-EA3B-4D7F-AB1E-F6B142EF1D7B}"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98E3C077-0308-44D3-A612-B954CE1B757E}"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95400" y="336600"/>
            <a:ext cx="86295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1440" y="1440"/>
            <a:ext cx="201600" cy="6856560"/>
          </a:xfrm>
          <a:prstGeom prst="rect">
            <a:avLst/>
          </a:prstGeom>
          <a:gradFill rotWithShape="0">
            <a:gsLst>
              <a:gs pos="0">
                <a:srgbClr val="755e00"/>
              </a:gs>
              <a:gs pos="50000">
                <a:srgbClr val="ffcc00"/>
              </a:gs>
              <a:gs pos="100000">
                <a:srgbClr val="755e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8940960" y="1440"/>
            <a:ext cx="201600" cy="6856560"/>
          </a:xfrm>
          <a:prstGeom prst="rect">
            <a:avLst/>
          </a:prstGeom>
          <a:gradFill rotWithShape="0">
            <a:gsLst>
              <a:gs pos="0">
                <a:srgbClr val="755e00"/>
              </a:gs>
              <a:gs pos="50000">
                <a:srgbClr val="ffcc00"/>
              </a:gs>
              <a:gs pos="100000">
                <a:srgbClr val="755e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1"/>
          <p:cNvSpPr>
            <a:spLocks noGrp="1"/>
          </p:cNvSpPr>
          <p:nvPr>
            <p:ph type="body"/>
          </p:nvPr>
        </p:nvSpPr>
        <p:spPr>
          <a:xfrm>
            <a:off x="323640" y="838080"/>
            <a:ext cx="8553240" cy="5810400"/>
          </a:xfrm>
          <a:prstGeom prst="rect">
            <a:avLst/>
          </a:prstGeom>
          <a:noFill/>
          <a:ln w="0">
            <a:noFill/>
          </a:ln>
        </p:spPr>
        <p:txBody>
          <a:bodyPr lIns="92160" rIns="92160" tIns="46080" bIns="46080" anchor="t">
            <a:normAutofit/>
          </a:bodyPr>
          <a:p>
            <a:pPr marL="228600" indent="-228600">
              <a:lnSpc>
                <a:spcPct val="95000"/>
              </a:lnSpc>
              <a:spcBef>
                <a:spcPts val="1049"/>
              </a:spcBef>
              <a:buClr>
                <a:srgbClr val="000099"/>
              </a:buClr>
              <a:buSzPct val="8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Click to edit the outline text format</a:t>
            </a:r>
            <a:endParaRPr b="1" lang="en-US" sz="1400" strike="noStrike" u="none">
              <a:solidFill>
                <a:srgbClr val="000000"/>
              </a:solidFill>
              <a:effectLst/>
              <a:uFillTx/>
              <a:latin typeface="CG Omega"/>
            </a:endParaRPr>
          </a:p>
          <a:p>
            <a:pPr lvl="1" marL="571680" indent="-216000">
              <a:lnSpc>
                <a:spcPct val="95000"/>
              </a:lnSpc>
              <a:spcBef>
                <a:spcPts val="1049"/>
              </a:spcBef>
              <a:buClr>
                <a:srgbClr val="c0af4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Second Outline Level</a:t>
            </a:r>
            <a:endParaRPr b="1" lang="en-US" sz="1400" strike="noStrike" u="none">
              <a:solidFill>
                <a:srgbClr val="000000"/>
              </a:solidFill>
              <a:effectLst/>
              <a:uFillTx/>
              <a:latin typeface="CG Omega"/>
            </a:endParaRPr>
          </a:p>
          <a:p>
            <a:pPr lvl="2" marL="1138320" indent="-284400">
              <a:lnSpc>
                <a:spcPct val="95000"/>
              </a:lnSpc>
              <a:spcBef>
                <a:spcPts val="1049"/>
              </a:spcBef>
              <a:buClr>
                <a:srgbClr val="868686"/>
              </a:buClr>
              <a:buSzPct val="8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Third Outline Level</a:t>
            </a:r>
            <a:endParaRPr b="1" lang="en-US" sz="1400" strike="noStrike" u="none">
              <a:solidFill>
                <a:srgbClr val="000000"/>
              </a:solidFill>
              <a:effectLst/>
              <a:uFillTx/>
              <a:latin typeface="CG Omega"/>
            </a:endParaRPr>
          </a:p>
          <a:p>
            <a:pPr lvl="3" marL="1655640" indent="-228600">
              <a:lnSpc>
                <a:spcPct val="95000"/>
              </a:lnSpc>
              <a:spcBef>
                <a:spcPts val="1049"/>
              </a:spcBef>
              <a:buClr>
                <a:srgbClr val="000000"/>
              </a:buClr>
              <a:buFont typeface="CG Omeg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Fourth Outline Level</a:t>
            </a:r>
            <a:endParaRPr b="1" lang="en-US" sz="1400" strike="noStrike" u="none">
              <a:solidFill>
                <a:srgbClr val="000000"/>
              </a:solidFill>
              <a:effectLst/>
              <a:uFillTx/>
              <a:latin typeface="CG Omega"/>
            </a:endParaRPr>
          </a:p>
          <a:p>
            <a:pPr lvl="4" marL="2057400" indent="-228600">
              <a:lnSpc>
                <a:spcPct val="95000"/>
              </a:lnSpc>
              <a:spcBef>
                <a:spcPts val="10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Fifth Outline Level</a:t>
            </a:r>
            <a:endParaRPr b="1" lang="en-US" sz="1400" strike="noStrike" u="none">
              <a:solidFill>
                <a:srgbClr val="000000"/>
              </a:solidFill>
              <a:effectLst/>
              <a:uFillTx/>
              <a:latin typeface="CG Omega"/>
            </a:endParaRPr>
          </a:p>
          <a:p>
            <a:pPr lvl="5" marL="2057400" indent="-228600">
              <a:lnSpc>
                <a:spcPct val="95000"/>
              </a:lnSpc>
              <a:spcBef>
                <a:spcPts val="10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Sixth Outline Level</a:t>
            </a:r>
            <a:endParaRPr b="1" lang="en-US" sz="1400" strike="noStrike" u="none">
              <a:solidFill>
                <a:srgbClr val="000000"/>
              </a:solidFill>
              <a:effectLst/>
              <a:uFillTx/>
              <a:latin typeface="CG Omega"/>
            </a:endParaRPr>
          </a:p>
          <a:p>
            <a:pPr lvl="6" marL="2057400" indent="-228600">
              <a:lnSpc>
                <a:spcPct val="95000"/>
              </a:lnSpc>
              <a:spcBef>
                <a:spcPts val="10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Seventh Outline Level</a:t>
            </a:r>
            <a:endParaRPr b="1" lang="en-US" sz="1400" strike="noStrike" u="none">
              <a:solidFill>
                <a:srgbClr val="000000"/>
              </a:solidFill>
              <a:effectLst/>
              <a:uFillTx/>
              <a:latin typeface="CG Omega"/>
            </a:endParaRPr>
          </a:p>
        </p:txBody>
      </p:sp>
      <p:sp>
        <p:nvSpPr>
          <p:cNvPr id="4" name="PlaceHolder 2"/>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Click to edit the title text format</a:t>
            </a:r>
            <a:endParaRPr b="1" lang="en-US" sz="2400" strike="noStrike" u="none">
              <a:solidFill>
                <a:srgbClr val="000099"/>
              </a:solidFill>
              <a:effectLst/>
              <a:uFillTx/>
              <a:latin typeface="GarmdITC BkCn BT"/>
            </a:endParaRPr>
          </a:p>
        </p:txBody>
      </p:sp>
      <p:sp>
        <p:nvSpPr>
          <p:cNvPr id="5" name="PlaceHolder 3"/>
          <p:cNvSpPr>
            <a:spLocks noGrp="1"/>
          </p:cNvSpPr>
          <p:nvPr>
            <p:ph type="sldNum" idx="1"/>
          </p:nvPr>
        </p:nvSpPr>
        <p:spPr>
          <a:xfrm>
            <a:off x="3638520" y="6696000"/>
            <a:ext cx="1905120" cy="16056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CG Omeg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3F756FE-967D-4947-9C4C-39F4A2B1E58D}" type="slidenum">
              <a:rPr b="0" lang="en-US" sz="800" strike="noStrike" u="none">
                <a:solidFill>
                  <a:srgbClr val="000000"/>
                </a:solidFill>
                <a:effectLst/>
                <a:uFillTx/>
                <a:latin typeface="CG Omega"/>
              </a:rPr>
              <a:t>&lt;number&gt;</a:t>
            </a:fld>
            <a:endParaRPr b="0" lang="en-US" sz="800" strike="noStrike" u="none">
              <a:solidFill>
                <a:srgbClr val="000000"/>
              </a:solidFill>
              <a:effectLst/>
              <a:uFillTx/>
              <a:latin typeface="Times New Roman"/>
            </a:endParaRPr>
          </a:p>
        </p:txBody>
      </p:sp>
      <p:sp>
        <p:nvSpPr>
          <p:cNvPr id="6" name=""/>
          <p:cNvSpPr/>
          <p:nvPr/>
        </p:nvSpPr>
        <p:spPr>
          <a:xfrm>
            <a:off x="7086600" y="6610320"/>
            <a:ext cx="1905120" cy="457200"/>
          </a:xfrm>
          <a:prstGeom prst="rect">
            <a:avLst/>
          </a:prstGeom>
          <a:noFill/>
          <a:ln w="0">
            <a:noFill/>
          </a:ln>
        </p:spPr>
        <p:style>
          <a:lnRef idx="0"/>
          <a:fillRef idx="0"/>
          <a:effectRef idx="0"/>
          <a:fontRef idx="minor"/>
        </p:style>
        <p:txBody>
          <a:bodyPr lIns="90000" rIns="90000" tIns="46800" bIns="46800" anchor="t">
            <a:noAutofit/>
          </a:bodyPr>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6.wmf"/><Relationship Id="rId3" Type="http://schemas.openxmlformats.org/officeDocument/2006/relationships/oleObject" Target="../embeddings/oleObject2.bin"/><Relationship Id="rId4" Type="http://schemas.openxmlformats.org/officeDocument/2006/relationships/image" Target="../media/image117.wmf"/><Relationship Id="rId5" Type="http://schemas.openxmlformats.org/officeDocument/2006/relationships/slideLayout" Target="../slideLayouts/slideLayout2.xml"/>
</Relationships>
</file>

<file path=ppt/slides/_rels/slide10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8.wmf"/><Relationship Id="rId3" Type="http://schemas.openxmlformats.org/officeDocument/2006/relationships/oleObject" Target="../embeddings/oleObject2.bin"/><Relationship Id="rId4" Type="http://schemas.openxmlformats.org/officeDocument/2006/relationships/image" Target="../media/image119.wmf"/><Relationship Id="rId5" Type="http://schemas.openxmlformats.org/officeDocument/2006/relationships/slideLayout" Target="../slideLayouts/slideLayout2.xml"/>
</Relationships>
</file>

<file path=ppt/slides/_rels/slide10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0.wmf"/><Relationship Id="rId3" Type="http://schemas.openxmlformats.org/officeDocument/2006/relationships/oleObject" Target="../embeddings/oleObject2.bin"/><Relationship Id="rId4" Type="http://schemas.openxmlformats.org/officeDocument/2006/relationships/image" Target="../media/image121.wmf"/><Relationship Id="rId5" Type="http://schemas.openxmlformats.org/officeDocument/2006/relationships/slideLayout" Target="../slideLayouts/slideLayout2.xml"/>
</Relationships>
</file>

<file path=ppt/slides/_rels/slide10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2.wmf"/><Relationship Id="rId3" Type="http://schemas.openxmlformats.org/officeDocument/2006/relationships/oleObject" Target="../embeddings/oleObject2.bin"/><Relationship Id="rId4" Type="http://schemas.openxmlformats.org/officeDocument/2006/relationships/image" Target="../media/image123.wmf"/><Relationship Id="rId5" Type="http://schemas.openxmlformats.org/officeDocument/2006/relationships/slideLayout" Target="../slideLayouts/slideLayout2.xml"/>
</Relationships>
</file>

<file path=ppt/slides/_rels/slide10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4.wmf"/><Relationship Id="rId3" Type="http://schemas.openxmlformats.org/officeDocument/2006/relationships/oleObject" Target="../embeddings/oleObject2.bin"/><Relationship Id="rId4" Type="http://schemas.openxmlformats.org/officeDocument/2006/relationships/image" Target="../media/image125.wmf"/><Relationship Id="rId5" Type="http://schemas.openxmlformats.org/officeDocument/2006/relationships/oleObject" Target="../embeddings/oleObject3.bin"/><Relationship Id="rId6" Type="http://schemas.openxmlformats.org/officeDocument/2006/relationships/image" Target="../media/image126.wmf"/><Relationship Id="rId7" Type="http://schemas.openxmlformats.org/officeDocument/2006/relationships/slideLayout" Target="../slideLayouts/slideLayout2.xml"/>
</Relationships>
</file>

<file path=ppt/slides/_rels/slide10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7.wmf"/><Relationship Id="rId3" Type="http://schemas.openxmlformats.org/officeDocument/2006/relationships/oleObject" Target="../embeddings/oleObject2.bin"/><Relationship Id="rId4" Type="http://schemas.openxmlformats.org/officeDocument/2006/relationships/image" Target="../media/image128.wmf"/><Relationship Id="rId5" Type="http://schemas.openxmlformats.org/officeDocument/2006/relationships/slideLayout" Target="../slideLayouts/slideLayout2.xml"/>
</Relationships>
</file>

<file path=ppt/slides/_rels/slide10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9.wmf"/><Relationship Id="rId3" Type="http://schemas.openxmlformats.org/officeDocument/2006/relationships/oleObject" Target="../embeddings/oleObject2.bin"/><Relationship Id="rId4" Type="http://schemas.openxmlformats.org/officeDocument/2006/relationships/image" Target="../media/image130.wmf"/><Relationship Id="rId5" Type="http://schemas.openxmlformats.org/officeDocument/2006/relationships/slideLayout" Target="../slideLayouts/slideLayout2.xml"/>
</Relationships>
</file>

<file path=ppt/slides/_rels/slide10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1.wmf"/><Relationship Id="rId3" Type="http://schemas.openxmlformats.org/officeDocument/2006/relationships/slideLayout" Target="../slideLayouts/slideLayout2.xml"/>
</Relationships>
</file>

<file path=ppt/slides/_rels/slide10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2.wmf"/><Relationship Id="rId3" Type="http://schemas.openxmlformats.org/officeDocument/2006/relationships/slideLayout" Target="../slideLayouts/slideLayout2.xml"/>
</Relationships>
</file>

<file path=ppt/slides/_rels/slide10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3.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4.wmf"/><Relationship Id="rId3" Type="http://schemas.openxmlformats.org/officeDocument/2006/relationships/oleObject" Target="../embeddings/oleObject2.bin"/><Relationship Id="rId4" Type="http://schemas.openxmlformats.org/officeDocument/2006/relationships/image" Target="../media/image135.wmf"/><Relationship Id="rId5" Type="http://schemas.openxmlformats.org/officeDocument/2006/relationships/slideLayout" Target="../slideLayouts/slideLayout2.xml"/>
</Relationships>
</file>

<file path=ppt/slides/_rels/slide1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6.wmf"/><Relationship Id="rId3" Type="http://schemas.openxmlformats.org/officeDocument/2006/relationships/oleObject" Target="../embeddings/oleObject2.bin"/><Relationship Id="rId4" Type="http://schemas.openxmlformats.org/officeDocument/2006/relationships/image" Target="../media/image137.wmf"/><Relationship Id="rId5" Type="http://schemas.openxmlformats.org/officeDocument/2006/relationships/slideLayout" Target="../slideLayouts/slideLayout2.xml"/>
</Relationships>
</file>

<file path=ppt/slides/_rels/slide1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8.wmf"/><Relationship Id="rId3" Type="http://schemas.openxmlformats.org/officeDocument/2006/relationships/oleObject" Target="../embeddings/oleObject2.bin"/><Relationship Id="rId4" Type="http://schemas.openxmlformats.org/officeDocument/2006/relationships/image" Target="../media/image139.wmf"/><Relationship Id="rId5" Type="http://schemas.openxmlformats.org/officeDocument/2006/relationships/slideLayout" Target="../slideLayouts/slideLayout2.xml"/>
</Relationships>
</file>

<file path=ppt/slides/_rels/slide1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0.wmf"/><Relationship Id="rId3" Type="http://schemas.openxmlformats.org/officeDocument/2006/relationships/oleObject" Target="../embeddings/oleObject2.bin"/><Relationship Id="rId4" Type="http://schemas.openxmlformats.org/officeDocument/2006/relationships/image" Target="../media/image141.wmf"/><Relationship Id="rId5" Type="http://schemas.openxmlformats.org/officeDocument/2006/relationships/oleObject" Target="../embeddings/oleObject3.bin"/><Relationship Id="rId6" Type="http://schemas.openxmlformats.org/officeDocument/2006/relationships/image" Target="../media/image142.wmf"/><Relationship Id="rId7" Type="http://schemas.openxmlformats.org/officeDocument/2006/relationships/slideLayout" Target="../slideLayouts/slideLayout2.xml"/>
</Relationships>
</file>

<file path=ppt/slides/_rels/slide1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3.wmf"/><Relationship Id="rId3" Type="http://schemas.openxmlformats.org/officeDocument/2006/relationships/oleObject" Target="../embeddings/oleObject2.bin"/><Relationship Id="rId4" Type="http://schemas.openxmlformats.org/officeDocument/2006/relationships/image" Target="../media/image144.wmf"/><Relationship Id="rId5" Type="http://schemas.openxmlformats.org/officeDocument/2006/relationships/slideLayout" Target="../slideLayouts/slideLayout2.xml"/>
</Relationships>
</file>

<file path=ppt/slides/_rels/slide1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5.wmf"/><Relationship Id="rId3" Type="http://schemas.openxmlformats.org/officeDocument/2006/relationships/oleObject" Target="../embeddings/oleObject2.bin"/><Relationship Id="rId4" Type="http://schemas.openxmlformats.org/officeDocument/2006/relationships/image" Target="../media/image146.wmf"/><Relationship Id="rId5" Type="http://schemas.openxmlformats.org/officeDocument/2006/relationships/slideLayout" Target="../slideLayouts/slideLayout2.xml"/>
</Relationships>
</file>

<file path=ppt/slides/_rels/slide1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7.wmf"/><Relationship Id="rId3" Type="http://schemas.openxmlformats.org/officeDocument/2006/relationships/oleObject" Target="../embeddings/oleObject2.bin"/><Relationship Id="rId4" Type="http://schemas.openxmlformats.org/officeDocument/2006/relationships/image" Target="../media/image148.wmf"/><Relationship Id="rId5" Type="http://schemas.openxmlformats.org/officeDocument/2006/relationships/slideLayout" Target="../slideLayouts/slideLayout2.xml"/>
</Relationships>
</file>

<file path=ppt/slides/_rels/slide1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9.wmf"/><Relationship Id="rId3" Type="http://schemas.openxmlformats.org/officeDocument/2006/relationships/oleObject" Target="../embeddings/oleObject2.bin"/><Relationship Id="rId4" Type="http://schemas.openxmlformats.org/officeDocument/2006/relationships/image" Target="../media/image150.wmf"/><Relationship Id="rId5" Type="http://schemas.openxmlformats.org/officeDocument/2006/relationships/slideLayout" Target="../slideLayouts/slideLayout2.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1.wmf"/><Relationship Id="rId3" Type="http://schemas.openxmlformats.org/officeDocument/2006/relationships/oleObject" Target="../embeddings/oleObject2.bin"/><Relationship Id="rId4" Type="http://schemas.openxmlformats.org/officeDocument/2006/relationships/image" Target="../media/image152.wmf"/><Relationship Id="rId5" Type="http://schemas.openxmlformats.org/officeDocument/2006/relationships/slideLayout" Target="../slideLayouts/slideLayout2.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3.wmf"/><Relationship Id="rId3" Type="http://schemas.openxmlformats.org/officeDocument/2006/relationships/oleObject" Target="../embeddings/oleObject2.bin"/><Relationship Id="rId4" Type="http://schemas.openxmlformats.org/officeDocument/2006/relationships/image" Target="../media/image154.wmf"/><Relationship Id="rId5" Type="http://schemas.openxmlformats.org/officeDocument/2006/relationships/slideLayout" Target="../slideLayouts/slideLayout2.xml"/>
</Relationships>
</file>

<file path=ppt/slides/_rels/slide12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5.wmf"/><Relationship Id="rId3" Type="http://schemas.openxmlformats.org/officeDocument/2006/relationships/oleObject" Target="../embeddings/oleObject2.bin"/><Relationship Id="rId4" Type="http://schemas.openxmlformats.org/officeDocument/2006/relationships/image" Target="../media/image156.wmf"/><Relationship Id="rId5" Type="http://schemas.openxmlformats.org/officeDocument/2006/relationships/slideLayout" Target="../slideLayouts/slideLayout2.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7.wmf"/><Relationship Id="rId3" Type="http://schemas.openxmlformats.org/officeDocument/2006/relationships/oleObject" Target="../embeddings/oleObject2.bin"/><Relationship Id="rId4" Type="http://schemas.openxmlformats.org/officeDocument/2006/relationships/image" Target="../media/image158.wmf"/><Relationship Id="rId5" Type="http://schemas.openxmlformats.org/officeDocument/2006/relationships/slideLayout" Target="../slideLayouts/slideLayout2.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2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9.wmf"/><Relationship Id="rId3" Type="http://schemas.openxmlformats.org/officeDocument/2006/relationships/oleObject" Target="../embeddings/oleObject2.bin"/><Relationship Id="rId4" Type="http://schemas.openxmlformats.org/officeDocument/2006/relationships/image" Target="../media/image160.wmf"/><Relationship Id="rId5" Type="http://schemas.openxmlformats.org/officeDocument/2006/relationships/slideLayout" Target="../slideLayouts/slideLayout2.xml"/>
</Relationships>
</file>

<file path=ppt/slides/_rels/slide12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1.wmf"/><Relationship Id="rId3"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13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62.wmf"/><Relationship Id="rId3" Type="http://schemas.openxmlformats.org/officeDocument/2006/relationships/slideLayout" Target="../slideLayouts/slideLayout2.xml"/>
</Relationships>
</file>

<file path=ppt/slides/_rels/slide13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3.wmf"/><Relationship Id="rId3" Type="http://schemas.openxmlformats.org/officeDocument/2006/relationships/slideLayout" Target="../slideLayouts/slideLayout2.xml"/>
</Relationships>
</file>

<file path=ppt/slides/_rels/slide13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64.wmf"/><Relationship Id="rId3" Type="http://schemas.openxmlformats.org/officeDocument/2006/relationships/slideLayout" Target="../slideLayouts/slideLayout2.xml"/>
</Relationships>
</file>

<file path=ppt/slides/_rels/slide13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3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5.wmf"/><Relationship Id="rId3" Type="http://schemas.openxmlformats.org/officeDocument/2006/relationships/slideLayout" Target="../slideLayouts/slideLayout2.xml"/>
</Relationships>
</file>

<file path=ppt/slides/_rels/slide13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66.wmf"/><Relationship Id="rId3" Type="http://schemas.openxmlformats.org/officeDocument/2006/relationships/slideLayout" Target="../slideLayouts/slideLayout2.xml"/>
</Relationships>
</file>

<file path=ppt/slides/_rels/slide13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oleObject" Target="../embeddings/oleObject2.bin"/><Relationship Id="rId4" Type="http://schemas.openxmlformats.org/officeDocument/2006/relationships/image" Target="../media/image5.wmf"/><Relationship Id="rId5"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oleObject" Target="../embeddings/oleObject2.bin"/><Relationship Id="rId4" Type="http://schemas.openxmlformats.org/officeDocument/2006/relationships/image" Target="../media/image7.wmf"/><Relationship Id="rId5"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oleObject" Target="../embeddings/oleObject2.bin"/><Relationship Id="rId4" Type="http://schemas.openxmlformats.org/officeDocument/2006/relationships/image" Target="../media/image9.wmf"/><Relationship Id="rId5"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wmf"/><Relationship Id="rId3" Type="http://schemas.openxmlformats.org/officeDocument/2006/relationships/oleObject" Target="../embeddings/oleObject2.bin"/><Relationship Id="rId4" Type="http://schemas.openxmlformats.org/officeDocument/2006/relationships/image" Target="../media/image11.wmf"/><Relationship Id="rId5" Type="http://schemas.openxmlformats.org/officeDocument/2006/relationships/oleObject" Target="../embeddings/oleObject3.bin"/><Relationship Id="rId6" Type="http://schemas.openxmlformats.org/officeDocument/2006/relationships/image" Target="../media/image12.wmf"/><Relationship Id="rId7"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wmf"/><Relationship Id="rId3" Type="http://schemas.openxmlformats.org/officeDocument/2006/relationships/oleObject" Target="../embeddings/oleObject2.bin"/><Relationship Id="rId4" Type="http://schemas.openxmlformats.org/officeDocument/2006/relationships/image" Target="../media/image14.wmf"/><Relationship Id="rId5"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wmf"/><Relationship Id="rId3" Type="http://schemas.openxmlformats.org/officeDocument/2006/relationships/oleObject" Target="../embeddings/oleObject2.bin"/><Relationship Id="rId4" Type="http://schemas.openxmlformats.org/officeDocument/2006/relationships/image" Target="../media/image16.wmf"/><Relationship Id="rId5"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wmf"/><Relationship Id="rId3" Type="http://schemas.openxmlformats.org/officeDocument/2006/relationships/oleObject" Target="../embeddings/oleObject2.bin"/><Relationship Id="rId4" Type="http://schemas.openxmlformats.org/officeDocument/2006/relationships/image" Target="../media/image18.wmf"/><Relationship Id="rId5" Type="http://schemas.openxmlformats.org/officeDocument/2006/relationships/oleObject" Target="../embeddings/oleObject3.bin"/><Relationship Id="rId6" Type="http://schemas.openxmlformats.org/officeDocument/2006/relationships/image" Target="../media/image19.wmf"/><Relationship Id="rId7"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0.wmf"/><Relationship Id="rId3" Type="http://schemas.openxmlformats.org/officeDocument/2006/relationships/oleObject" Target="../embeddings/oleObject2.bin"/><Relationship Id="rId4" Type="http://schemas.openxmlformats.org/officeDocument/2006/relationships/image" Target="../media/image21.wmf"/><Relationship Id="rId5"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2.wmf"/><Relationship Id="rId3" Type="http://schemas.openxmlformats.org/officeDocument/2006/relationships/oleObject" Target="../embeddings/oleObject2.bin"/><Relationship Id="rId4" Type="http://schemas.openxmlformats.org/officeDocument/2006/relationships/image" Target="../media/image23.wmf"/><Relationship Id="rId5"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4.wmf"/><Relationship Id="rId3" Type="http://schemas.openxmlformats.org/officeDocument/2006/relationships/oleObject" Target="../embeddings/oleObject2.bin"/><Relationship Id="rId4" Type="http://schemas.openxmlformats.org/officeDocument/2006/relationships/image" Target="../media/image25.wmf"/><Relationship Id="rId5"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6.wmf"/><Relationship Id="rId3"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7.wmf"/><Relationship Id="rId3"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8.wmf"/><Relationship Id="rId3"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9.wmf"/><Relationship Id="rId3"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0.wmf"/><Relationship Id="rId3"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1.wmf"/><Relationship Id="rId3"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2.wmf"/><Relationship Id="rId3"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3.wmf"/><Relationship Id="rId3"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4.wmf"/><Relationship Id="rId3" Type="http://schemas.openxmlformats.org/officeDocument/2006/relationships/oleObject" Target="../embeddings/oleObject2.bin"/><Relationship Id="rId4" Type="http://schemas.openxmlformats.org/officeDocument/2006/relationships/image" Target="../media/image35.wmf"/><Relationship Id="rId5"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6.wmf"/><Relationship Id="rId3"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7.wmf"/><Relationship Id="rId3" Type="http://schemas.openxmlformats.org/officeDocument/2006/relationships/slideLayout" Target="../slideLayouts/slideLayout2.xml"/>
</Relationships>
</file>

<file path=ppt/slides/_rels/slide4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8.wmf"/><Relationship Id="rId3" Type="http://schemas.openxmlformats.org/officeDocument/2006/relationships/oleObject" Target="../embeddings/oleObject2.bin"/><Relationship Id="rId4" Type="http://schemas.openxmlformats.org/officeDocument/2006/relationships/image" Target="../media/image39.wmf"/><Relationship Id="rId5"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0.wmf"/><Relationship Id="rId3" Type="http://schemas.openxmlformats.org/officeDocument/2006/relationships/oleObject" Target="../embeddings/oleObject2.bin"/><Relationship Id="rId4" Type="http://schemas.openxmlformats.org/officeDocument/2006/relationships/image" Target="../media/image41.wmf"/><Relationship Id="rId5" Type="http://schemas.openxmlformats.org/officeDocument/2006/relationships/slideLayout" Target="../slideLayouts/slideLayout2.xml"/>
</Relationships>
</file>

<file path=ppt/slides/_rels/slide4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2.wmf"/><Relationship Id="rId3" Type="http://schemas.openxmlformats.org/officeDocument/2006/relationships/oleObject" Target="../embeddings/oleObject2.bin"/><Relationship Id="rId4" Type="http://schemas.openxmlformats.org/officeDocument/2006/relationships/image" Target="../media/image43.wmf"/><Relationship Id="rId5" Type="http://schemas.openxmlformats.org/officeDocument/2006/relationships/slideLayout" Target="../slideLayouts/slideLayout2.xml"/>
</Relationships>
</file>

<file path=ppt/slides/_rels/slide4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4.wmf"/><Relationship Id="rId3" Type="http://schemas.openxmlformats.org/officeDocument/2006/relationships/oleObject" Target="../embeddings/oleObject2.bin"/><Relationship Id="rId4" Type="http://schemas.openxmlformats.org/officeDocument/2006/relationships/image" Target="../media/image45.wmf"/><Relationship Id="rId5" Type="http://schemas.openxmlformats.org/officeDocument/2006/relationships/slideLayout" Target="../slideLayouts/slideLayout2.xml"/>
</Relationships>
</file>

<file path=ppt/slides/_rels/slide4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6.wmf"/><Relationship Id="rId3" Type="http://schemas.openxmlformats.org/officeDocument/2006/relationships/oleObject" Target="../embeddings/oleObject2.bin"/><Relationship Id="rId4" Type="http://schemas.openxmlformats.org/officeDocument/2006/relationships/image" Target="../media/image47.wmf"/><Relationship Id="rId5" Type="http://schemas.openxmlformats.org/officeDocument/2006/relationships/slideLayout" Target="../slideLayouts/slideLayout2.xml"/>
</Relationships>
</file>

<file path=ppt/slides/_rels/slide4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8.wmf"/><Relationship Id="rId3" Type="http://schemas.openxmlformats.org/officeDocument/2006/relationships/oleObject" Target="../embeddings/oleObject2.bin"/><Relationship Id="rId4" Type="http://schemas.openxmlformats.org/officeDocument/2006/relationships/image" Target="../media/image49.wmf"/><Relationship Id="rId5" Type="http://schemas.openxmlformats.org/officeDocument/2006/relationships/oleObject" Target="../embeddings/oleObject3.bin"/><Relationship Id="rId6" Type="http://schemas.openxmlformats.org/officeDocument/2006/relationships/image" Target="../media/image50.wmf"/><Relationship Id="rId7"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1.wmf"/><Relationship Id="rId3" Type="http://schemas.openxmlformats.org/officeDocument/2006/relationships/oleObject" Target="../embeddings/oleObject2.bin"/><Relationship Id="rId4" Type="http://schemas.openxmlformats.org/officeDocument/2006/relationships/image" Target="../media/image52.wmf"/><Relationship Id="rId5" Type="http://schemas.openxmlformats.org/officeDocument/2006/relationships/slideLayout" Target="../slideLayouts/slideLayout2.xml"/>
</Relationships>
</file>

<file path=ppt/slides/_rels/slide5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3.wmf"/><Relationship Id="rId3" Type="http://schemas.openxmlformats.org/officeDocument/2006/relationships/oleObject" Target="../embeddings/oleObject2.bin"/><Relationship Id="rId4" Type="http://schemas.openxmlformats.org/officeDocument/2006/relationships/image" Target="../media/image54.wmf"/><Relationship Id="rId5" Type="http://schemas.openxmlformats.org/officeDocument/2006/relationships/slideLayout" Target="../slideLayouts/slideLayout2.xml"/>
</Relationships>
</file>

<file path=ppt/slides/_rels/slide5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5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5.wmf"/><Relationship Id="rId3" Type="http://schemas.openxmlformats.org/officeDocument/2006/relationships/oleObject" Target="../embeddings/oleObject2.bin"/><Relationship Id="rId4" Type="http://schemas.openxmlformats.org/officeDocument/2006/relationships/image" Target="../media/image56.wmf"/><Relationship Id="rId5" Type="http://schemas.openxmlformats.org/officeDocument/2006/relationships/oleObject" Target="../embeddings/oleObject3.bin"/><Relationship Id="rId6" Type="http://schemas.openxmlformats.org/officeDocument/2006/relationships/image" Target="../media/image57.wmf"/><Relationship Id="rId7" Type="http://schemas.openxmlformats.org/officeDocument/2006/relationships/slideLayout" Target="../slideLayouts/slideLayout2.xml"/>
</Relationships>
</file>

<file path=ppt/slides/_rels/slide5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8.wmf"/><Relationship Id="rId3" Type="http://schemas.openxmlformats.org/officeDocument/2006/relationships/oleObject" Target="../embeddings/oleObject2.bin"/><Relationship Id="rId4" Type="http://schemas.openxmlformats.org/officeDocument/2006/relationships/image" Target="../media/image59.wmf"/><Relationship Id="rId5" Type="http://schemas.openxmlformats.org/officeDocument/2006/relationships/slideLayout" Target="../slideLayouts/slideLayout2.xml"/>
</Relationships>
</file>

<file path=ppt/slides/_rels/slide5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0.wmf"/><Relationship Id="rId3" Type="http://schemas.openxmlformats.org/officeDocument/2006/relationships/oleObject" Target="../embeddings/oleObject2.bin"/><Relationship Id="rId4" Type="http://schemas.openxmlformats.org/officeDocument/2006/relationships/image" Target="../media/image61.wmf"/><Relationship Id="rId5" Type="http://schemas.openxmlformats.org/officeDocument/2006/relationships/slideLayout" Target="../slideLayouts/slideLayout2.xml"/>
</Relationships>
</file>

<file path=ppt/slides/_rels/slide5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5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2.wmf"/><Relationship Id="rId3" Type="http://schemas.openxmlformats.org/officeDocument/2006/relationships/oleObject" Target="../embeddings/oleObject2.bin"/><Relationship Id="rId4" Type="http://schemas.openxmlformats.org/officeDocument/2006/relationships/image" Target="../media/image63.wmf"/><Relationship Id="rId5" Type="http://schemas.openxmlformats.org/officeDocument/2006/relationships/slideLayout" Target="../slideLayouts/slideLayout2.xml"/>
</Relationships>
</file>

<file path=ppt/slides/_rels/slide5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4.wmf"/><Relationship Id="rId3" Type="http://schemas.openxmlformats.org/officeDocument/2006/relationships/slideLayout" Target="../slideLayouts/slideLayout2.xml"/>
</Relationships>
</file>

<file path=ppt/slides/_rels/slide5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5.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6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6.wmf"/><Relationship Id="rId3" Type="http://schemas.openxmlformats.org/officeDocument/2006/relationships/oleObject" Target="../embeddings/oleObject2.bin"/><Relationship Id="rId4" Type="http://schemas.openxmlformats.org/officeDocument/2006/relationships/image" Target="../media/image67.wmf"/><Relationship Id="rId5" Type="http://schemas.openxmlformats.org/officeDocument/2006/relationships/slideLayout" Target="../slideLayouts/slideLayout2.xml"/>
</Relationships>
</file>

<file path=ppt/slides/_rels/slide6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8.wmf"/><Relationship Id="rId3" Type="http://schemas.openxmlformats.org/officeDocument/2006/relationships/oleObject" Target="../embeddings/oleObject2.bin"/><Relationship Id="rId4" Type="http://schemas.openxmlformats.org/officeDocument/2006/relationships/image" Target="../media/image69.wmf"/><Relationship Id="rId5" Type="http://schemas.openxmlformats.org/officeDocument/2006/relationships/slideLayout" Target="../slideLayouts/slideLayout2.xml"/>
</Relationships>
</file>

<file path=ppt/slides/_rels/slide6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6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6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0.wmf"/><Relationship Id="rId3" Type="http://schemas.openxmlformats.org/officeDocument/2006/relationships/oleObject" Target="../embeddings/oleObject2.bin"/><Relationship Id="rId4" Type="http://schemas.openxmlformats.org/officeDocument/2006/relationships/image" Target="../media/image71.wmf"/><Relationship Id="rId5" Type="http://schemas.openxmlformats.org/officeDocument/2006/relationships/slideLayout" Target="../slideLayouts/slideLayout2.xml"/>
</Relationships>
</file>

<file path=ppt/slides/_rels/slide6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2.wmf"/><Relationship Id="rId3" Type="http://schemas.openxmlformats.org/officeDocument/2006/relationships/oleObject" Target="../embeddings/oleObject2.bin"/><Relationship Id="rId4" Type="http://schemas.openxmlformats.org/officeDocument/2006/relationships/image" Target="../media/image73.wmf"/><Relationship Id="rId5" Type="http://schemas.openxmlformats.org/officeDocument/2006/relationships/slideLayout" Target="../slideLayouts/slideLayout2.xml"/>
</Relationships>
</file>

<file path=ppt/slides/_rels/slide6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4.wmf"/><Relationship Id="rId3" Type="http://schemas.openxmlformats.org/officeDocument/2006/relationships/oleObject" Target="../embeddings/oleObject2.bin"/><Relationship Id="rId4" Type="http://schemas.openxmlformats.org/officeDocument/2006/relationships/image" Target="../media/image75.wmf"/><Relationship Id="rId5" Type="http://schemas.openxmlformats.org/officeDocument/2006/relationships/slideLayout" Target="../slideLayouts/slideLayout2.xml"/>
</Relationships>
</file>

<file path=ppt/slides/_rels/slide6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6.wmf"/><Relationship Id="rId3" Type="http://schemas.openxmlformats.org/officeDocument/2006/relationships/oleObject" Target="../embeddings/oleObject2.bin"/><Relationship Id="rId4" Type="http://schemas.openxmlformats.org/officeDocument/2006/relationships/image" Target="../media/image77.wmf"/><Relationship Id="rId5" Type="http://schemas.openxmlformats.org/officeDocument/2006/relationships/oleObject" Target="../embeddings/oleObject3.bin"/><Relationship Id="rId6" Type="http://schemas.openxmlformats.org/officeDocument/2006/relationships/image" Target="../media/image78.wmf"/><Relationship Id="rId7" Type="http://schemas.openxmlformats.org/officeDocument/2006/relationships/slideLayout" Target="../slideLayouts/slideLayout2.xml"/>
</Relationships>
</file>

<file path=ppt/slides/_rels/slide6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9.wmf"/><Relationship Id="rId3" Type="http://schemas.openxmlformats.org/officeDocument/2006/relationships/oleObject" Target="../embeddings/oleObject2.bin"/><Relationship Id="rId4" Type="http://schemas.openxmlformats.org/officeDocument/2006/relationships/image" Target="../media/image80.wmf"/><Relationship Id="rId5"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7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7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1.wmf"/><Relationship Id="rId3" Type="http://schemas.openxmlformats.org/officeDocument/2006/relationships/oleObject" Target="../embeddings/oleObject2.bin"/><Relationship Id="rId4" Type="http://schemas.openxmlformats.org/officeDocument/2006/relationships/image" Target="../media/image82.wmf"/><Relationship Id="rId5" Type="http://schemas.openxmlformats.org/officeDocument/2006/relationships/slideLayout" Target="../slideLayouts/slideLayout2.xml"/>
</Relationships>
</file>

<file path=ppt/slides/_rels/slide7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3.wmf"/><Relationship Id="rId3" Type="http://schemas.openxmlformats.org/officeDocument/2006/relationships/oleObject" Target="../embeddings/oleObject2.bin"/><Relationship Id="rId4" Type="http://schemas.openxmlformats.org/officeDocument/2006/relationships/image" Target="../media/image84.wmf"/><Relationship Id="rId5" Type="http://schemas.openxmlformats.org/officeDocument/2006/relationships/slideLayout" Target="../slideLayouts/slideLayout2.xml"/>
</Relationships>
</file>

<file path=ppt/slides/_rels/slide7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7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5.wmf"/><Relationship Id="rId3" Type="http://schemas.openxmlformats.org/officeDocument/2006/relationships/oleObject" Target="../embeddings/oleObject2.bin"/><Relationship Id="rId4" Type="http://schemas.openxmlformats.org/officeDocument/2006/relationships/image" Target="../media/image86.wmf"/><Relationship Id="rId5" Type="http://schemas.openxmlformats.org/officeDocument/2006/relationships/oleObject" Target="../embeddings/oleObject3.bin"/><Relationship Id="rId6" Type="http://schemas.openxmlformats.org/officeDocument/2006/relationships/image" Target="../media/image87.wmf"/><Relationship Id="rId7" Type="http://schemas.openxmlformats.org/officeDocument/2006/relationships/slideLayout" Target="../slideLayouts/slideLayout2.xml"/>
</Relationships>
</file>

<file path=ppt/slides/_rels/slide7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8.wmf"/><Relationship Id="rId3" Type="http://schemas.openxmlformats.org/officeDocument/2006/relationships/oleObject" Target="../embeddings/oleObject2.bin"/><Relationship Id="rId4" Type="http://schemas.openxmlformats.org/officeDocument/2006/relationships/image" Target="../media/image89.wmf"/><Relationship Id="rId5" Type="http://schemas.openxmlformats.org/officeDocument/2006/relationships/slideLayout" Target="../slideLayouts/slideLayout2.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0.wmf"/><Relationship Id="rId3" Type="http://schemas.openxmlformats.org/officeDocument/2006/relationships/oleObject" Target="../embeddings/oleObject2.bin"/><Relationship Id="rId4" Type="http://schemas.openxmlformats.org/officeDocument/2006/relationships/image" Target="../media/image91.wmf"/><Relationship Id="rId5" Type="http://schemas.openxmlformats.org/officeDocument/2006/relationships/slideLayout" Target="../slideLayouts/slideLayout2.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2.wmf"/><Relationship Id="rId3" Type="http://schemas.openxmlformats.org/officeDocument/2006/relationships/oleObject" Target="../embeddings/oleObject2.bin"/><Relationship Id="rId4" Type="http://schemas.openxmlformats.org/officeDocument/2006/relationships/image" Target="../media/image93.wmf"/><Relationship Id="rId5" Type="http://schemas.openxmlformats.org/officeDocument/2006/relationships/slideLayout" Target="../slideLayouts/slideLayout2.xml"/>
</Relationships>
</file>

<file path=ppt/slides/_rels/slide8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4.wmf"/><Relationship Id="rId3" Type="http://schemas.openxmlformats.org/officeDocument/2006/relationships/slideLayout" Target="../slideLayouts/slideLayout2.xml"/>
</Relationships>
</file>

<file path=ppt/slides/_rels/slide8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5.wmf"/><Relationship Id="rId3" Type="http://schemas.openxmlformats.org/officeDocument/2006/relationships/slideLayout" Target="../slideLayouts/slideLayout2.xml"/>
</Relationships>
</file>

<file path=ppt/slides/_rels/slide8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6.wmf"/><Relationship Id="rId3" Type="http://schemas.openxmlformats.org/officeDocument/2006/relationships/slideLayout" Target="../slideLayouts/slideLayout2.xml"/>
</Relationships>
</file>

<file path=ppt/slides/_rels/slide8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7.wmf"/><Relationship Id="rId3" Type="http://schemas.openxmlformats.org/officeDocument/2006/relationships/slideLayout" Target="../slideLayouts/slideLayout2.xml"/>
</Relationships>
</file>

<file path=ppt/slides/_rels/slide8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8.wmf"/><Relationship Id="rId3" Type="http://schemas.openxmlformats.org/officeDocument/2006/relationships/slideLayout" Target="../slideLayouts/slideLayout2.xml"/>
</Relationships>
</file>

<file path=ppt/slides/_rels/slide8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9.wmf"/><Relationship Id="rId3" Type="http://schemas.openxmlformats.org/officeDocument/2006/relationships/slideLayout" Target="../slideLayouts/slideLayout2.xml"/>
</Relationships>
</file>

<file path=ppt/slides/_rels/slide8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0.wmf"/><Relationship Id="rId3" Type="http://schemas.openxmlformats.org/officeDocument/2006/relationships/slideLayout" Target="../slideLayouts/slideLayout2.xml"/>
</Relationships>
</file>

<file path=ppt/slides/_rels/slide8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1.wmf"/><Relationship Id="rId3" Type="http://schemas.openxmlformats.org/officeDocument/2006/relationships/slideLayout" Target="../slideLayouts/slideLayout2.xml"/>
</Relationships>
</file>

<file path=ppt/slides/_rels/slide8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2.wmf"/><Relationship Id="rId3" Type="http://schemas.openxmlformats.org/officeDocument/2006/relationships/oleObject" Target="../embeddings/oleObject2.bin"/><Relationship Id="rId4" Type="http://schemas.openxmlformats.org/officeDocument/2006/relationships/image" Target="../media/image103.wmf"/><Relationship Id="rId5" Type="http://schemas.openxmlformats.org/officeDocument/2006/relationships/slideLayout" Target="../slideLayouts/slideLayout2.xml"/>
</Relationships>
</file>

<file path=ppt/slides/_rels/slide9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4.wmf"/><Relationship Id="rId3" Type="http://schemas.openxmlformats.org/officeDocument/2006/relationships/slideLayout" Target="../slideLayouts/slideLayout2.xml"/>
</Relationships>
</file>

<file path=ppt/slides/_rels/slide9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5.wmf"/><Relationship Id="rId3" Type="http://schemas.openxmlformats.org/officeDocument/2006/relationships/slideLayout" Target="../slideLayouts/slideLayout2.xml"/>
</Relationships>
</file>

<file path=ppt/slides/_rels/slide9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9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6.wmf"/><Relationship Id="rId3" Type="http://schemas.openxmlformats.org/officeDocument/2006/relationships/oleObject" Target="../embeddings/oleObject2.bin"/><Relationship Id="rId4" Type="http://schemas.openxmlformats.org/officeDocument/2006/relationships/image" Target="../media/image107.wmf"/><Relationship Id="rId5" Type="http://schemas.openxmlformats.org/officeDocument/2006/relationships/slideLayout" Target="../slideLayouts/slideLayout2.xml"/>
</Relationships>
</file>

<file path=ppt/slides/_rels/slide9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8.wmf"/><Relationship Id="rId3" Type="http://schemas.openxmlformats.org/officeDocument/2006/relationships/oleObject" Target="../embeddings/oleObject2.bin"/><Relationship Id="rId4" Type="http://schemas.openxmlformats.org/officeDocument/2006/relationships/image" Target="../media/image109.wmf"/><Relationship Id="rId5" Type="http://schemas.openxmlformats.org/officeDocument/2006/relationships/slideLayout" Target="../slideLayouts/slideLayout2.xml"/>
</Relationships>
</file>

<file path=ppt/slides/_rels/slide9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0.wmf"/><Relationship Id="rId3" Type="http://schemas.openxmlformats.org/officeDocument/2006/relationships/oleObject" Target="../embeddings/oleObject2.bin"/><Relationship Id="rId4" Type="http://schemas.openxmlformats.org/officeDocument/2006/relationships/image" Target="../media/image111.wmf"/><Relationship Id="rId5" Type="http://schemas.openxmlformats.org/officeDocument/2006/relationships/slideLayout" Target="../slideLayouts/slideLayout2.xml"/>
</Relationships>
</file>

<file path=ppt/slides/_rels/slide9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2.wmf"/><Relationship Id="rId3" Type="http://schemas.openxmlformats.org/officeDocument/2006/relationships/oleObject" Target="../embeddings/oleObject2.bin"/><Relationship Id="rId4" Type="http://schemas.openxmlformats.org/officeDocument/2006/relationships/image" Target="../media/image113.wmf"/><Relationship Id="rId5" Type="http://schemas.openxmlformats.org/officeDocument/2006/relationships/slideLayout" Target="../slideLayouts/slideLayout2.xml"/>
</Relationships>
</file>

<file path=ppt/slides/_rels/slide9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4.wmf"/><Relationship Id="rId3" Type="http://schemas.openxmlformats.org/officeDocument/2006/relationships/oleObject" Target="../embeddings/oleObject2.bin"/><Relationship Id="rId4" Type="http://schemas.openxmlformats.org/officeDocument/2006/relationships/image" Target="../media/image115.wmf"/><Relationship Id="rId5"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1440" y="237960"/>
            <a:ext cx="91425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4706280" y="6159600"/>
            <a:ext cx="2052720" cy="3974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G Omega"/>
              </a:rPr>
              <a:t>December 2000</a:t>
            </a:r>
            <a:endParaRPr b="0" lang="en-US" sz="2000" strike="noStrike" u="none">
              <a:solidFill>
                <a:srgbClr val="000000"/>
              </a:solidFill>
              <a:effectLst/>
              <a:uFillTx/>
              <a:latin typeface="Times New Roman"/>
            </a:endParaRPr>
          </a:p>
        </p:txBody>
      </p:sp>
      <p:sp>
        <p:nvSpPr>
          <p:cNvPr id="12" name=""/>
          <p:cNvSpPr/>
          <p:nvPr/>
        </p:nvSpPr>
        <p:spPr>
          <a:xfrm>
            <a:off x="0" y="6627960"/>
            <a:ext cx="91425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2670120" y="2405160"/>
            <a:ext cx="6472440" cy="0"/>
          </a:xfrm>
          <a:prstGeom prst="line">
            <a:avLst/>
          </a:prstGeom>
          <a:ln w="1260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5072040" y="4006800"/>
            <a:ext cx="1305360" cy="3362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GarmdITC BkCn BT"/>
              </a:rPr>
              <a:t>Prepared for:</a:t>
            </a:r>
            <a:endParaRPr b="0" lang="en-US" sz="1600" strike="noStrike" u="none">
              <a:solidFill>
                <a:srgbClr val="000000"/>
              </a:solidFill>
              <a:effectLst/>
              <a:uFillTx/>
              <a:latin typeface="Times New Roman"/>
            </a:endParaRPr>
          </a:p>
        </p:txBody>
      </p:sp>
      <p:sp>
        <p:nvSpPr>
          <p:cNvPr id="15" name=""/>
          <p:cNvSpPr/>
          <p:nvPr/>
        </p:nvSpPr>
        <p:spPr>
          <a:xfrm>
            <a:off x="2584440" y="1384560"/>
            <a:ext cx="6180120" cy="1842840"/>
          </a:xfrm>
          <a:prstGeom prst="rect">
            <a:avLst/>
          </a:prstGeom>
          <a:noFill/>
          <a:ln w="0">
            <a:noFill/>
          </a:ln>
        </p:spPr>
        <p:style>
          <a:lnRef idx="0"/>
          <a:fillRef idx="0"/>
          <a:effectRef idx="0"/>
          <a:fontRef idx="minor"/>
        </p:style>
        <p:txBody>
          <a:bodyPr lIns="92160" rIns="92160" tIns="46080" bIns="46080" anchor="b">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GarmdITC BkCn BT"/>
              </a:rPr>
              <a:t>ENRON CORPORATE BRAND EQUITY TRACKING STUDY</a:t>
            </a:r>
            <a:r>
              <a:rPr b="1" lang="en-US" sz="4800" strike="noStrike" u="none">
                <a:solidFill>
                  <a:srgbClr val="000000"/>
                </a:solidFill>
                <a:effectLst/>
                <a:uFillTx/>
                <a:latin typeface="GarmdITC BkCn BT"/>
              </a:rPr>
              <a:t> </a:t>
            </a:r>
            <a:endParaRPr b="0" lang="en-US" sz="4800" strike="noStrike" u="none">
              <a:solidFill>
                <a:srgbClr val="000000"/>
              </a:solidFill>
              <a:effectLst/>
              <a:uFillTx/>
              <a:latin typeface="Times New Roman"/>
            </a:endParaRPr>
          </a:p>
          <a:p>
            <a:pPr algn="ctr">
              <a:lnSpc>
                <a:spcPct val="95000"/>
              </a:lnSpc>
              <a:spcBef>
                <a:spcPts val="1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CG Omega"/>
              </a:rPr>
              <a:t>Executive Summary</a:t>
            </a:r>
            <a:br>
              <a:rPr sz="2400"/>
            </a:br>
            <a:r>
              <a:rPr b="1" lang="en-US" sz="2400" strike="noStrike" u="none">
                <a:solidFill>
                  <a:srgbClr val="000000"/>
                </a:solidFill>
                <a:effectLst/>
                <a:uFillTx/>
                <a:latin typeface="CG Omega"/>
              </a:rPr>
              <a:t>- Wave III -</a:t>
            </a:r>
            <a:endParaRPr b="0" lang="en-US" sz="2400" strike="noStrike" u="none">
              <a:solidFill>
                <a:srgbClr val="000000"/>
              </a:solidFill>
              <a:effectLst/>
              <a:uFillTx/>
              <a:latin typeface="Times New Roman"/>
            </a:endParaRPr>
          </a:p>
        </p:txBody>
      </p:sp>
      <p:pic>
        <p:nvPicPr>
          <p:cNvPr id="16" name="Enron" descr=""/>
          <p:cNvPicPr/>
          <p:nvPr/>
        </p:nvPicPr>
        <p:blipFill>
          <a:blip r:embed="rId1"/>
          <a:stretch/>
        </p:blipFill>
        <p:spPr>
          <a:xfrm>
            <a:off x="4943520" y="4343400"/>
            <a:ext cx="1562040" cy="1636560"/>
          </a:xfrm>
          <a:prstGeom prst="rect">
            <a:avLst/>
          </a:prstGeom>
          <a:noFill/>
          <a:ln w="0">
            <a:noFill/>
          </a:ln>
        </p:spPr>
      </p:pic>
      <p:sp>
        <p:nvSpPr>
          <p:cNvPr id="17"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19" name=""/>
          <p:cNvGrpSpPr/>
          <p:nvPr/>
        </p:nvGrpSpPr>
        <p:grpSpPr>
          <a:xfrm>
            <a:off x="0" y="0"/>
            <a:ext cx="2031840" cy="6858000"/>
            <a:chOff x="0" y="0"/>
            <a:chExt cx="2031840" cy="6858000"/>
          </a:xfrm>
        </p:grpSpPr>
        <p:sp>
          <p:nvSpPr>
            <p:cNvPr id="20" name=""/>
            <p:cNvSpPr/>
            <p:nvPr/>
          </p:nvSpPr>
          <p:spPr>
            <a:xfrm>
              <a:off x="0" y="0"/>
              <a:ext cx="203184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0" y="1981080"/>
              <a:ext cx="203184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2" name=""/>
            <p:cNvGrpSpPr/>
            <p:nvPr/>
          </p:nvGrpSpPr>
          <p:grpSpPr>
            <a:xfrm>
              <a:off x="0" y="1309680"/>
              <a:ext cx="2031480" cy="1261800"/>
              <a:chOff x="0" y="1309680"/>
              <a:chExt cx="2031480" cy="1261800"/>
            </a:xfrm>
          </p:grpSpPr>
          <p:sp>
            <p:nvSpPr>
              <p:cNvPr id="23" name=""/>
              <p:cNvSpPr/>
              <p:nvPr/>
            </p:nvSpPr>
            <p:spPr>
              <a:xfrm>
                <a:off x="145080" y="1723320"/>
                <a:ext cx="1741320" cy="363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4" name="COMQuest%20Logo" descr=""/>
              <p:cNvPicPr/>
              <p:nvPr/>
            </p:nvPicPr>
            <p:blipFill>
              <a:blip r:embed="rId2"/>
              <a:stretch/>
            </p:blipFill>
            <p:spPr>
              <a:xfrm>
                <a:off x="0" y="1309680"/>
                <a:ext cx="2031480" cy="1261800"/>
              </a:xfrm>
              <a:prstGeom prst="rect">
                <a:avLst/>
              </a:prstGeom>
              <a:noFill/>
              <a:ln w="0">
                <a:noFill/>
              </a:ln>
            </p:spPr>
          </p:pic>
        </p:grpSp>
      </p:grpSp>
      <p:sp>
        <p:nvSpPr>
          <p:cNvPr id="2" name="PlaceHolder 1"/>
          <p:cNvSpPr>
            <a:spLocks noGrp="1"/>
          </p:cNvSpPr>
          <p:nvPr>
            <p:ph type="sldNum" idx="1"/>
          </p:nvPr>
        </p:nvSpPr>
        <p:spPr/>
        <p:txBody>
          <a:bodyPr/>
          <a:p>
            <a:fld id="{23AFEFFF-67CF-4606-8CA0-EBCB92BF1B42}"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Overview of Findings</a:t>
            </a:r>
            <a:endParaRPr b="1" lang="en-US" sz="2400" strike="noStrike" u="none">
              <a:solidFill>
                <a:srgbClr val="000099"/>
              </a:solidFill>
              <a:effectLst/>
              <a:uFillTx/>
              <a:latin typeface="GarmdITC BkCn BT"/>
            </a:endParaRPr>
          </a:p>
        </p:txBody>
      </p:sp>
      <p:sp>
        <p:nvSpPr>
          <p:cNvPr id="54" name="PlaceHolder 2"/>
          <p:cNvSpPr>
            <a:spLocks noGrp="1"/>
          </p:cNvSpPr>
          <p:nvPr>
            <p:ph/>
          </p:nvPr>
        </p:nvSpPr>
        <p:spPr>
          <a:xfrm>
            <a:off x="323640" y="542520"/>
            <a:ext cx="8553240" cy="5467320"/>
          </a:xfrm>
          <a:prstGeom prst="rect">
            <a:avLst/>
          </a:prstGeom>
          <a:noFill/>
          <a:ln w="0">
            <a:noFill/>
          </a:ln>
        </p:spPr>
        <p:txBody>
          <a:bodyPr lIns="92160" rIns="92160" tIns="46080" bIns="46080" anchor="t">
            <a:normAutofit lnSpcReduction="9999"/>
          </a:bodyPr>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CXOs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While Enron is still not as well known or well regarded as the technology brands measured (e.g., Intel and Sun) among CEOs, CFOs, COOs, CIOs and Executive and senior vice presidents, the company continues to possess a stronger image than any of the other energy-related companies under evaluation: Duke, Southern Company and the Williams Companies).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More importantly, Enron has made significant strides among this audience in terms of becoming better known and more favorably thought of; in addition, the company’s ratings on nearly all of the image and personality attributes for which trend data exist have also improved.  While other companies have also experienced increases in familiarity and favorability, Enron’s gains have been among the largest.</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Enron’s image and personality among CXOs are very similar to perceptions held by investment professionals; among the image and personality attributes on which Enron is most likely to be associated with are:</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	</a:t>
            </a:r>
            <a:r>
              <a:rPr b="1" i="1" lang="en-US" sz="1400" strike="noStrike" u="none">
                <a:solidFill>
                  <a:srgbClr val="000000"/>
                </a:solidFill>
                <a:effectLst/>
                <a:uFillTx/>
                <a:latin typeface="CG Omega"/>
              </a:rPr>
              <a:t>Image</a:t>
            </a:r>
            <a:endParaRPr b="1" lang="en-US" sz="14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a leader rather than a follower in its industry</a:t>
            </a:r>
            <a:endParaRPr b="1" lang="en-US" sz="12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committed to increasing shareholder value</a:t>
            </a:r>
            <a:endParaRPr b="1" lang="en-US" sz="12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an innovative company</a:t>
            </a:r>
            <a:endParaRPr b="1" lang="en-US" sz="12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a well defined business strategy</a:t>
            </a:r>
            <a:endParaRPr b="1" lang="en-US" sz="12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G Omega"/>
              </a:rPr>
              <a:t>	</a:t>
            </a:r>
            <a:r>
              <a:rPr b="1" i="1" lang="en-US" sz="1400" strike="noStrike" u="none">
                <a:solidFill>
                  <a:srgbClr val="000000"/>
                </a:solidFill>
                <a:effectLst/>
                <a:uFillTx/>
                <a:latin typeface="CG Omega"/>
              </a:rPr>
              <a:t>Personality</a:t>
            </a:r>
            <a:endParaRPr b="1" lang="en-US" sz="14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ambitious</a:t>
            </a:r>
            <a:endParaRPr b="1" lang="en-US" sz="12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smart</a:t>
            </a:r>
            <a:endParaRPr b="1" lang="en-US" sz="12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bold</a:t>
            </a:r>
            <a:endParaRPr b="1" lang="en-US" sz="12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entrepreneurial</a:t>
            </a:r>
            <a:endParaRPr b="1" lang="en-US" sz="12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4CE94EFA-DCFA-468A-B307-BAE218639624}" type="slidenum">
              <a:t>10</a:t>
            </a:fld>
          </a:p>
        </p:txBody>
      </p:sp>
    </p:spTree>
  </p:cSld>
  <mc:AlternateContent>
    <mc:Choice Requires="p14">
      <p:transition spd="slow" p14:dur="2000"/>
    </mc:Choice>
    <mc:Fallback>
      <p:transition spd="slow"/>
    </mc:Fallback>
  </mc:AlternateContent>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0"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“Innovative Users of B2B E-Commerce”</a:t>
            </a:r>
            <a:endParaRPr b="1" lang="en-US" sz="2400" strike="noStrike" u="none">
              <a:solidFill>
                <a:srgbClr val="000099"/>
              </a:solidFill>
              <a:effectLst/>
              <a:uFillTx/>
              <a:latin typeface="GarmdITC BkCn BT"/>
            </a:endParaRPr>
          </a:p>
        </p:txBody>
      </p:sp>
      <p:graphicFrame>
        <p:nvGraphicFramePr>
          <p:cNvPr id="1341" name=""/>
          <p:cNvGraphicFramePr/>
          <p:nvPr/>
        </p:nvGraphicFramePr>
        <p:xfrm>
          <a:off x="285840" y="1511280"/>
          <a:ext cx="3828960" cy="4667400"/>
        </p:xfrm>
        <a:graphic>
          <a:graphicData uri="http://schemas.openxmlformats.org/presentationml/2006/ole">
            <p:oleObj r:id="rId1" spid="">
              <p:embed/>
              <p:pic>
                <p:nvPicPr>
                  <p:cNvPr id="1342" name="" descr=""/>
                  <p:cNvPicPr/>
                  <p:nvPr/>
                </p:nvPicPr>
                <p:blipFill>
                  <a:blip r:embed="rId2"/>
                  <a:stretch/>
                </p:blipFill>
                <p:spPr>
                  <a:xfrm>
                    <a:off x="285840" y="1511280"/>
                    <a:ext cx="3828960" cy="4667400"/>
                  </a:xfrm>
                  <a:prstGeom prst="rect">
                    <a:avLst/>
                  </a:prstGeom>
                  <a:noFill/>
                  <a:ln w="0">
                    <a:noFill/>
                  </a:ln>
                </p:spPr>
              </p:pic>
            </p:oleObj>
          </a:graphicData>
        </a:graphic>
      </p:graphicFrame>
      <p:sp>
        <p:nvSpPr>
          <p:cNvPr id="1343" name=""/>
          <p:cNvSpPr/>
          <p:nvPr/>
        </p:nvSpPr>
        <p:spPr>
          <a:xfrm>
            <a:off x="209520" y="6346080"/>
            <a:ext cx="6039000" cy="337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most innovative users of business-to-business e-commerce? </a:t>
            </a:r>
            <a:endParaRPr b="0" lang="en-US" sz="800" strike="noStrike" u="none">
              <a:solidFill>
                <a:srgbClr val="000000"/>
              </a:solidFill>
              <a:effectLst/>
              <a:uFillTx/>
              <a:latin typeface="Times New Roman"/>
            </a:endParaRPr>
          </a:p>
        </p:txBody>
      </p:sp>
      <p:graphicFrame>
        <p:nvGraphicFramePr>
          <p:cNvPr id="1344" name=""/>
          <p:cNvGraphicFramePr/>
          <p:nvPr/>
        </p:nvGraphicFramePr>
        <p:xfrm>
          <a:off x="4886280" y="1479600"/>
          <a:ext cx="3828960" cy="4667040"/>
        </p:xfrm>
        <a:graphic>
          <a:graphicData uri="http://schemas.openxmlformats.org/presentationml/2006/ole">
            <p:oleObj r:id="rId3" spid="">
              <p:embed/>
              <p:pic>
                <p:nvPicPr>
                  <p:cNvPr id="1345" name="" descr=""/>
                  <p:cNvPicPr/>
                  <p:nvPr/>
                </p:nvPicPr>
                <p:blipFill>
                  <a:blip r:embed="rId4"/>
                  <a:stretch/>
                </p:blipFill>
                <p:spPr>
                  <a:xfrm>
                    <a:off x="4886280" y="1479600"/>
                    <a:ext cx="3828960" cy="4667040"/>
                  </a:xfrm>
                  <a:prstGeom prst="rect">
                    <a:avLst/>
                  </a:prstGeom>
                  <a:noFill/>
                  <a:ln w="0">
                    <a:noFill/>
                  </a:ln>
                </p:spPr>
              </p:pic>
            </p:oleObj>
          </a:graphicData>
        </a:graphic>
      </p:graphicFrame>
      <p:sp>
        <p:nvSpPr>
          <p:cNvPr id="1346" name=""/>
          <p:cNvSpPr/>
          <p:nvPr/>
        </p:nvSpPr>
        <p:spPr>
          <a:xfrm>
            <a:off x="166536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First Mentions</a:t>
            </a:r>
            <a:endParaRPr b="0" lang="en-US" sz="1600" strike="noStrike" u="none">
              <a:solidFill>
                <a:srgbClr val="000000"/>
              </a:solidFill>
              <a:effectLst/>
              <a:uFillTx/>
              <a:latin typeface="Times New Roman"/>
            </a:endParaRPr>
          </a:p>
        </p:txBody>
      </p:sp>
      <p:sp>
        <p:nvSpPr>
          <p:cNvPr id="1347"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Regulators</a:t>
            </a:r>
            <a:endParaRPr b="0" lang="en-US" sz="1800" strike="noStrike" u="none">
              <a:solidFill>
                <a:srgbClr val="000000"/>
              </a:solidFill>
              <a:effectLst/>
              <a:uFillTx/>
              <a:latin typeface="Times New Roman"/>
            </a:endParaRPr>
          </a:p>
        </p:txBody>
      </p:sp>
      <p:sp>
        <p:nvSpPr>
          <p:cNvPr id="1348"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sp>
        <p:nvSpPr>
          <p:cNvPr id="1349"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is the top mentioned company among Regulators when they are asked to name “innovative users of business to business e-commerce”.</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DA61301-AD45-4FFF-BFAF-48BEAFB28588}" type="slidenum">
              <a:t>100</a:t>
            </a:fld>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0"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Association With Advertising Themes</a:t>
            </a:r>
            <a:endParaRPr b="1" lang="en-US" sz="2400" strike="noStrike" u="none">
              <a:solidFill>
                <a:srgbClr val="000099"/>
              </a:solidFill>
              <a:effectLst/>
              <a:uFillTx/>
              <a:latin typeface="GarmdITC BkCn BT"/>
            </a:endParaRPr>
          </a:p>
        </p:txBody>
      </p:sp>
      <p:sp>
        <p:nvSpPr>
          <p:cNvPr id="1351" name=""/>
          <p:cNvSpPr/>
          <p:nvPr/>
        </p:nvSpPr>
        <p:spPr>
          <a:xfrm>
            <a:off x="1190520" y="1133640"/>
            <a:ext cx="288936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“Why” &amp;</a:t>
            </a:r>
            <a:br>
              <a:rPr sz="1500"/>
            </a:br>
            <a:r>
              <a:rPr b="1" i="1" lang="en-US" sz="1500" strike="noStrike" u="sng">
                <a:solidFill>
                  <a:srgbClr val="000099"/>
                </a:solidFill>
                <a:effectLst/>
                <a:uFillTx/>
                <a:latin typeface="GarmdITC BkCn BT"/>
              </a:rPr>
              <a:t>Challenging the Status Quo</a:t>
            </a:r>
            <a:endParaRPr b="0" lang="en-US" sz="1500" strike="noStrike" u="none">
              <a:solidFill>
                <a:srgbClr val="000000"/>
              </a:solidFill>
              <a:effectLst/>
              <a:uFillTx/>
              <a:latin typeface="Times New Roman"/>
            </a:endParaRPr>
          </a:p>
        </p:txBody>
      </p:sp>
      <p:sp>
        <p:nvSpPr>
          <p:cNvPr id="1352" name=""/>
          <p:cNvSpPr/>
          <p:nvPr/>
        </p:nvSpPr>
        <p:spPr>
          <a:xfrm>
            <a:off x="20520" y="80820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 - Select Mentions</a:t>
            </a:r>
            <a:endParaRPr b="0" lang="en-US" sz="1800" strike="noStrike" u="none">
              <a:solidFill>
                <a:srgbClr val="000000"/>
              </a:solidFill>
              <a:effectLst/>
              <a:uFillTx/>
              <a:latin typeface="Times New Roman"/>
            </a:endParaRPr>
          </a:p>
        </p:txBody>
      </p:sp>
      <p:sp>
        <p:nvSpPr>
          <p:cNvPr id="1353" name=""/>
          <p:cNvSpPr/>
          <p:nvPr/>
        </p:nvSpPr>
        <p:spPr>
          <a:xfrm>
            <a:off x="5419800" y="1133640"/>
            <a:ext cx="288900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a:t>
            </a:r>
            <a:br>
              <a:rPr sz="1500"/>
            </a:br>
            <a:r>
              <a:rPr b="1" i="1" lang="en-US" sz="1500" strike="noStrike" u="sng">
                <a:solidFill>
                  <a:srgbClr val="000099"/>
                </a:solidFill>
                <a:effectLst/>
                <a:uFillTx/>
                <a:latin typeface="GarmdITC BkCn BT"/>
              </a:rPr>
              <a:t>“Endless Possibilities”</a:t>
            </a:r>
            <a:endParaRPr b="0" lang="en-US" sz="1500" strike="noStrike" u="none">
              <a:solidFill>
                <a:srgbClr val="000000"/>
              </a:solidFill>
              <a:effectLst/>
              <a:uFillTx/>
              <a:latin typeface="Times New Roman"/>
            </a:endParaRPr>
          </a:p>
        </p:txBody>
      </p:sp>
      <p:sp>
        <p:nvSpPr>
          <p:cNvPr id="1354" name=""/>
          <p:cNvSpPr/>
          <p:nvPr/>
        </p:nvSpPr>
        <p:spPr>
          <a:xfrm>
            <a:off x="268200" y="6374160"/>
            <a:ext cx="8217000" cy="32508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question “Why” and challenging the status quo?</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line “Endless possibilities”?</a:t>
            </a:r>
            <a:endParaRPr b="0" lang="en-US" sz="800" strike="noStrike" u="none">
              <a:solidFill>
                <a:srgbClr val="000000"/>
              </a:solidFill>
              <a:effectLst/>
              <a:uFillTx/>
              <a:latin typeface="Times New Roman"/>
            </a:endParaRPr>
          </a:p>
        </p:txBody>
      </p:sp>
      <p:graphicFrame>
        <p:nvGraphicFramePr>
          <p:cNvPr id="1355" name=""/>
          <p:cNvGraphicFramePr/>
          <p:nvPr/>
        </p:nvGraphicFramePr>
        <p:xfrm>
          <a:off x="-195120" y="1596960"/>
          <a:ext cx="4516200" cy="4448160"/>
        </p:xfrm>
        <a:graphic>
          <a:graphicData uri="http://schemas.openxmlformats.org/presentationml/2006/ole">
            <p:oleObj r:id="rId1" spid="">
              <p:embed/>
              <p:pic>
                <p:nvPicPr>
                  <p:cNvPr id="1356" name="" descr=""/>
                  <p:cNvPicPr/>
                  <p:nvPr/>
                </p:nvPicPr>
                <p:blipFill>
                  <a:blip r:embed="rId2"/>
                  <a:stretch/>
                </p:blipFill>
                <p:spPr>
                  <a:xfrm>
                    <a:off x="-195120" y="1596960"/>
                    <a:ext cx="4516200" cy="4448160"/>
                  </a:xfrm>
                  <a:prstGeom prst="rect">
                    <a:avLst/>
                  </a:prstGeom>
                  <a:noFill/>
                  <a:ln w="0">
                    <a:noFill/>
                  </a:ln>
                </p:spPr>
              </p:pic>
            </p:oleObj>
          </a:graphicData>
        </a:graphic>
      </p:graphicFrame>
      <p:graphicFrame>
        <p:nvGraphicFramePr>
          <p:cNvPr id="1357" name=""/>
          <p:cNvGraphicFramePr/>
          <p:nvPr/>
        </p:nvGraphicFramePr>
        <p:xfrm>
          <a:off x="4033800" y="1596960"/>
          <a:ext cx="4516560" cy="4448160"/>
        </p:xfrm>
        <a:graphic>
          <a:graphicData uri="http://schemas.openxmlformats.org/presentationml/2006/ole">
            <p:oleObj r:id="rId3" spid="">
              <p:embed/>
              <p:pic>
                <p:nvPicPr>
                  <p:cNvPr id="1358" name="" descr=""/>
                  <p:cNvPicPr/>
                  <p:nvPr/>
                </p:nvPicPr>
                <p:blipFill>
                  <a:blip r:embed="rId4"/>
                  <a:stretch/>
                </p:blipFill>
                <p:spPr>
                  <a:xfrm>
                    <a:off x="4033800" y="1596960"/>
                    <a:ext cx="4516560" cy="4448160"/>
                  </a:xfrm>
                  <a:prstGeom prst="rect">
                    <a:avLst/>
                  </a:prstGeom>
                  <a:noFill/>
                  <a:ln w="0">
                    <a:noFill/>
                  </a:ln>
                </p:spPr>
              </p:pic>
            </p:oleObj>
          </a:graphicData>
        </a:graphic>
      </p:graphicFrame>
      <p:grpSp>
        <p:nvGrpSpPr>
          <p:cNvPr id="1359" name=""/>
          <p:cNvGrpSpPr/>
          <p:nvPr/>
        </p:nvGrpSpPr>
        <p:grpSpPr>
          <a:xfrm>
            <a:off x="3936960" y="6095880"/>
            <a:ext cx="1666800" cy="257040"/>
            <a:chOff x="3936960" y="6095880"/>
            <a:chExt cx="1666800" cy="257040"/>
          </a:xfrm>
        </p:grpSpPr>
        <p:sp>
          <p:nvSpPr>
            <p:cNvPr id="1360" name=""/>
            <p:cNvSpPr/>
            <p:nvPr/>
          </p:nvSpPr>
          <p:spPr>
            <a:xfrm>
              <a:off x="3936960" y="609588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1" name=""/>
            <p:cNvSpPr/>
            <p:nvPr/>
          </p:nvSpPr>
          <p:spPr>
            <a:xfrm>
              <a:off x="4886280" y="618156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62" name=""/>
            <p:cNvSpPr/>
            <p:nvPr/>
          </p:nvSpPr>
          <p:spPr>
            <a:xfrm>
              <a:off x="5039640" y="613368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363" name=""/>
            <p:cNvSpPr/>
            <p:nvPr/>
          </p:nvSpPr>
          <p:spPr>
            <a:xfrm>
              <a:off x="4032000" y="618156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64" name=""/>
            <p:cNvSpPr/>
            <p:nvPr/>
          </p:nvSpPr>
          <p:spPr>
            <a:xfrm>
              <a:off x="4190400" y="613368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365"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One-third of Media/Regulators associate Enron with “Why” and “Challenging the status quo” -- nearly a ten point increase as compared to Wave II.  One-fourth link Enron with the line “Endless possibilities” -- an increase of 10 points from Wave II.</a:t>
            </a: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33B7CD9-CC4B-4687-A1E8-39A1082C0D27}" type="slidenum">
              <a:t>101</a:t>
            </a:fld>
          </a:p>
        </p:txBody>
      </p:sp>
    </p:spTree>
  </p:cSld>
  <mc:AlternateContent>
    <mc:Choice Requires="p14">
      <p:transition spd="slow" p14:dur="2000"/>
    </mc:Choice>
    <mc:Fallback>
      <p:transition spd="slow"/>
    </mc:Fallback>
  </mc:AlternateContent>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6"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Association With Advertising Themes</a:t>
            </a:r>
            <a:endParaRPr b="1" lang="en-US" sz="2400" strike="noStrike" u="none">
              <a:solidFill>
                <a:srgbClr val="000099"/>
              </a:solidFill>
              <a:effectLst/>
              <a:uFillTx/>
              <a:latin typeface="GarmdITC BkCn BT"/>
            </a:endParaRPr>
          </a:p>
        </p:txBody>
      </p:sp>
      <p:sp>
        <p:nvSpPr>
          <p:cNvPr id="1367" name=""/>
          <p:cNvSpPr/>
          <p:nvPr/>
        </p:nvSpPr>
        <p:spPr>
          <a:xfrm>
            <a:off x="1190520" y="1133640"/>
            <a:ext cx="288936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“Why” &amp;</a:t>
            </a:r>
            <a:br>
              <a:rPr sz="1500"/>
            </a:br>
            <a:r>
              <a:rPr b="1" i="1" lang="en-US" sz="1500" strike="noStrike" u="sng">
                <a:solidFill>
                  <a:srgbClr val="000099"/>
                </a:solidFill>
                <a:effectLst/>
                <a:uFillTx/>
                <a:latin typeface="GarmdITC BkCn BT"/>
              </a:rPr>
              <a:t>Challenging the Status Quo</a:t>
            </a:r>
            <a:endParaRPr b="0" lang="en-US" sz="1500" strike="noStrike" u="none">
              <a:solidFill>
                <a:srgbClr val="000000"/>
              </a:solidFill>
              <a:effectLst/>
              <a:uFillTx/>
              <a:latin typeface="Times New Roman"/>
            </a:endParaRPr>
          </a:p>
        </p:txBody>
      </p:sp>
      <p:sp>
        <p:nvSpPr>
          <p:cNvPr id="1368" name=""/>
          <p:cNvSpPr/>
          <p:nvPr/>
        </p:nvSpPr>
        <p:spPr>
          <a:xfrm>
            <a:off x="20520" y="80820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 - Select Mentions</a:t>
            </a:r>
            <a:endParaRPr b="0" lang="en-US" sz="1800" strike="noStrike" u="none">
              <a:solidFill>
                <a:srgbClr val="000000"/>
              </a:solidFill>
              <a:effectLst/>
              <a:uFillTx/>
              <a:latin typeface="Times New Roman"/>
            </a:endParaRPr>
          </a:p>
        </p:txBody>
      </p:sp>
      <p:sp>
        <p:nvSpPr>
          <p:cNvPr id="1369" name=""/>
          <p:cNvSpPr/>
          <p:nvPr/>
        </p:nvSpPr>
        <p:spPr>
          <a:xfrm>
            <a:off x="5419800" y="1133640"/>
            <a:ext cx="288900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a:t>
            </a:r>
            <a:br>
              <a:rPr sz="1500"/>
            </a:br>
            <a:r>
              <a:rPr b="1" i="1" lang="en-US" sz="1500" strike="noStrike" u="sng">
                <a:solidFill>
                  <a:srgbClr val="000099"/>
                </a:solidFill>
                <a:effectLst/>
                <a:uFillTx/>
                <a:latin typeface="GarmdITC BkCn BT"/>
              </a:rPr>
              <a:t>“Endless Possibilities”</a:t>
            </a:r>
            <a:endParaRPr b="0" lang="en-US" sz="1500" strike="noStrike" u="none">
              <a:solidFill>
                <a:srgbClr val="000000"/>
              </a:solidFill>
              <a:effectLst/>
              <a:uFillTx/>
              <a:latin typeface="Times New Roman"/>
            </a:endParaRPr>
          </a:p>
        </p:txBody>
      </p:sp>
      <p:sp>
        <p:nvSpPr>
          <p:cNvPr id="1370" name=""/>
          <p:cNvSpPr/>
          <p:nvPr/>
        </p:nvSpPr>
        <p:spPr>
          <a:xfrm>
            <a:off x="268200" y="6374160"/>
            <a:ext cx="8217000" cy="32508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question “Why” and challenging the status quo?</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line “Endless possibilities”?</a:t>
            </a:r>
            <a:endParaRPr b="0" lang="en-US" sz="800" strike="noStrike" u="none">
              <a:solidFill>
                <a:srgbClr val="000000"/>
              </a:solidFill>
              <a:effectLst/>
              <a:uFillTx/>
              <a:latin typeface="Times New Roman"/>
            </a:endParaRPr>
          </a:p>
        </p:txBody>
      </p:sp>
      <p:graphicFrame>
        <p:nvGraphicFramePr>
          <p:cNvPr id="1371" name=""/>
          <p:cNvGraphicFramePr/>
          <p:nvPr/>
        </p:nvGraphicFramePr>
        <p:xfrm>
          <a:off x="372960" y="1612800"/>
          <a:ext cx="3829320" cy="4442040"/>
        </p:xfrm>
        <a:graphic>
          <a:graphicData uri="http://schemas.openxmlformats.org/presentationml/2006/ole">
            <p:oleObj r:id="rId1" spid="">
              <p:embed/>
              <p:pic>
                <p:nvPicPr>
                  <p:cNvPr id="1372" name="" descr=""/>
                  <p:cNvPicPr/>
                  <p:nvPr/>
                </p:nvPicPr>
                <p:blipFill>
                  <a:blip r:embed="rId2"/>
                  <a:stretch/>
                </p:blipFill>
                <p:spPr>
                  <a:xfrm>
                    <a:off x="372960" y="1612800"/>
                    <a:ext cx="3829320" cy="4442040"/>
                  </a:xfrm>
                  <a:prstGeom prst="rect">
                    <a:avLst/>
                  </a:prstGeom>
                  <a:noFill/>
                  <a:ln w="0">
                    <a:noFill/>
                  </a:ln>
                </p:spPr>
              </p:pic>
            </p:oleObj>
          </a:graphicData>
        </a:graphic>
      </p:graphicFrame>
      <p:graphicFrame>
        <p:nvGraphicFramePr>
          <p:cNvPr id="1373" name=""/>
          <p:cNvGraphicFramePr/>
          <p:nvPr/>
        </p:nvGraphicFramePr>
        <p:xfrm>
          <a:off x="4773600" y="1612800"/>
          <a:ext cx="3828960" cy="4442040"/>
        </p:xfrm>
        <a:graphic>
          <a:graphicData uri="http://schemas.openxmlformats.org/presentationml/2006/ole">
            <p:oleObj r:id="rId3" spid="">
              <p:embed/>
              <p:pic>
                <p:nvPicPr>
                  <p:cNvPr id="1374" name="" descr=""/>
                  <p:cNvPicPr/>
                  <p:nvPr/>
                </p:nvPicPr>
                <p:blipFill>
                  <a:blip r:embed="rId4"/>
                  <a:stretch/>
                </p:blipFill>
                <p:spPr>
                  <a:xfrm>
                    <a:off x="4773600" y="1612800"/>
                    <a:ext cx="3828960" cy="4442040"/>
                  </a:xfrm>
                  <a:prstGeom prst="rect">
                    <a:avLst/>
                  </a:prstGeom>
                  <a:noFill/>
                  <a:ln w="0">
                    <a:noFill/>
                  </a:ln>
                </p:spPr>
              </p:pic>
            </p:oleObj>
          </a:graphicData>
        </a:graphic>
      </p:graphicFrame>
      <p:grpSp>
        <p:nvGrpSpPr>
          <p:cNvPr id="1375" name=""/>
          <p:cNvGrpSpPr/>
          <p:nvPr/>
        </p:nvGrpSpPr>
        <p:grpSpPr>
          <a:xfrm>
            <a:off x="3936960" y="6095880"/>
            <a:ext cx="1666800" cy="257040"/>
            <a:chOff x="3936960" y="6095880"/>
            <a:chExt cx="1666800" cy="257040"/>
          </a:xfrm>
        </p:grpSpPr>
        <p:sp>
          <p:nvSpPr>
            <p:cNvPr id="1376" name=""/>
            <p:cNvSpPr/>
            <p:nvPr/>
          </p:nvSpPr>
          <p:spPr>
            <a:xfrm>
              <a:off x="3936960" y="609588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7" name=""/>
            <p:cNvSpPr/>
            <p:nvPr/>
          </p:nvSpPr>
          <p:spPr>
            <a:xfrm>
              <a:off x="4886280" y="618156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78" name=""/>
            <p:cNvSpPr/>
            <p:nvPr/>
          </p:nvSpPr>
          <p:spPr>
            <a:xfrm>
              <a:off x="5039640" y="613368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379" name=""/>
            <p:cNvSpPr/>
            <p:nvPr/>
          </p:nvSpPr>
          <p:spPr>
            <a:xfrm>
              <a:off x="4032000" y="618156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80" name=""/>
            <p:cNvSpPr/>
            <p:nvPr/>
          </p:nvSpPr>
          <p:spPr>
            <a:xfrm>
              <a:off x="4190400" y="613368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381"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One-third of Media professionals associate Enron with “Why” and “Challenging the status quo” -- a 16 point increase as compared to Wave II.  One-fourth link Enron with the line “Endless possibilities”, about the same proportion as in Wave II.</a:t>
            </a: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9532CB9-B435-4537-8D3C-765BBDA12927}" type="slidenum">
              <a:t>102</a:t>
            </a:fld>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Association With Advertising Themes</a:t>
            </a:r>
            <a:endParaRPr b="1" lang="en-US" sz="2400" strike="noStrike" u="none">
              <a:solidFill>
                <a:srgbClr val="000099"/>
              </a:solidFill>
              <a:effectLst/>
              <a:uFillTx/>
              <a:latin typeface="GarmdITC BkCn BT"/>
            </a:endParaRPr>
          </a:p>
        </p:txBody>
      </p:sp>
      <p:sp>
        <p:nvSpPr>
          <p:cNvPr id="1383" name=""/>
          <p:cNvSpPr/>
          <p:nvPr/>
        </p:nvSpPr>
        <p:spPr>
          <a:xfrm>
            <a:off x="1190520" y="1133640"/>
            <a:ext cx="288936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“Why” &amp;</a:t>
            </a:r>
            <a:br>
              <a:rPr sz="1500"/>
            </a:br>
            <a:r>
              <a:rPr b="1" i="1" lang="en-US" sz="1500" strike="noStrike" u="sng">
                <a:solidFill>
                  <a:srgbClr val="000099"/>
                </a:solidFill>
                <a:effectLst/>
                <a:uFillTx/>
                <a:latin typeface="GarmdITC BkCn BT"/>
              </a:rPr>
              <a:t>Challenging the Status Quo</a:t>
            </a:r>
            <a:endParaRPr b="0" lang="en-US" sz="1500" strike="noStrike" u="none">
              <a:solidFill>
                <a:srgbClr val="000000"/>
              </a:solidFill>
              <a:effectLst/>
              <a:uFillTx/>
              <a:latin typeface="Times New Roman"/>
            </a:endParaRPr>
          </a:p>
        </p:txBody>
      </p:sp>
      <p:sp>
        <p:nvSpPr>
          <p:cNvPr id="1384" name=""/>
          <p:cNvSpPr/>
          <p:nvPr/>
        </p:nvSpPr>
        <p:spPr>
          <a:xfrm>
            <a:off x="20520" y="80820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Regulators - Select Mentions</a:t>
            </a:r>
            <a:endParaRPr b="0" lang="en-US" sz="1800" strike="noStrike" u="none">
              <a:solidFill>
                <a:srgbClr val="000000"/>
              </a:solidFill>
              <a:effectLst/>
              <a:uFillTx/>
              <a:latin typeface="Times New Roman"/>
            </a:endParaRPr>
          </a:p>
        </p:txBody>
      </p:sp>
      <p:sp>
        <p:nvSpPr>
          <p:cNvPr id="1385" name=""/>
          <p:cNvSpPr/>
          <p:nvPr/>
        </p:nvSpPr>
        <p:spPr>
          <a:xfrm>
            <a:off x="5419800" y="1133640"/>
            <a:ext cx="288900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a:t>
            </a:r>
            <a:br>
              <a:rPr sz="1500"/>
            </a:br>
            <a:r>
              <a:rPr b="1" i="1" lang="en-US" sz="1500" strike="noStrike" u="sng">
                <a:solidFill>
                  <a:srgbClr val="000099"/>
                </a:solidFill>
                <a:effectLst/>
                <a:uFillTx/>
                <a:latin typeface="GarmdITC BkCn BT"/>
              </a:rPr>
              <a:t>“Endless Possibilities”</a:t>
            </a:r>
            <a:endParaRPr b="0" lang="en-US" sz="1500" strike="noStrike" u="none">
              <a:solidFill>
                <a:srgbClr val="000000"/>
              </a:solidFill>
              <a:effectLst/>
              <a:uFillTx/>
              <a:latin typeface="Times New Roman"/>
            </a:endParaRPr>
          </a:p>
        </p:txBody>
      </p:sp>
      <p:sp>
        <p:nvSpPr>
          <p:cNvPr id="1386" name=""/>
          <p:cNvSpPr/>
          <p:nvPr/>
        </p:nvSpPr>
        <p:spPr>
          <a:xfrm>
            <a:off x="268200" y="6252480"/>
            <a:ext cx="8217000" cy="44676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question “Why” and challenging the status quo?</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line “Endless possibilities”?</a:t>
            </a:r>
            <a:endParaRPr b="0" lang="en-US" sz="800" strike="noStrike" u="none">
              <a:solidFill>
                <a:srgbClr val="000000"/>
              </a:solidFill>
              <a:effectLst/>
              <a:uFillTx/>
              <a:latin typeface="Times New Roman"/>
            </a:endParaRPr>
          </a:p>
        </p:txBody>
      </p:sp>
      <p:graphicFrame>
        <p:nvGraphicFramePr>
          <p:cNvPr id="1387" name=""/>
          <p:cNvGraphicFramePr/>
          <p:nvPr/>
        </p:nvGraphicFramePr>
        <p:xfrm>
          <a:off x="468360" y="1612800"/>
          <a:ext cx="3828960" cy="4454640"/>
        </p:xfrm>
        <a:graphic>
          <a:graphicData uri="http://schemas.openxmlformats.org/presentationml/2006/ole">
            <p:oleObj r:id="rId1" spid="">
              <p:embed/>
              <p:pic>
                <p:nvPicPr>
                  <p:cNvPr id="1388" name="" descr=""/>
                  <p:cNvPicPr/>
                  <p:nvPr/>
                </p:nvPicPr>
                <p:blipFill>
                  <a:blip r:embed="rId2"/>
                  <a:stretch/>
                </p:blipFill>
                <p:spPr>
                  <a:xfrm>
                    <a:off x="468360" y="1612800"/>
                    <a:ext cx="3828960" cy="4454640"/>
                  </a:xfrm>
                  <a:prstGeom prst="rect">
                    <a:avLst/>
                  </a:prstGeom>
                  <a:noFill/>
                  <a:ln w="0">
                    <a:noFill/>
                  </a:ln>
                </p:spPr>
              </p:pic>
            </p:oleObj>
          </a:graphicData>
        </a:graphic>
      </p:graphicFrame>
      <p:graphicFrame>
        <p:nvGraphicFramePr>
          <p:cNvPr id="1389" name=""/>
          <p:cNvGraphicFramePr/>
          <p:nvPr/>
        </p:nvGraphicFramePr>
        <p:xfrm>
          <a:off x="4811760" y="1612800"/>
          <a:ext cx="3828960" cy="4454640"/>
        </p:xfrm>
        <a:graphic>
          <a:graphicData uri="http://schemas.openxmlformats.org/presentationml/2006/ole">
            <p:oleObj r:id="rId3" spid="">
              <p:embed/>
              <p:pic>
                <p:nvPicPr>
                  <p:cNvPr id="1390" name="" descr=""/>
                  <p:cNvPicPr/>
                  <p:nvPr/>
                </p:nvPicPr>
                <p:blipFill>
                  <a:blip r:embed="rId4"/>
                  <a:stretch/>
                </p:blipFill>
                <p:spPr>
                  <a:xfrm>
                    <a:off x="4811760" y="1612800"/>
                    <a:ext cx="3828960" cy="4454640"/>
                  </a:xfrm>
                  <a:prstGeom prst="rect">
                    <a:avLst/>
                  </a:prstGeom>
                  <a:noFill/>
                  <a:ln w="0">
                    <a:noFill/>
                  </a:ln>
                </p:spPr>
              </p:pic>
            </p:oleObj>
          </a:graphicData>
        </a:graphic>
      </p:graphicFrame>
      <p:grpSp>
        <p:nvGrpSpPr>
          <p:cNvPr id="1391" name=""/>
          <p:cNvGrpSpPr/>
          <p:nvPr/>
        </p:nvGrpSpPr>
        <p:grpSpPr>
          <a:xfrm>
            <a:off x="3936960" y="6095880"/>
            <a:ext cx="1666800" cy="257040"/>
            <a:chOff x="3936960" y="6095880"/>
            <a:chExt cx="1666800" cy="257040"/>
          </a:xfrm>
        </p:grpSpPr>
        <p:sp>
          <p:nvSpPr>
            <p:cNvPr id="1392" name=""/>
            <p:cNvSpPr/>
            <p:nvPr/>
          </p:nvSpPr>
          <p:spPr>
            <a:xfrm>
              <a:off x="3936960" y="609588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3" name=""/>
            <p:cNvSpPr/>
            <p:nvPr/>
          </p:nvSpPr>
          <p:spPr>
            <a:xfrm>
              <a:off x="4886280" y="618156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94" name=""/>
            <p:cNvSpPr/>
            <p:nvPr/>
          </p:nvSpPr>
          <p:spPr>
            <a:xfrm>
              <a:off x="5039640" y="613368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395" name=""/>
            <p:cNvSpPr/>
            <p:nvPr/>
          </p:nvSpPr>
          <p:spPr>
            <a:xfrm>
              <a:off x="4032000" y="618156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96" name=""/>
            <p:cNvSpPr/>
            <p:nvPr/>
          </p:nvSpPr>
          <p:spPr>
            <a:xfrm>
              <a:off x="4190400" y="613368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397"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One-third of Regulators associate Enron with “Why” and “Challenging the status quo”, about the same proportion as in Wave II.  One-fourth link Enron with the line “Endless possibilities”, an increase of 16 points from Wave II.</a:t>
            </a: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398" name=""/>
          <p:cNvSpPr/>
          <p:nvPr/>
        </p:nvSpPr>
        <p:spPr>
          <a:xfrm>
            <a:off x="6764040" y="186228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7E4E0610-EBE1-426E-B3AD-BC2A129C77AC}" type="slidenum">
              <a:t>103</a:t>
            </a:fld>
          </a:p>
        </p:txBody>
      </p:sp>
    </p:spTree>
  </p:cSld>
  <mc:AlternateContent>
    <mc:Choice Requires="p14">
      <p:transition spd="slow" p14:dur="2000"/>
    </mc:Choice>
    <mc:Fallback>
      <p:transition spd="slow"/>
    </mc:Fallback>
  </mc:AlternateContent>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399" name=""/>
          <p:cNvGraphicFramePr/>
          <p:nvPr/>
        </p:nvGraphicFramePr>
        <p:xfrm>
          <a:off x="-162000" y="4065480"/>
          <a:ext cx="4459320" cy="2840040"/>
        </p:xfrm>
        <a:graphic>
          <a:graphicData uri="http://schemas.openxmlformats.org/presentationml/2006/ole">
            <p:oleObj r:id="rId1" spid="">
              <p:embed/>
              <p:pic>
                <p:nvPicPr>
                  <p:cNvPr id="1400" name="" descr=""/>
                  <p:cNvPicPr/>
                  <p:nvPr/>
                </p:nvPicPr>
                <p:blipFill>
                  <a:blip r:embed="rId2"/>
                  <a:stretch/>
                </p:blipFill>
                <p:spPr>
                  <a:xfrm>
                    <a:off x="-162000" y="4065480"/>
                    <a:ext cx="4459320" cy="2840040"/>
                  </a:xfrm>
                  <a:prstGeom prst="rect">
                    <a:avLst/>
                  </a:prstGeom>
                  <a:noFill/>
                  <a:ln w="0">
                    <a:noFill/>
                  </a:ln>
                </p:spPr>
              </p:pic>
            </p:oleObj>
          </a:graphicData>
        </a:graphic>
      </p:graphicFrame>
      <p:sp>
        <p:nvSpPr>
          <p:cNvPr id="1401" name=""/>
          <p:cNvSpPr/>
          <p:nvPr/>
        </p:nvSpPr>
        <p:spPr>
          <a:xfrm>
            <a:off x="3174480" y="4699080"/>
            <a:ext cx="8503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Univers"/>
              </a:rPr>
              <a:t>Know Enron ...</a:t>
            </a:r>
            <a:endParaRPr b="0" lang="en-US" sz="800" strike="noStrike" u="none">
              <a:solidFill>
                <a:srgbClr val="000000"/>
              </a:solidFill>
              <a:effectLst/>
              <a:uFillTx/>
              <a:latin typeface="Times New Roman"/>
            </a:endParaRPr>
          </a:p>
        </p:txBody>
      </p:sp>
      <p:sp>
        <p:nvSpPr>
          <p:cNvPr id="140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a:t>
            </a:r>
            <a:endParaRPr b="1" lang="en-US" sz="2400" strike="noStrike" u="none">
              <a:solidFill>
                <a:srgbClr val="000099"/>
              </a:solidFill>
              <a:effectLst/>
              <a:uFillTx/>
              <a:latin typeface="GarmdITC BkCn BT"/>
            </a:endParaRPr>
          </a:p>
        </p:txBody>
      </p:sp>
      <p:sp>
        <p:nvSpPr>
          <p:cNvPr id="1403" name=""/>
          <p:cNvSpPr/>
          <p:nvPr/>
        </p:nvSpPr>
        <p:spPr>
          <a:xfrm>
            <a:off x="1476360" y="895320"/>
            <a:ext cx="2565360" cy="80892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a:t>
            </a:r>
            <a:endParaRPr b="0" lang="en-US" sz="1600" strike="noStrike" u="none">
              <a:solidFill>
                <a:srgbClr val="000000"/>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404" name=""/>
          <p:cNvSpPr/>
          <p:nvPr/>
        </p:nvSpPr>
        <p:spPr>
          <a:xfrm>
            <a:off x="204840" y="6301440"/>
            <a:ext cx="3373560" cy="44064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Enron?</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sp>
        <p:nvSpPr>
          <p:cNvPr id="1405" name=""/>
          <p:cNvSpPr/>
          <p:nvPr/>
        </p:nvSpPr>
        <p:spPr>
          <a:xfrm>
            <a:off x="-84240" y="83664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a:t>
            </a:r>
            <a:endParaRPr b="0" lang="en-US" sz="1800" strike="noStrike" u="none">
              <a:solidFill>
                <a:srgbClr val="000000"/>
              </a:solidFill>
              <a:effectLst/>
              <a:uFillTx/>
              <a:latin typeface="Times New Roman"/>
            </a:endParaRPr>
          </a:p>
        </p:txBody>
      </p:sp>
      <p:sp>
        <p:nvSpPr>
          <p:cNvPr id="1406" name=""/>
          <p:cNvSpPr/>
          <p:nvPr/>
        </p:nvSpPr>
        <p:spPr>
          <a:xfrm>
            <a:off x="5383080" y="895320"/>
            <a:ext cx="2571840" cy="49932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 Trend Data</a:t>
            </a:r>
            <a:br>
              <a:rPr sz="1600"/>
            </a:b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p:txBody>
      </p:sp>
      <p:graphicFrame>
        <p:nvGraphicFramePr>
          <p:cNvPr id="1407" name=""/>
          <p:cNvGraphicFramePr/>
          <p:nvPr/>
        </p:nvGraphicFramePr>
        <p:xfrm>
          <a:off x="320760" y="1351080"/>
          <a:ext cx="3938400" cy="3078000"/>
        </p:xfrm>
        <a:graphic>
          <a:graphicData uri="http://schemas.openxmlformats.org/presentationml/2006/ole">
            <p:oleObj r:id="rId3" spid="">
              <p:embed/>
              <p:pic>
                <p:nvPicPr>
                  <p:cNvPr id="1408" name="" descr=""/>
                  <p:cNvPicPr/>
                  <p:nvPr/>
                </p:nvPicPr>
                <p:blipFill>
                  <a:blip r:embed="rId4"/>
                  <a:stretch/>
                </p:blipFill>
                <p:spPr>
                  <a:xfrm>
                    <a:off x="320760" y="1351080"/>
                    <a:ext cx="3938400" cy="3078000"/>
                  </a:xfrm>
                  <a:prstGeom prst="rect">
                    <a:avLst/>
                  </a:prstGeom>
                  <a:noFill/>
                  <a:ln w="0">
                    <a:noFill/>
                  </a:ln>
                </p:spPr>
              </p:pic>
            </p:oleObj>
          </a:graphicData>
        </a:graphic>
      </p:graphicFrame>
      <p:graphicFrame>
        <p:nvGraphicFramePr>
          <p:cNvPr id="1409" name=""/>
          <p:cNvGraphicFramePr/>
          <p:nvPr/>
        </p:nvGraphicFramePr>
        <p:xfrm>
          <a:off x="4305240" y="1486080"/>
          <a:ext cx="4286160" cy="4584600"/>
        </p:xfrm>
        <a:graphic>
          <a:graphicData uri="http://schemas.openxmlformats.org/presentationml/2006/ole">
            <p:oleObj r:id="rId5" spid="">
              <p:embed/>
              <p:pic>
                <p:nvPicPr>
                  <p:cNvPr id="1410" name="" descr=""/>
                  <p:cNvPicPr/>
                  <p:nvPr/>
                </p:nvPicPr>
                <p:blipFill>
                  <a:blip r:embed="rId6"/>
                  <a:stretch/>
                </p:blipFill>
                <p:spPr>
                  <a:xfrm>
                    <a:off x="4305240" y="1486080"/>
                    <a:ext cx="4286160" cy="4584600"/>
                  </a:xfrm>
                  <a:prstGeom prst="rect">
                    <a:avLst/>
                  </a:prstGeom>
                  <a:noFill/>
                  <a:ln w="0">
                    <a:noFill/>
                  </a:ln>
                </p:spPr>
              </p:pic>
            </p:oleObj>
          </a:graphicData>
        </a:graphic>
      </p:graphicFrame>
      <p:grpSp>
        <p:nvGrpSpPr>
          <p:cNvPr id="1411" name=""/>
          <p:cNvGrpSpPr/>
          <p:nvPr/>
        </p:nvGrpSpPr>
        <p:grpSpPr>
          <a:xfrm>
            <a:off x="6534000" y="6086520"/>
            <a:ext cx="1666800" cy="257040"/>
            <a:chOff x="6534000" y="6086520"/>
            <a:chExt cx="1666800" cy="257040"/>
          </a:xfrm>
        </p:grpSpPr>
        <p:sp>
          <p:nvSpPr>
            <p:cNvPr id="1412" name=""/>
            <p:cNvSpPr/>
            <p:nvPr/>
          </p:nvSpPr>
          <p:spPr>
            <a:xfrm>
              <a:off x="6534000" y="608652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3" name=""/>
            <p:cNvSpPr/>
            <p:nvPr/>
          </p:nvSpPr>
          <p:spPr>
            <a:xfrm>
              <a:off x="7483320" y="617220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14" name=""/>
            <p:cNvSpPr/>
            <p:nvPr/>
          </p:nvSpPr>
          <p:spPr>
            <a:xfrm>
              <a:off x="7636680" y="612432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415" name=""/>
            <p:cNvSpPr/>
            <p:nvPr/>
          </p:nvSpPr>
          <p:spPr>
            <a:xfrm>
              <a:off x="6629040" y="617220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16" name=""/>
            <p:cNvSpPr/>
            <p:nvPr/>
          </p:nvSpPr>
          <p:spPr>
            <a:xfrm>
              <a:off x="6787440" y="612432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417" name=""/>
          <p:cNvSpPr/>
          <p:nvPr/>
        </p:nvSpPr>
        <p:spPr>
          <a:xfrm>
            <a:off x="324000" y="3808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is the most well known company among Media/Regulators; there has been a slight increase in the proportion who say they know at least a fair amount about Enron.</a:t>
            </a:r>
            <a:br>
              <a:rPr sz="1400"/>
            </a:b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418" name=""/>
          <p:cNvSpPr/>
          <p:nvPr/>
        </p:nvSpPr>
        <p:spPr>
          <a:xfrm>
            <a:off x="6914880" y="43909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93D4D7F-7088-408A-AC5F-B30DBBF12044}" type="slidenum">
              <a:t>104</a:t>
            </a:fld>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a:t>
            </a:r>
            <a:endParaRPr b="1" lang="en-US" sz="2400" strike="noStrike" u="none">
              <a:solidFill>
                <a:srgbClr val="000099"/>
              </a:solidFill>
              <a:effectLst/>
              <a:uFillTx/>
              <a:latin typeface="GarmdITC BkCn BT"/>
            </a:endParaRPr>
          </a:p>
        </p:txBody>
      </p:sp>
      <p:sp>
        <p:nvSpPr>
          <p:cNvPr id="1420" name=""/>
          <p:cNvSpPr/>
          <p:nvPr/>
        </p:nvSpPr>
        <p:spPr>
          <a:xfrm>
            <a:off x="1476360" y="1047600"/>
            <a:ext cx="25653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with Enron</a:t>
            </a:r>
            <a:endParaRPr b="0" lang="en-US" sz="1600" strike="noStrike" u="none">
              <a:solidFill>
                <a:srgbClr val="000000"/>
              </a:solidFill>
              <a:effectLst/>
              <a:uFillTx/>
              <a:latin typeface="Times New Roman"/>
            </a:endParaRPr>
          </a:p>
        </p:txBody>
      </p:sp>
      <p:sp>
        <p:nvSpPr>
          <p:cNvPr id="1421" name=""/>
          <p:cNvSpPr/>
          <p:nvPr/>
        </p:nvSpPr>
        <p:spPr>
          <a:xfrm>
            <a:off x="20520" y="71280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a:t>
            </a:r>
            <a:endParaRPr b="0" lang="en-US" sz="1800" strike="noStrike" u="none">
              <a:solidFill>
                <a:srgbClr val="000000"/>
              </a:solidFill>
              <a:effectLst/>
              <a:uFillTx/>
              <a:latin typeface="Times New Roman"/>
            </a:endParaRPr>
          </a:p>
        </p:txBody>
      </p:sp>
      <p:sp>
        <p:nvSpPr>
          <p:cNvPr id="1422" name=""/>
          <p:cNvSpPr/>
          <p:nvPr/>
        </p:nvSpPr>
        <p:spPr>
          <a:xfrm>
            <a:off x="6010200" y="674640"/>
            <a:ext cx="2571840" cy="73080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99"/>
                </a:solidFill>
                <a:effectLst/>
                <a:uFillTx/>
                <a:latin typeface="GarmdITC BkCn BT"/>
              </a:rPr>
              <a:t>Familiarity with Enron </a:t>
            </a:r>
            <a:br>
              <a:rPr sz="1600"/>
            </a:br>
            <a:r>
              <a:rPr b="1" i="1" lang="en-US" sz="1600" strike="noStrike" u="sng">
                <a:solidFill>
                  <a:srgbClr val="000099"/>
                </a:solidFill>
                <a:effectLst/>
                <a:uFillTx/>
                <a:latin typeface="GarmdITC BkCn BT"/>
              </a:rPr>
              <a:t>and Competitive Set</a:t>
            </a:r>
            <a:br>
              <a:rPr sz="1600"/>
            </a:b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p:txBody>
      </p:sp>
      <p:sp>
        <p:nvSpPr>
          <p:cNvPr id="1423" name=""/>
          <p:cNvSpPr/>
          <p:nvPr/>
        </p:nvSpPr>
        <p:spPr>
          <a:xfrm>
            <a:off x="204840" y="6397920"/>
            <a:ext cx="3373560" cy="32508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Enron?</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graphicFrame>
        <p:nvGraphicFramePr>
          <p:cNvPr id="1424" name=""/>
          <p:cNvGraphicFramePr/>
          <p:nvPr/>
        </p:nvGraphicFramePr>
        <p:xfrm>
          <a:off x="353880" y="1479600"/>
          <a:ext cx="3827520" cy="4514760"/>
        </p:xfrm>
        <a:graphic>
          <a:graphicData uri="http://schemas.openxmlformats.org/presentationml/2006/ole">
            <p:oleObj r:id="rId1" spid="">
              <p:embed/>
              <p:pic>
                <p:nvPicPr>
                  <p:cNvPr id="1425" name="" descr=""/>
                  <p:cNvPicPr/>
                  <p:nvPr/>
                </p:nvPicPr>
                <p:blipFill>
                  <a:blip r:embed="rId2"/>
                  <a:stretch/>
                </p:blipFill>
                <p:spPr>
                  <a:xfrm>
                    <a:off x="353880" y="1479600"/>
                    <a:ext cx="3827520" cy="4514760"/>
                  </a:xfrm>
                  <a:prstGeom prst="rect">
                    <a:avLst/>
                  </a:prstGeom>
                  <a:noFill/>
                  <a:ln w="0">
                    <a:noFill/>
                  </a:ln>
                </p:spPr>
              </p:pic>
            </p:oleObj>
          </a:graphicData>
        </a:graphic>
      </p:graphicFrame>
      <p:graphicFrame>
        <p:nvGraphicFramePr>
          <p:cNvPr id="1426" name=""/>
          <p:cNvGraphicFramePr/>
          <p:nvPr/>
        </p:nvGraphicFramePr>
        <p:xfrm>
          <a:off x="4076640" y="1523880"/>
          <a:ext cx="4496040" cy="4534200"/>
        </p:xfrm>
        <a:graphic>
          <a:graphicData uri="http://schemas.openxmlformats.org/presentationml/2006/ole">
            <p:oleObj r:id="rId3" spid="">
              <p:embed/>
              <p:pic>
                <p:nvPicPr>
                  <p:cNvPr id="1427" name="" descr=""/>
                  <p:cNvPicPr/>
                  <p:nvPr/>
                </p:nvPicPr>
                <p:blipFill>
                  <a:blip r:embed="rId4"/>
                  <a:stretch/>
                </p:blipFill>
                <p:spPr>
                  <a:xfrm>
                    <a:off x="4076640" y="1523880"/>
                    <a:ext cx="4496040" cy="4534200"/>
                  </a:xfrm>
                  <a:prstGeom prst="rect">
                    <a:avLst/>
                  </a:prstGeom>
                  <a:noFill/>
                  <a:ln w="0">
                    <a:noFill/>
                  </a:ln>
                </p:spPr>
              </p:pic>
            </p:oleObj>
          </a:graphicData>
        </a:graphic>
      </p:graphicFrame>
      <p:grpSp>
        <p:nvGrpSpPr>
          <p:cNvPr id="1428" name=""/>
          <p:cNvGrpSpPr/>
          <p:nvPr/>
        </p:nvGrpSpPr>
        <p:grpSpPr>
          <a:xfrm>
            <a:off x="6534000" y="6086520"/>
            <a:ext cx="1666800" cy="257040"/>
            <a:chOff x="6534000" y="6086520"/>
            <a:chExt cx="1666800" cy="257040"/>
          </a:xfrm>
        </p:grpSpPr>
        <p:sp>
          <p:nvSpPr>
            <p:cNvPr id="1429" name=""/>
            <p:cNvSpPr/>
            <p:nvPr/>
          </p:nvSpPr>
          <p:spPr>
            <a:xfrm>
              <a:off x="6534000" y="608652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0" name=""/>
            <p:cNvSpPr/>
            <p:nvPr/>
          </p:nvSpPr>
          <p:spPr>
            <a:xfrm>
              <a:off x="7483320" y="617220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31" name=""/>
            <p:cNvSpPr/>
            <p:nvPr/>
          </p:nvSpPr>
          <p:spPr>
            <a:xfrm>
              <a:off x="7636680" y="612432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432" name=""/>
            <p:cNvSpPr/>
            <p:nvPr/>
          </p:nvSpPr>
          <p:spPr>
            <a:xfrm>
              <a:off x="6629040" y="617220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33" name=""/>
            <p:cNvSpPr/>
            <p:nvPr/>
          </p:nvSpPr>
          <p:spPr>
            <a:xfrm>
              <a:off x="6787440" y="612432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434" name=""/>
          <p:cNvSpPr/>
          <p:nvPr/>
        </p:nvSpPr>
        <p:spPr>
          <a:xfrm>
            <a:off x="324000" y="3808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ranks first among the 12 companies measured in the Media competitive set; Morgan Stanley and Intel are the only other companies that are fairly well known to at last half the Media.</a:t>
            </a:r>
            <a:br>
              <a:rPr sz="1400"/>
            </a:br>
            <a:br>
              <a:rPr sz="1400"/>
            </a:b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D464EB3-E8AD-4E26-B3FA-A245BC5F6669}" type="slidenum">
              <a:t>105</a:t>
            </a:fld>
          </a:p>
        </p:txBody>
      </p:sp>
    </p:spTree>
  </p:cSld>
  <mc:AlternateContent>
    <mc:Choice Requires="p14">
      <p:transition spd="slow" p14:dur="2000"/>
    </mc:Choice>
    <mc:Fallback>
      <p:transition spd="slow"/>
    </mc:Fallback>
  </mc:AlternateContent>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5"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a:t>
            </a:r>
            <a:endParaRPr b="1" lang="en-US" sz="2400" strike="noStrike" u="none">
              <a:solidFill>
                <a:srgbClr val="000099"/>
              </a:solidFill>
              <a:effectLst/>
              <a:uFillTx/>
              <a:latin typeface="GarmdITC BkCn BT"/>
            </a:endParaRPr>
          </a:p>
        </p:txBody>
      </p:sp>
      <p:sp>
        <p:nvSpPr>
          <p:cNvPr id="1436" name=""/>
          <p:cNvSpPr/>
          <p:nvPr/>
        </p:nvSpPr>
        <p:spPr>
          <a:xfrm>
            <a:off x="1476360" y="1095480"/>
            <a:ext cx="25653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with Enron</a:t>
            </a:r>
            <a:endParaRPr b="0" lang="en-US" sz="1600" strike="noStrike" u="none">
              <a:solidFill>
                <a:srgbClr val="000000"/>
              </a:solidFill>
              <a:effectLst/>
              <a:uFillTx/>
              <a:latin typeface="Times New Roman"/>
            </a:endParaRPr>
          </a:p>
        </p:txBody>
      </p:sp>
      <p:sp>
        <p:nvSpPr>
          <p:cNvPr id="1437" name=""/>
          <p:cNvSpPr/>
          <p:nvPr/>
        </p:nvSpPr>
        <p:spPr>
          <a:xfrm>
            <a:off x="20520" y="8938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Regulators</a:t>
            </a:r>
            <a:endParaRPr b="0" lang="en-US" sz="1800" strike="noStrike" u="none">
              <a:solidFill>
                <a:srgbClr val="000000"/>
              </a:solidFill>
              <a:effectLst/>
              <a:uFillTx/>
              <a:latin typeface="Times New Roman"/>
            </a:endParaRPr>
          </a:p>
        </p:txBody>
      </p:sp>
      <p:sp>
        <p:nvSpPr>
          <p:cNvPr id="1438" name=""/>
          <p:cNvSpPr/>
          <p:nvPr/>
        </p:nvSpPr>
        <p:spPr>
          <a:xfrm>
            <a:off x="6010200" y="874800"/>
            <a:ext cx="2571840" cy="73080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99"/>
                </a:solidFill>
                <a:effectLst/>
                <a:uFillTx/>
                <a:latin typeface="GarmdITC BkCn BT"/>
              </a:rPr>
              <a:t>Familiarity with Enron </a:t>
            </a:r>
            <a:br>
              <a:rPr sz="1600"/>
            </a:br>
            <a:r>
              <a:rPr b="1" i="1" lang="en-US" sz="1600" strike="noStrike" u="sng">
                <a:solidFill>
                  <a:srgbClr val="000099"/>
                </a:solidFill>
                <a:effectLst/>
                <a:uFillTx/>
                <a:latin typeface="GarmdITC BkCn BT"/>
              </a:rPr>
              <a:t>and Competitive Set</a:t>
            </a:r>
            <a:br>
              <a:rPr sz="1600"/>
            </a:b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p:txBody>
      </p:sp>
      <p:sp>
        <p:nvSpPr>
          <p:cNvPr id="1439" name=""/>
          <p:cNvSpPr/>
          <p:nvPr/>
        </p:nvSpPr>
        <p:spPr>
          <a:xfrm>
            <a:off x="204840" y="6276240"/>
            <a:ext cx="3373560" cy="44676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Enron?</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graphicFrame>
        <p:nvGraphicFramePr>
          <p:cNvPr id="1440" name=""/>
          <p:cNvGraphicFramePr/>
          <p:nvPr/>
        </p:nvGraphicFramePr>
        <p:xfrm>
          <a:off x="411120" y="1641600"/>
          <a:ext cx="3827520" cy="4565520"/>
        </p:xfrm>
        <a:graphic>
          <a:graphicData uri="http://schemas.openxmlformats.org/presentationml/2006/ole">
            <p:oleObj r:id="rId1" spid="">
              <p:embed/>
              <p:pic>
                <p:nvPicPr>
                  <p:cNvPr id="1441" name="" descr=""/>
                  <p:cNvPicPr/>
                  <p:nvPr/>
                </p:nvPicPr>
                <p:blipFill>
                  <a:blip r:embed="rId2"/>
                  <a:stretch/>
                </p:blipFill>
                <p:spPr>
                  <a:xfrm>
                    <a:off x="411120" y="1641600"/>
                    <a:ext cx="3827520" cy="4565520"/>
                  </a:xfrm>
                  <a:prstGeom prst="rect">
                    <a:avLst/>
                  </a:prstGeom>
                  <a:noFill/>
                  <a:ln w="0">
                    <a:noFill/>
                  </a:ln>
                </p:spPr>
              </p:pic>
            </p:oleObj>
          </a:graphicData>
        </a:graphic>
      </p:graphicFrame>
      <p:graphicFrame>
        <p:nvGraphicFramePr>
          <p:cNvPr id="1442" name=""/>
          <p:cNvGraphicFramePr/>
          <p:nvPr/>
        </p:nvGraphicFramePr>
        <p:xfrm>
          <a:off x="4305240" y="1619280"/>
          <a:ext cx="4286160" cy="4584600"/>
        </p:xfrm>
        <a:graphic>
          <a:graphicData uri="http://schemas.openxmlformats.org/presentationml/2006/ole">
            <p:oleObj r:id="rId3" spid="">
              <p:embed/>
              <p:pic>
                <p:nvPicPr>
                  <p:cNvPr id="1443" name="" descr=""/>
                  <p:cNvPicPr/>
                  <p:nvPr/>
                </p:nvPicPr>
                <p:blipFill>
                  <a:blip r:embed="rId4"/>
                  <a:stretch/>
                </p:blipFill>
                <p:spPr>
                  <a:xfrm>
                    <a:off x="4305240" y="1619280"/>
                    <a:ext cx="4286160" cy="4584600"/>
                  </a:xfrm>
                  <a:prstGeom prst="rect">
                    <a:avLst/>
                  </a:prstGeom>
                  <a:noFill/>
                  <a:ln w="0">
                    <a:noFill/>
                  </a:ln>
                </p:spPr>
              </p:pic>
            </p:oleObj>
          </a:graphicData>
        </a:graphic>
      </p:graphicFrame>
      <p:sp>
        <p:nvSpPr>
          <p:cNvPr id="1444" name=""/>
          <p:cNvSpPr/>
          <p:nvPr/>
        </p:nvSpPr>
        <p:spPr>
          <a:xfrm>
            <a:off x="7542000" y="6629400"/>
            <a:ext cx="226800" cy="231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Symbol"/>
                <a:ea typeface="Symbol"/>
              </a:rPr>
              <a:t></a:t>
            </a:r>
            <a:endParaRPr b="0" lang="en-US" sz="900" strike="noStrike" u="none">
              <a:solidFill>
                <a:srgbClr val="000000"/>
              </a:solidFill>
              <a:effectLst/>
              <a:uFillTx/>
              <a:latin typeface="Times New Roman"/>
            </a:endParaRPr>
          </a:p>
        </p:txBody>
      </p:sp>
      <p:grpSp>
        <p:nvGrpSpPr>
          <p:cNvPr id="1445" name=""/>
          <p:cNvGrpSpPr/>
          <p:nvPr/>
        </p:nvGrpSpPr>
        <p:grpSpPr>
          <a:xfrm>
            <a:off x="6534000" y="6296040"/>
            <a:ext cx="1666800" cy="257040"/>
            <a:chOff x="6534000" y="6296040"/>
            <a:chExt cx="1666800" cy="257040"/>
          </a:xfrm>
        </p:grpSpPr>
        <p:sp>
          <p:nvSpPr>
            <p:cNvPr id="1446" name=""/>
            <p:cNvSpPr/>
            <p:nvPr/>
          </p:nvSpPr>
          <p:spPr>
            <a:xfrm>
              <a:off x="6534000" y="62960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7" name=""/>
            <p:cNvSpPr/>
            <p:nvPr/>
          </p:nvSpPr>
          <p:spPr>
            <a:xfrm>
              <a:off x="7483320" y="63817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48" name=""/>
            <p:cNvSpPr/>
            <p:nvPr/>
          </p:nvSpPr>
          <p:spPr>
            <a:xfrm>
              <a:off x="7636680" y="63338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449" name=""/>
            <p:cNvSpPr/>
            <p:nvPr/>
          </p:nvSpPr>
          <p:spPr>
            <a:xfrm>
              <a:off x="6629040" y="63817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50" name=""/>
            <p:cNvSpPr/>
            <p:nvPr/>
          </p:nvSpPr>
          <p:spPr>
            <a:xfrm>
              <a:off x="6787440" y="63338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451"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is clearly the most well known company among Regulators -- nearly all Regulators claim to know at least a fair amount about Enron.  Regulators have become much more familiar with several companies, particularly Enron, Duke and Dynegy.</a:t>
            </a:r>
            <a:br>
              <a:rPr sz="1400"/>
            </a:br>
            <a:br>
              <a:rPr sz="1400"/>
            </a:b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452" name=""/>
          <p:cNvSpPr/>
          <p:nvPr/>
        </p:nvSpPr>
        <p:spPr>
          <a:xfrm>
            <a:off x="8448480" y="170640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453" name=""/>
          <p:cNvSpPr/>
          <p:nvPr/>
        </p:nvSpPr>
        <p:spPr>
          <a:xfrm>
            <a:off x="7959600" y="22669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454" name=""/>
          <p:cNvSpPr/>
          <p:nvPr/>
        </p:nvSpPr>
        <p:spPr>
          <a:xfrm>
            <a:off x="7400520" y="394344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09FEE83-0E09-4EB4-9DF9-76ABC0858442}" type="slidenum">
              <a:t>106</a:t>
            </a:fld>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5"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 With Enron and Competitive Set</a:t>
            </a:r>
            <a:endParaRPr b="1" lang="en-US" sz="2400" strike="noStrike" u="none">
              <a:solidFill>
                <a:srgbClr val="000099"/>
              </a:solidFill>
              <a:effectLst/>
              <a:uFillTx/>
              <a:latin typeface="GarmdITC BkCn BT"/>
            </a:endParaRPr>
          </a:p>
        </p:txBody>
      </p:sp>
      <p:sp>
        <p:nvSpPr>
          <p:cNvPr id="1456" name=""/>
          <p:cNvSpPr/>
          <p:nvPr/>
        </p:nvSpPr>
        <p:spPr>
          <a:xfrm>
            <a:off x="228600" y="6354000"/>
            <a:ext cx="3659040" cy="33732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graphicFrame>
        <p:nvGraphicFramePr>
          <p:cNvPr id="1457" name=""/>
          <p:cNvGraphicFramePr/>
          <p:nvPr/>
        </p:nvGraphicFramePr>
        <p:xfrm>
          <a:off x="1504800" y="1486080"/>
          <a:ext cx="5772240" cy="4686120"/>
        </p:xfrm>
        <a:graphic>
          <a:graphicData uri="http://schemas.openxmlformats.org/presentationml/2006/ole">
            <p:oleObj r:id="rId1" spid="">
              <p:embed/>
              <p:pic>
                <p:nvPicPr>
                  <p:cNvPr id="1458" name="" descr=""/>
                  <p:cNvPicPr/>
                  <p:nvPr/>
                </p:nvPicPr>
                <p:blipFill>
                  <a:blip r:embed="rId2"/>
                  <a:stretch/>
                </p:blipFill>
                <p:spPr>
                  <a:xfrm>
                    <a:off x="1504800" y="1486080"/>
                    <a:ext cx="5772240" cy="4686120"/>
                  </a:xfrm>
                  <a:prstGeom prst="rect">
                    <a:avLst/>
                  </a:prstGeom>
                  <a:noFill/>
                  <a:ln w="0">
                    <a:noFill/>
                  </a:ln>
                </p:spPr>
              </p:pic>
            </p:oleObj>
          </a:graphicData>
        </a:graphic>
      </p:graphicFrame>
      <p:sp>
        <p:nvSpPr>
          <p:cNvPr id="1459" name=""/>
          <p:cNvSpPr/>
          <p:nvPr/>
        </p:nvSpPr>
        <p:spPr>
          <a:xfrm>
            <a:off x="1714680" y="1170000"/>
            <a:ext cx="54673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“Know Very little/Name Only/Never Heard Of”</a:t>
            </a:r>
            <a:endParaRPr b="0" lang="en-US" sz="1600" strike="noStrike" u="none">
              <a:solidFill>
                <a:srgbClr val="000000"/>
              </a:solidFill>
              <a:effectLst/>
              <a:uFillTx/>
              <a:latin typeface="Times New Roman"/>
            </a:endParaRPr>
          </a:p>
        </p:txBody>
      </p:sp>
      <p:sp>
        <p:nvSpPr>
          <p:cNvPr id="1460" name=""/>
          <p:cNvSpPr/>
          <p:nvPr/>
        </p:nvSpPr>
        <p:spPr>
          <a:xfrm>
            <a:off x="20520" y="8650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a:t>
            </a:r>
            <a:endParaRPr b="0" lang="en-US" sz="1800" strike="noStrike" u="none">
              <a:solidFill>
                <a:srgbClr val="000000"/>
              </a:solidFill>
              <a:effectLst/>
              <a:uFillTx/>
              <a:latin typeface="Times New Roman"/>
            </a:endParaRPr>
          </a:p>
        </p:txBody>
      </p:sp>
      <p:grpSp>
        <p:nvGrpSpPr>
          <p:cNvPr id="1461" name=""/>
          <p:cNvGrpSpPr/>
          <p:nvPr/>
        </p:nvGrpSpPr>
        <p:grpSpPr>
          <a:xfrm>
            <a:off x="3738600" y="6162840"/>
            <a:ext cx="1666800" cy="257040"/>
            <a:chOff x="3738600" y="6162840"/>
            <a:chExt cx="1666800" cy="257040"/>
          </a:xfrm>
        </p:grpSpPr>
        <p:sp>
          <p:nvSpPr>
            <p:cNvPr id="1462" name=""/>
            <p:cNvSpPr/>
            <p:nvPr/>
          </p:nvSpPr>
          <p:spPr>
            <a:xfrm>
              <a:off x="3738600" y="61628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3" name=""/>
            <p:cNvSpPr/>
            <p:nvPr/>
          </p:nvSpPr>
          <p:spPr>
            <a:xfrm>
              <a:off x="4687920" y="62485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64" name=""/>
            <p:cNvSpPr/>
            <p:nvPr/>
          </p:nvSpPr>
          <p:spPr>
            <a:xfrm>
              <a:off x="4841280" y="62006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465" name=""/>
            <p:cNvSpPr/>
            <p:nvPr/>
          </p:nvSpPr>
          <p:spPr>
            <a:xfrm>
              <a:off x="3833640" y="62485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66" name=""/>
            <p:cNvSpPr/>
            <p:nvPr/>
          </p:nvSpPr>
          <p:spPr>
            <a:xfrm>
              <a:off x="3992040" y="62006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467" name=""/>
          <p:cNvSpPr/>
          <p:nvPr/>
        </p:nvSpPr>
        <p:spPr>
          <a:xfrm>
            <a:off x="324000" y="37152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American Electric and AES are the least well known companies among Media/Regulators -- two-thirds say they know little or nothing about these companies.  Relatively few are unfamiliar with Enron.</a:t>
            </a: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468" name=""/>
          <p:cNvSpPr/>
          <p:nvPr/>
        </p:nvSpPr>
        <p:spPr>
          <a:xfrm>
            <a:off x="5565960" y="3314880"/>
            <a:ext cx="23148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61D7AE3-42C0-48AA-8A26-8F2353E965DA}" type="slidenum">
              <a:t>107</a:t>
            </a:fld>
          </a:p>
        </p:txBody>
      </p:sp>
    </p:spTree>
  </p:cSld>
  <mc:AlternateContent>
    <mc:Choice Requires="p14">
      <p:transition spd="slow" p14:dur="2000"/>
    </mc:Choice>
    <mc:Fallback>
      <p:transition spd="slow"/>
    </mc:Fallback>
  </mc:AlternateContent>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 With Enron and Competitive Set</a:t>
            </a:r>
            <a:endParaRPr b="1" lang="en-US" sz="2400" strike="noStrike" u="none">
              <a:solidFill>
                <a:srgbClr val="000099"/>
              </a:solidFill>
              <a:effectLst/>
              <a:uFillTx/>
              <a:latin typeface="GarmdITC BkCn BT"/>
            </a:endParaRPr>
          </a:p>
        </p:txBody>
      </p:sp>
      <p:sp>
        <p:nvSpPr>
          <p:cNvPr id="1470" name=""/>
          <p:cNvSpPr/>
          <p:nvPr/>
        </p:nvSpPr>
        <p:spPr>
          <a:xfrm>
            <a:off x="228600" y="6475680"/>
            <a:ext cx="3659040" cy="21564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graphicFrame>
        <p:nvGraphicFramePr>
          <p:cNvPr id="1471" name=""/>
          <p:cNvGraphicFramePr/>
          <p:nvPr/>
        </p:nvGraphicFramePr>
        <p:xfrm>
          <a:off x="1271520" y="1486080"/>
          <a:ext cx="6114960" cy="4686120"/>
        </p:xfrm>
        <a:graphic>
          <a:graphicData uri="http://schemas.openxmlformats.org/presentationml/2006/ole">
            <p:oleObj r:id="rId1" spid="">
              <p:embed/>
              <p:pic>
                <p:nvPicPr>
                  <p:cNvPr id="1472" name="" descr=""/>
                  <p:cNvPicPr/>
                  <p:nvPr/>
                </p:nvPicPr>
                <p:blipFill>
                  <a:blip r:embed="rId2"/>
                  <a:stretch/>
                </p:blipFill>
                <p:spPr>
                  <a:xfrm>
                    <a:off x="1271520" y="1486080"/>
                    <a:ext cx="6114960" cy="4686120"/>
                  </a:xfrm>
                  <a:prstGeom prst="rect">
                    <a:avLst/>
                  </a:prstGeom>
                  <a:noFill/>
                  <a:ln w="0">
                    <a:noFill/>
                  </a:ln>
                </p:spPr>
              </p:pic>
            </p:oleObj>
          </a:graphicData>
        </a:graphic>
      </p:graphicFrame>
      <p:sp>
        <p:nvSpPr>
          <p:cNvPr id="1473" name=""/>
          <p:cNvSpPr/>
          <p:nvPr/>
        </p:nvSpPr>
        <p:spPr>
          <a:xfrm>
            <a:off x="20520" y="8650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a:t>
            </a:r>
            <a:endParaRPr b="0" lang="en-US" sz="1800" strike="noStrike" u="none">
              <a:solidFill>
                <a:srgbClr val="000000"/>
              </a:solidFill>
              <a:effectLst/>
              <a:uFillTx/>
              <a:latin typeface="Times New Roman"/>
            </a:endParaRPr>
          </a:p>
        </p:txBody>
      </p:sp>
      <p:sp>
        <p:nvSpPr>
          <p:cNvPr id="1474" name=""/>
          <p:cNvSpPr/>
          <p:nvPr/>
        </p:nvSpPr>
        <p:spPr>
          <a:xfrm>
            <a:off x="1714680" y="1170000"/>
            <a:ext cx="54673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“Know Very little/Name Only/Never Heard Of”</a:t>
            </a:r>
            <a:endParaRPr b="0" lang="en-US" sz="1600" strike="noStrike" u="none">
              <a:solidFill>
                <a:srgbClr val="000000"/>
              </a:solidFill>
              <a:effectLst/>
              <a:uFillTx/>
              <a:latin typeface="Times New Roman"/>
            </a:endParaRPr>
          </a:p>
        </p:txBody>
      </p:sp>
      <p:grpSp>
        <p:nvGrpSpPr>
          <p:cNvPr id="1475" name=""/>
          <p:cNvGrpSpPr/>
          <p:nvPr/>
        </p:nvGrpSpPr>
        <p:grpSpPr>
          <a:xfrm>
            <a:off x="3738600" y="6162840"/>
            <a:ext cx="1666800" cy="257040"/>
            <a:chOff x="3738600" y="6162840"/>
            <a:chExt cx="1666800" cy="257040"/>
          </a:xfrm>
        </p:grpSpPr>
        <p:sp>
          <p:nvSpPr>
            <p:cNvPr id="1476" name=""/>
            <p:cNvSpPr/>
            <p:nvPr/>
          </p:nvSpPr>
          <p:spPr>
            <a:xfrm>
              <a:off x="3738600" y="61628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7" name=""/>
            <p:cNvSpPr/>
            <p:nvPr/>
          </p:nvSpPr>
          <p:spPr>
            <a:xfrm>
              <a:off x="4687920" y="62485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78" name=""/>
            <p:cNvSpPr/>
            <p:nvPr/>
          </p:nvSpPr>
          <p:spPr>
            <a:xfrm>
              <a:off x="4841280" y="62006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479" name=""/>
            <p:cNvSpPr/>
            <p:nvPr/>
          </p:nvSpPr>
          <p:spPr>
            <a:xfrm>
              <a:off x="3833640" y="62485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80" name=""/>
            <p:cNvSpPr/>
            <p:nvPr/>
          </p:nvSpPr>
          <p:spPr>
            <a:xfrm>
              <a:off x="3992040" y="62006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481"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Akami is relatively unknown among the companies evalauted in the Media competitive set -- nearly all Media professionals say they know little or nothing about Akami.</a:t>
            </a:r>
            <a:br>
              <a:rPr sz="1400"/>
            </a:b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5733EEF-52DD-4A58-874E-CB21C02DD233}" type="slidenum">
              <a:t>108</a:t>
            </a:fld>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 With Enron and Competitive Set</a:t>
            </a:r>
            <a:endParaRPr b="1" lang="en-US" sz="2400" strike="noStrike" u="none">
              <a:solidFill>
                <a:srgbClr val="000099"/>
              </a:solidFill>
              <a:effectLst/>
              <a:uFillTx/>
              <a:latin typeface="GarmdITC BkCn BT"/>
            </a:endParaRPr>
          </a:p>
        </p:txBody>
      </p:sp>
      <p:sp>
        <p:nvSpPr>
          <p:cNvPr id="1483" name=""/>
          <p:cNvSpPr/>
          <p:nvPr/>
        </p:nvSpPr>
        <p:spPr>
          <a:xfrm>
            <a:off x="228600" y="6354000"/>
            <a:ext cx="3659040" cy="33732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graphicFrame>
        <p:nvGraphicFramePr>
          <p:cNvPr id="1484" name=""/>
          <p:cNvGraphicFramePr/>
          <p:nvPr/>
        </p:nvGraphicFramePr>
        <p:xfrm>
          <a:off x="1504800" y="1486080"/>
          <a:ext cx="5772240" cy="4686120"/>
        </p:xfrm>
        <a:graphic>
          <a:graphicData uri="http://schemas.openxmlformats.org/presentationml/2006/ole">
            <p:oleObj r:id="rId1" spid="">
              <p:embed/>
              <p:pic>
                <p:nvPicPr>
                  <p:cNvPr id="1485" name="" descr=""/>
                  <p:cNvPicPr/>
                  <p:nvPr/>
                </p:nvPicPr>
                <p:blipFill>
                  <a:blip r:embed="rId2"/>
                  <a:stretch/>
                </p:blipFill>
                <p:spPr>
                  <a:xfrm>
                    <a:off x="1504800" y="1486080"/>
                    <a:ext cx="5772240" cy="4686120"/>
                  </a:xfrm>
                  <a:prstGeom prst="rect">
                    <a:avLst/>
                  </a:prstGeom>
                  <a:noFill/>
                  <a:ln w="0">
                    <a:noFill/>
                  </a:ln>
                </p:spPr>
              </p:pic>
            </p:oleObj>
          </a:graphicData>
        </a:graphic>
      </p:graphicFrame>
      <p:sp>
        <p:nvSpPr>
          <p:cNvPr id="1486" name=""/>
          <p:cNvSpPr/>
          <p:nvPr/>
        </p:nvSpPr>
        <p:spPr>
          <a:xfrm>
            <a:off x="1714680" y="1170000"/>
            <a:ext cx="54673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“Know Very little/Name Only/Never Heard Of”</a:t>
            </a:r>
            <a:endParaRPr b="0" lang="en-US" sz="1600" strike="noStrike" u="none">
              <a:solidFill>
                <a:srgbClr val="000000"/>
              </a:solidFill>
              <a:effectLst/>
              <a:uFillTx/>
              <a:latin typeface="Times New Roman"/>
            </a:endParaRPr>
          </a:p>
        </p:txBody>
      </p:sp>
      <p:sp>
        <p:nvSpPr>
          <p:cNvPr id="1487" name=""/>
          <p:cNvSpPr/>
          <p:nvPr/>
        </p:nvSpPr>
        <p:spPr>
          <a:xfrm>
            <a:off x="20520" y="8650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Regulators</a:t>
            </a:r>
            <a:endParaRPr b="0" lang="en-US" sz="1800" strike="noStrike" u="none">
              <a:solidFill>
                <a:srgbClr val="000000"/>
              </a:solidFill>
              <a:effectLst/>
              <a:uFillTx/>
              <a:latin typeface="Times New Roman"/>
            </a:endParaRPr>
          </a:p>
        </p:txBody>
      </p:sp>
      <p:grpSp>
        <p:nvGrpSpPr>
          <p:cNvPr id="1488" name=""/>
          <p:cNvGrpSpPr/>
          <p:nvPr/>
        </p:nvGrpSpPr>
        <p:grpSpPr>
          <a:xfrm>
            <a:off x="3738600" y="6162840"/>
            <a:ext cx="1666800" cy="257040"/>
            <a:chOff x="3738600" y="6162840"/>
            <a:chExt cx="1666800" cy="257040"/>
          </a:xfrm>
        </p:grpSpPr>
        <p:sp>
          <p:nvSpPr>
            <p:cNvPr id="1489" name=""/>
            <p:cNvSpPr/>
            <p:nvPr/>
          </p:nvSpPr>
          <p:spPr>
            <a:xfrm>
              <a:off x="3738600" y="61628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0" name=""/>
            <p:cNvSpPr/>
            <p:nvPr/>
          </p:nvSpPr>
          <p:spPr>
            <a:xfrm>
              <a:off x="4687920" y="62485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91" name=""/>
            <p:cNvSpPr/>
            <p:nvPr/>
          </p:nvSpPr>
          <p:spPr>
            <a:xfrm>
              <a:off x="4841280" y="62006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492" name=""/>
            <p:cNvSpPr/>
            <p:nvPr/>
          </p:nvSpPr>
          <p:spPr>
            <a:xfrm>
              <a:off x="3833640" y="62485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93" name=""/>
            <p:cNvSpPr/>
            <p:nvPr/>
          </p:nvSpPr>
          <p:spPr>
            <a:xfrm>
              <a:off x="3992040" y="62006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494"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American Electric, El Paso and AES are the least well known companies among Regulators.  Only one Regulator in ten claims to know little or nothing about Enron.</a:t>
            </a:r>
            <a:br>
              <a:rPr sz="1400"/>
            </a:b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495" name=""/>
          <p:cNvSpPr/>
          <p:nvPr/>
        </p:nvSpPr>
        <p:spPr>
          <a:xfrm>
            <a:off x="5554800" y="3295800"/>
            <a:ext cx="23148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496" name=""/>
          <p:cNvSpPr/>
          <p:nvPr/>
        </p:nvSpPr>
        <p:spPr>
          <a:xfrm>
            <a:off x="4653000" y="5051520"/>
            <a:ext cx="23148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497" name=""/>
          <p:cNvSpPr/>
          <p:nvPr/>
        </p:nvSpPr>
        <p:spPr>
          <a:xfrm>
            <a:off x="3729240" y="5619600"/>
            <a:ext cx="23148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F2C919B-8FCF-4108-8AFF-C63CDF939C3E}" type="slidenum">
              <a:t>109</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Overview of Findings</a:t>
            </a:r>
            <a:endParaRPr b="1" lang="en-US" sz="2400" strike="noStrike" u="none">
              <a:solidFill>
                <a:srgbClr val="000099"/>
              </a:solidFill>
              <a:effectLst/>
              <a:uFillTx/>
              <a:latin typeface="GarmdITC BkCn BT"/>
            </a:endParaRPr>
          </a:p>
        </p:txBody>
      </p:sp>
      <p:sp>
        <p:nvSpPr>
          <p:cNvPr id="56" name="PlaceHolder 2"/>
          <p:cNvSpPr>
            <a:spLocks noGrp="1"/>
          </p:cNvSpPr>
          <p:nvPr>
            <p:ph/>
          </p:nvPr>
        </p:nvSpPr>
        <p:spPr>
          <a:xfrm>
            <a:off x="323640" y="542520"/>
            <a:ext cx="8553240" cy="5467320"/>
          </a:xfrm>
          <a:prstGeom prst="rect">
            <a:avLst/>
          </a:prstGeom>
          <a:noFill/>
          <a:ln w="0">
            <a:noFill/>
          </a:ln>
        </p:spPr>
        <p:txBody>
          <a:bodyPr lIns="92160" rIns="92160" tIns="46080" bIns="46080" anchor="t">
            <a:normAutofit fontScale="92500" lnSpcReduction="9999"/>
          </a:bodyPr>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CXOs are still learning about the full range of Enron’s businesses.  When asked to name an Enron business area (unaided), CXOs are hard pressed to name a non-energy related business.  However, when aided, approximately half or more are aware of Enron’s involvement in e-commerce, risk management and internet-based commodities trading.  Once again, it is important to note that CXOs are becoming better acquainted with all of Enron; for example, aided awareness of Enron’s bandwidth trading business has increased significantly as compared to Wave II (from 12% to 36%).</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In terms of Enron’s communications, association of the company with asking the question “Why” and “challenging the status quo” is still relatively low, although association of Enron with its tagline did increase as compared to Wave II (from 1% to 8%).</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Media/Regulators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Among both the Media and Regulators, Enron possesses a very strong image.</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Enron is the most well known company among both the Media (where it is compared to both energy and non-energy related companies) and Regulators (where it is compared to energy-related companies only).</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Enron also tops the list of companies measured among the Media and Regulators with regard to overall favorability.  </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In terms of trend data, Enron’s familiarity and favorability ratings have remained fairly level among the Media (similar to the investment professional audience, Enron’s ratings were already very strong among the Media).  Among Regulators, Enron has become a much more well-known and well-regarded company as compared to Wave II. </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Enron’s number one ranking on familiarity and favorability corresponds with its very strong image profile on both the image and personality attributes – Enron is perceived as outperforming the energy companies on each of the image attributes and all but three of the personality attributes (stable, stodgy and ethical).</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3BB012D9-3B62-4A74-85DE-2B508A5D274A}" type="slidenum">
              <a:t>11</a:t>
            </a:fld>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8" name=""/>
          <p:cNvSpPr/>
          <p:nvPr/>
        </p:nvSpPr>
        <p:spPr>
          <a:xfrm>
            <a:off x="209520" y="6178320"/>
            <a:ext cx="6102360" cy="562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When you think of Enron, how would you describe its business?</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As I read you a list of business areas, please tell me, to the best of your knowledge, whether or not Enron is currently involved in each area.</a:t>
            </a:r>
            <a:endParaRPr b="0" lang="en-US" sz="800" strike="noStrike" u="none">
              <a:solidFill>
                <a:srgbClr val="000000"/>
              </a:solidFill>
              <a:effectLst/>
              <a:uFillTx/>
              <a:latin typeface="Times New Roman"/>
            </a:endParaRPr>
          </a:p>
        </p:txBody>
      </p:sp>
      <p:sp>
        <p:nvSpPr>
          <p:cNvPr id="149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Product Awareness</a:t>
            </a:r>
            <a:endParaRPr b="1" lang="en-US" sz="2400" strike="noStrike" u="none">
              <a:solidFill>
                <a:srgbClr val="000099"/>
              </a:solidFill>
              <a:effectLst/>
              <a:uFillTx/>
              <a:latin typeface="GarmdITC BkCn BT"/>
            </a:endParaRPr>
          </a:p>
        </p:txBody>
      </p:sp>
      <p:sp>
        <p:nvSpPr>
          <p:cNvPr id="1500" name=""/>
          <p:cNvSpPr/>
          <p:nvPr/>
        </p:nvSpPr>
        <p:spPr>
          <a:xfrm>
            <a:off x="20520" y="71280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a:t>
            </a:r>
            <a:endParaRPr b="0" lang="en-US" sz="1800" strike="noStrike" u="none">
              <a:solidFill>
                <a:srgbClr val="000000"/>
              </a:solidFill>
              <a:effectLst/>
              <a:uFillTx/>
              <a:latin typeface="Times New Roman"/>
            </a:endParaRPr>
          </a:p>
        </p:txBody>
      </p:sp>
      <p:sp>
        <p:nvSpPr>
          <p:cNvPr id="1501" name=""/>
          <p:cNvSpPr/>
          <p:nvPr/>
        </p:nvSpPr>
        <p:spPr>
          <a:xfrm>
            <a:off x="1362240" y="95256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Unaided - Main Mentions</a:t>
            </a:r>
            <a:endParaRPr b="0" lang="en-US" sz="1600" strike="noStrike" u="none">
              <a:solidFill>
                <a:srgbClr val="000000"/>
              </a:solidFill>
              <a:effectLst/>
              <a:uFillTx/>
              <a:latin typeface="Times New Roman"/>
            </a:endParaRPr>
          </a:p>
        </p:txBody>
      </p:sp>
      <p:sp>
        <p:nvSpPr>
          <p:cNvPr id="1502" name=""/>
          <p:cNvSpPr/>
          <p:nvPr/>
        </p:nvSpPr>
        <p:spPr>
          <a:xfrm>
            <a:off x="5896080" y="96048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Aided - “Is Involved”</a:t>
            </a:r>
            <a:endParaRPr b="0" lang="en-US" sz="1600" strike="noStrike" u="none">
              <a:solidFill>
                <a:srgbClr val="000000"/>
              </a:solidFill>
              <a:effectLst/>
              <a:uFillTx/>
              <a:latin typeface="Times New Roman"/>
            </a:endParaRPr>
          </a:p>
        </p:txBody>
      </p:sp>
      <p:graphicFrame>
        <p:nvGraphicFramePr>
          <p:cNvPr id="1503" name=""/>
          <p:cNvGraphicFramePr/>
          <p:nvPr/>
        </p:nvGraphicFramePr>
        <p:xfrm>
          <a:off x="333360" y="1263600"/>
          <a:ext cx="4197240" cy="5396040"/>
        </p:xfrm>
        <a:graphic>
          <a:graphicData uri="http://schemas.openxmlformats.org/presentationml/2006/ole">
            <p:oleObj r:id="rId1" spid="">
              <p:embed/>
              <p:pic>
                <p:nvPicPr>
                  <p:cNvPr id="1504" name="" descr=""/>
                  <p:cNvPicPr/>
                  <p:nvPr/>
                </p:nvPicPr>
                <p:blipFill>
                  <a:blip r:embed="rId2"/>
                  <a:stretch/>
                </p:blipFill>
                <p:spPr>
                  <a:xfrm>
                    <a:off x="333360" y="1263600"/>
                    <a:ext cx="4197240" cy="5396040"/>
                  </a:xfrm>
                  <a:prstGeom prst="rect">
                    <a:avLst/>
                  </a:prstGeom>
                  <a:noFill/>
                  <a:ln w="0">
                    <a:noFill/>
                  </a:ln>
                </p:spPr>
              </p:pic>
            </p:oleObj>
          </a:graphicData>
        </a:graphic>
      </p:graphicFrame>
      <p:graphicFrame>
        <p:nvGraphicFramePr>
          <p:cNvPr id="1505" name=""/>
          <p:cNvGraphicFramePr/>
          <p:nvPr/>
        </p:nvGraphicFramePr>
        <p:xfrm>
          <a:off x="4645080" y="1263600"/>
          <a:ext cx="4216320" cy="4888080"/>
        </p:xfrm>
        <a:graphic>
          <a:graphicData uri="http://schemas.openxmlformats.org/presentationml/2006/ole">
            <p:oleObj r:id="rId3" spid="">
              <p:embed/>
              <p:pic>
                <p:nvPicPr>
                  <p:cNvPr id="1506" name="" descr=""/>
                  <p:cNvPicPr/>
                  <p:nvPr/>
                </p:nvPicPr>
                <p:blipFill>
                  <a:blip r:embed="rId4"/>
                  <a:stretch/>
                </p:blipFill>
                <p:spPr>
                  <a:xfrm>
                    <a:off x="4645080" y="1263600"/>
                    <a:ext cx="4216320" cy="4888080"/>
                  </a:xfrm>
                  <a:prstGeom prst="rect">
                    <a:avLst/>
                  </a:prstGeom>
                  <a:noFill/>
                  <a:ln w="0">
                    <a:noFill/>
                  </a:ln>
                </p:spPr>
              </p:pic>
            </p:oleObj>
          </a:graphicData>
        </a:graphic>
      </p:graphicFrame>
      <p:grpSp>
        <p:nvGrpSpPr>
          <p:cNvPr id="1507" name=""/>
          <p:cNvGrpSpPr/>
          <p:nvPr/>
        </p:nvGrpSpPr>
        <p:grpSpPr>
          <a:xfrm>
            <a:off x="3738600" y="6162840"/>
            <a:ext cx="1666800" cy="257040"/>
            <a:chOff x="3738600" y="6162840"/>
            <a:chExt cx="1666800" cy="257040"/>
          </a:xfrm>
        </p:grpSpPr>
        <p:sp>
          <p:nvSpPr>
            <p:cNvPr id="1508" name=""/>
            <p:cNvSpPr/>
            <p:nvPr/>
          </p:nvSpPr>
          <p:spPr>
            <a:xfrm>
              <a:off x="3738600" y="61628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9" name=""/>
            <p:cNvSpPr/>
            <p:nvPr/>
          </p:nvSpPr>
          <p:spPr>
            <a:xfrm>
              <a:off x="4687920" y="62485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510" name=""/>
            <p:cNvSpPr/>
            <p:nvPr/>
          </p:nvSpPr>
          <p:spPr>
            <a:xfrm>
              <a:off x="4841280" y="62006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511" name=""/>
            <p:cNvSpPr/>
            <p:nvPr/>
          </p:nvSpPr>
          <p:spPr>
            <a:xfrm>
              <a:off x="3833640" y="62485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512" name=""/>
            <p:cNvSpPr/>
            <p:nvPr/>
          </p:nvSpPr>
          <p:spPr>
            <a:xfrm>
              <a:off x="3992040" y="62006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513"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 both an unaided and aided basis, Media/Regulators are most likely to associate energy-related businesses with Enron.  However, when aided, mentions of e-commerce and internet-based are high.</a:t>
            </a:r>
            <a:br>
              <a:rPr sz="1400"/>
            </a:b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514" name=""/>
          <p:cNvSpPr/>
          <p:nvPr/>
        </p:nvSpPr>
        <p:spPr>
          <a:xfrm>
            <a:off x="7599960" y="446580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15" name=""/>
          <p:cNvSpPr/>
          <p:nvPr/>
        </p:nvSpPr>
        <p:spPr>
          <a:xfrm>
            <a:off x="7588800" y="473868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16" name=""/>
          <p:cNvSpPr/>
          <p:nvPr/>
        </p:nvSpPr>
        <p:spPr>
          <a:xfrm>
            <a:off x="6977520" y="499284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17" name=""/>
          <p:cNvSpPr/>
          <p:nvPr/>
        </p:nvSpPr>
        <p:spPr>
          <a:xfrm>
            <a:off x="7801560" y="338616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18" name=""/>
          <p:cNvSpPr/>
          <p:nvPr/>
        </p:nvSpPr>
        <p:spPr>
          <a:xfrm>
            <a:off x="7984080" y="312408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19" name=""/>
          <p:cNvSpPr/>
          <p:nvPr/>
        </p:nvSpPr>
        <p:spPr>
          <a:xfrm>
            <a:off x="8420760" y="205740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5B4A044-DF21-44EE-A6FF-7A5E35253A94}" type="slidenum">
              <a:t>110</a:t>
            </a:fld>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0" name=""/>
          <p:cNvSpPr/>
          <p:nvPr/>
        </p:nvSpPr>
        <p:spPr>
          <a:xfrm>
            <a:off x="209520" y="6056640"/>
            <a:ext cx="6102360" cy="68400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Caution:  Small base sizes</a:t>
            </a:r>
            <a:r>
              <a:rPr b="0"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When you think of Enron, how would you describe its business?</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As I read you a list of business areas, please tell me, to the best of your knowledge, whether or not Enron is currently involved in each area.</a:t>
            </a:r>
            <a:endParaRPr b="0" lang="en-US" sz="800" strike="noStrike" u="none">
              <a:solidFill>
                <a:srgbClr val="000000"/>
              </a:solidFill>
              <a:effectLst/>
              <a:uFillTx/>
              <a:latin typeface="Times New Roman"/>
            </a:endParaRPr>
          </a:p>
        </p:txBody>
      </p:sp>
      <p:sp>
        <p:nvSpPr>
          <p:cNvPr id="1521"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Product Awareness</a:t>
            </a:r>
            <a:endParaRPr b="1" lang="en-US" sz="2400" strike="noStrike" u="none">
              <a:solidFill>
                <a:srgbClr val="000099"/>
              </a:solidFill>
              <a:effectLst/>
              <a:uFillTx/>
              <a:latin typeface="GarmdITC BkCn BT"/>
            </a:endParaRPr>
          </a:p>
        </p:txBody>
      </p:sp>
      <p:sp>
        <p:nvSpPr>
          <p:cNvPr id="1522" name=""/>
          <p:cNvSpPr/>
          <p:nvPr/>
        </p:nvSpPr>
        <p:spPr>
          <a:xfrm>
            <a:off x="20520" y="92232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a:t>
            </a:r>
            <a:endParaRPr b="0" lang="en-US" sz="1800" strike="noStrike" u="none">
              <a:solidFill>
                <a:srgbClr val="000000"/>
              </a:solidFill>
              <a:effectLst/>
              <a:uFillTx/>
              <a:latin typeface="Times New Roman"/>
            </a:endParaRPr>
          </a:p>
        </p:txBody>
      </p:sp>
      <p:graphicFrame>
        <p:nvGraphicFramePr>
          <p:cNvPr id="1523" name=""/>
          <p:cNvGraphicFramePr/>
          <p:nvPr/>
        </p:nvGraphicFramePr>
        <p:xfrm>
          <a:off x="190440" y="1473120"/>
          <a:ext cx="4127400" cy="4686480"/>
        </p:xfrm>
        <a:graphic>
          <a:graphicData uri="http://schemas.openxmlformats.org/presentationml/2006/ole">
            <p:oleObj r:id="rId1" spid="">
              <p:embed/>
              <p:pic>
                <p:nvPicPr>
                  <p:cNvPr id="1524" name="" descr=""/>
                  <p:cNvPicPr/>
                  <p:nvPr/>
                </p:nvPicPr>
                <p:blipFill>
                  <a:blip r:embed="rId2"/>
                  <a:stretch/>
                </p:blipFill>
                <p:spPr>
                  <a:xfrm>
                    <a:off x="190440" y="1473120"/>
                    <a:ext cx="4127400" cy="4686480"/>
                  </a:xfrm>
                  <a:prstGeom prst="rect">
                    <a:avLst/>
                  </a:prstGeom>
                  <a:noFill/>
                  <a:ln w="0">
                    <a:noFill/>
                  </a:ln>
                </p:spPr>
              </p:pic>
            </p:oleObj>
          </a:graphicData>
        </a:graphic>
      </p:graphicFrame>
      <p:sp>
        <p:nvSpPr>
          <p:cNvPr id="1525" name=""/>
          <p:cNvSpPr/>
          <p:nvPr/>
        </p:nvSpPr>
        <p:spPr>
          <a:xfrm>
            <a:off x="1362240" y="114300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Unaided - Main Mentions*</a:t>
            </a:r>
            <a:endParaRPr b="0" lang="en-US" sz="1600" strike="noStrike" u="none">
              <a:solidFill>
                <a:srgbClr val="000000"/>
              </a:solidFill>
              <a:effectLst/>
              <a:uFillTx/>
              <a:latin typeface="Times New Roman"/>
            </a:endParaRPr>
          </a:p>
        </p:txBody>
      </p:sp>
      <p:sp>
        <p:nvSpPr>
          <p:cNvPr id="1526" name=""/>
          <p:cNvSpPr/>
          <p:nvPr/>
        </p:nvSpPr>
        <p:spPr>
          <a:xfrm>
            <a:off x="5896080" y="115092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Aided - “Is Involved”*</a:t>
            </a:r>
            <a:endParaRPr b="0" lang="en-US" sz="1600" strike="noStrike" u="none">
              <a:solidFill>
                <a:srgbClr val="000000"/>
              </a:solidFill>
              <a:effectLst/>
              <a:uFillTx/>
              <a:latin typeface="Times New Roman"/>
            </a:endParaRPr>
          </a:p>
        </p:txBody>
      </p:sp>
      <p:graphicFrame>
        <p:nvGraphicFramePr>
          <p:cNvPr id="1527" name=""/>
          <p:cNvGraphicFramePr/>
          <p:nvPr/>
        </p:nvGraphicFramePr>
        <p:xfrm>
          <a:off x="4479840" y="1413000"/>
          <a:ext cx="4216320" cy="4755960"/>
        </p:xfrm>
        <a:graphic>
          <a:graphicData uri="http://schemas.openxmlformats.org/presentationml/2006/ole">
            <p:oleObj r:id="rId3" spid="">
              <p:embed/>
              <p:pic>
                <p:nvPicPr>
                  <p:cNvPr id="1528" name="" descr=""/>
                  <p:cNvPicPr/>
                  <p:nvPr/>
                </p:nvPicPr>
                <p:blipFill>
                  <a:blip r:embed="rId4"/>
                  <a:stretch/>
                </p:blipFill>
                <p:spPr>
                  <a:xfrm>
                    <a:off x="4479840" y="1413000"/>
                    <a:ext cx="4216320" cy="4755960"/>
                  </a:xfrm>
                  <a:prstGeom prst="rect">
                    <a:avLst/>
                  </a:prstGeom>
                  <a:noFill/>
                  <a:ln w="0">
                    <a:noFill/>
                  </a:ln>
                </p:spPr>
              </p:pic>
            </p:oleObj>
          </a:graphicData>
        </a:graphic>
      </p:graphicFrame>
      <p:grpSp>
        <p:nvGrpSpPr>
          <p:cNvPr id="1529" name=""/>
          <p:cNvGrpSpPr/>
          <p:nvPr/>
        </p:nvGrpSpPr>
        <p:grpSpPr>
          <a:xfrm>
            <a:off x="3738600" y="6162840"/>
            <a:ext cx="1666800" cy="257040"/>
            <a:chOff x="3738600" y="6162840"/>
            <a:chExt cx="1666800" cy="257040"/>
          </a:xfrm>
        </p:grpSpPr>
        <p:sp>
          <p:nvSpPr>
            <p:cNvPr id="1530" name=""/>
            <p:cNvSpPr/>
            <p:nvPr/>
          </p:nvSpPr>
          <p:spPr>
            <a:xfrm>
              <a:off x="3738600" y="61628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1" name=""/>
            <p:cNvSpPr/>
            <p:nvPr/>
          </p:nvSpPr>
          <p:spPr>
            <a:xfrm>
              <a:off x="4687920" y="62485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532" name=""/>
            <p:cNvSpPr/>
            <p:nvPr/>
          </p:nvSpPr>
          <p:spPr>
            <a:xfrm>
              <a:off x="4841280" y="62006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533" name=""/>
            <p:cNvSpPr/>
            <p:nvPr/>
          </p:nvSpPr>
          <p:spPr>
            <a:xfrm>
              <a:off x="3833640" y="62485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534" name=""/>
            <p:cNvSpPr/>
            <p:nvPr/>
          </p:nvSpPr>
          <p:spPr>
            <a:xfrm>
              <a:off x="3992040" y="62006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535"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Awareness (aided) of Enron’s involvement in e-commerce, internet-based trading, bandwidth trading and weather derivatives is fairly strong among Media professionals.  Awareness (aided) of Enron’s telecommunications and pulp &amp; paper businesses has increased as compared to Wave II.</a:t>
            </a: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536" name=""/>
          <p:cNvSpPr/>
          <p:nvPr/>
        </p:nvSpPr>
        <p:spPr>
          <a:xfrm>
            <a:off x="7669800" y="377352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37" name=""/>
          <p:cNvSpPr/>
          <p:nvPr/>
        </p:nvSpPr>
        <p:spPr>
          <a:xfrm>
            <a:off x="7050600" y="504360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38" name=""/>
          <p:cNvSpPr/>
          <p:nvPr/>
        </p:nvSpPr>
        <p:spPr>
          <a:xfrm>
            <a:off x="1726200" y="424188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39" name=""/>
          <p:cNvSpPr/>
          <p:nvPr/>
        </p:nvSpPr>
        <p:spPr>
          <a:xfrm>
            <a:off x="1797480" y="393696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40" name=""/>
          <p:cNvSpPr/>
          <p:nvPr/>
        </p:nvSpPr>
        <p:spPr>
          <a:xfrm>
            <a:off x="2335680" y="270828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41" name=""/>
          <p:cNvSpPr/>
          <p:nvPr/>
        </p:nvSpPr>
        <p:spPr>
          <a:xfrm>
            <a:off x="2772360" y="209880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CD02D6A-5303-4591-9DB9-6F497D4CA8EB}" type="slidenum">
              <a:t>111</a:t>
            </a:fld>
          </a:p>
        </p:txBody>
      </p:sp>
    </p:spTree>
  </p:cSld>
  <mc:AlternateContent>
    <mc:Choice Requires="p14">
      <p:transition spd="slow" p14:dur="2000"/>
    </mc:Choice>
    <mc:Fallback>
      <p:transition spd="slow"/>
    </mc:Fallback>
  </mc:AlternateContent>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2" name=""/>
          <p:cNvSpPr/>
          <p:nvPr/>
        </p:nvSpPr>
        <p:spPr>
          <a:xfrm>
            <a:off x="209520" y="6062760"/>
            <a:ext cx="6102360" cy="67788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Caution:  Small base sizes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When you think of Enron, how would you describe its business?</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As I read you a list of business areas, please tell me, to the best of your knowledge, whether or not Enron is currently involved in each area.</a:t>
            </a:r>
            <a:endParaRPr b="0" lang="en-US" sz="800" strike="noStrike" u="none">
              <a:solidFill>
                <a:srgbClr val="000000"/>
              </a:solidFill>
              <a:effectLst/>
              <a:uFillTx/>
              <a:latin typeface="Times New Roman"/>
            </a:endParaRPr>
          </a:p>
        </p:txBody>
      </p:sp>
      <p:sp>
        <p:nvSpPr>
          <p:cNvPr id="1543"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Product Awareness</a:t>
            </a:r>
            <a:endParaRPr b="1" lang="en-US" sz="2400" strike="noStrike" u="none">
              <a:solidFill>
                <a:srgbClr val="000099"/>
              </a:solidFill>
              <a:effectLst/>
              <a:uFillTx/>
              <a:latin typeface="GarmdITC BkCn BT"/>
            </a:endParaRPr>
          </a:p>
        </p:txBody>
      </p:sp>
      <p:sp>
        <p:nvSpPr>
          <p:cNvPr id="1544" name=""/>
          <p:cNvSpPr/>
          <p:nvPr/>
        </p:nvSpPr>
        <p:spPr>
          <a:xfrm>
            <a:off x="20520" y="92232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Regulators</a:t>
            </a:r>
            <a:endParaRPr b="0" lang="en-US" sz="1800" strike="noStrike" u="none">
              <a:solidFill>
                <a:srgbClr val="000000"/>
              </a:solidFill>
              <a:effectLst/>
              <a:uFillTx/>
              <a:latin typeface="Times New Roman"/>
            </a:endParaRPr>
          </a:p>
        </p:txBody>
      </p:sp>
      <p:sp>
        <p:nvSpPr>
          <p:cNvPr id="1545"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Unaided - Main Mentions*</a:t>
            </a:r>
            <a:endParaRPr b="0" lang="en-US" sz="1600" strike="noStrike" u="none">
              <a:solidFill>
                <a:srgbClr val="000000"/>
              </a:solidFill>
              <a:effectLst/>
              <a:uFillTx/>
              <a:latin typeface="Times New Roman"/>
            </a:endParaRPr>
          </a:p>
        </p:txBody>
      </p:sp>
      <p:sp>
        <p:nvSpPr>
          <p:cNvPr id="1546"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Aided - “Is Involved”*</a:t>
            </a:r>
            <a:endParaRPr b="0" lang="en-US" sz="1600" strike="noStrike" u="none">
              <a:solidFill>
                <a:srgbClr val="000000"/>
              </a:solidFill>
              <a:effectLst/>
              <a:uFillTx/>
              <a:latin typeface="Times New Roman"/>
            </a:endParaRPr>
          </a:p>
        </p:txBody>
      </p:sp>
      <p:graphicFrame>
        <p:nvGraphicFramePr>
          <p:cNvPr id="1547" name=""/>
          <p:cNvGraphicFramePr/>
          <p:nvPr/>
        </p:nvGraphicFramePr>
        <p:xfrm>
          <a:off x="284040" y="1473120"/>
          <a:ext cx="4380120" cy="5038920"/>
        </p:xfrm>
        <a:graphic>
          <a:graphicData uri="http://schemas.openxmlformats.org/presentationml/2006/ole">
            <p:oleObj r:id="rId1" spid="">
              <p:embed/>
              <p:pic>
                <p:nvPicPr>
                  <p:cNvPr id="1548" name="" descr=""/>
                  <p:cNvPicPr/>
                  <p:nvPr/>
                </p:nvPicPr>
                <p:blipFill>
                  <a:blip r:embed="rId2"/>
                  <a:stretch/>
                </p:blipFill>
                <p:spPr>
                  <a:xfrm>
                    <a:off x="284040" y="1473120"/>
                    <a:ext cx="4380120" cy="5038920"/>
                  </a:xfrm>
                  <a:prstGeom prst="rect">
                    <a:avLst/>
                  </a:prstGeom>
                  <a:noFill/>
                  <a:ln w="0">
                    <a:noFill/>
                  </a:ln>
                </p:spPr>
              </p:pic>
            </p:oleObj>
          </a:graphicData>
        </a:graphic>
      </p:graphicFrame>
      <p:graphicFrame>
        <p:nvGraphicFramePr>
          <p:cNvPr id="1549" name=""/>
          <p:cNvGraphicFramePr/>
          <p:nvPr/>
        </p:nvGraphicFramePr>
        <p:xfrm>
          <a:off x="4389480" y="1422360"/>
          <a:ext cx="4195800" cy="4703760"/>
        </p:xfrm>
        <a:graphic>
          <a:graphicData uri="http://schemas.openxmlformats.org/presentationml/2006/ole">
            <p:oleObj r:id="rId3" spid="">
              <p:embed/>
              <p:pic>
                <p:nvPicPr>
                  <p:cNvPr id="1550" name="" descr=""/>
                  <p:cNvPicPr/>
                  <p:nvPr/>
                </p:nvPicPr>
                <p:blipFill>
                  <a:blip r:embed="rId4"/>
                  <a:stretch/>
                </p:blipFill>
                <p:spPr>
                  <a:xfrm>
                    <a:off x="4389480" y="1422360"/>
                    <a:ext cx="4195800" cy="4703760"/>
                  </a:xfrm>
                  <a:prstGeom prst="rect">
                    <a:avLst/>
                  </a:prstGeom>
                  <a:noFill/>
                  <a:ln w="0">
                    <a:noFill/>
                  </a:ln>
                </p:spPr>
              </p:pic>
            </p:oleObj>
          </a:graphicData>
        </a:graphic>
      </p:graphicFrame>
      <p:grpSp>
        <p:nvGrpSpPr>
          <p:cNvPr id="1551" name=""/>
          <p:cNvGrpSpPr/>
          <p:nvPr/>
        </p:nvGrpSpPr>
        <p:grpSpPr>
          <a:xfrm>
            <a:off x="3738600" y="6162840"/>
            <a:ext cx="1666800" cy="257040"/>
            <a:chOff x="3738600" y="6162840"/>
            <a:chExt cx="1666800" cy="257040"/>
          </a:xfrm>
        </p:grpSpPr>
        <p:sp>
          <p:nvSpPr>
            <p:cNvPr id="1552" name=""/>
            <p:cNvSpPr/>
            <p:nvPr/>
          </p:nvSpPr>
          <p:spPr>
            <a:xfrm>
              <a:off x="3738600" y="61628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3" name=""/>
            <p:cNvSpPr/>
            <p:nvPr/>
          </p:nvSpPr>
          <p:spPr>
            <a:xfrm>
              <a:off x="4687920" y="62485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554" name=""/>
            <p:cNvSpPr/>
            <p:nvPr/>
          </p:nvSpPr>
          <p:spPr>
            <a:xfrm>
              <a:off x="4841280" y="62006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555" name=""/>
            <p:cNvSpPr/>
            <p:nvPr/>
          </p:nvSpPr>
          <p:spPr>
            <a:xfrm>
              <a:off x="3833640" y="62485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556" name=""/>
            <p:cNvSpPr/>
            <p:nvPr/>
          </p:nvSpPr>
          <p:spPr>
            <a:xfrm>
              <a:off x="3992040" y="62006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557"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 an aided basis, most Regulators are aware of Enron’s involvement in e-commerce, internet-based trading and weather derivatives.  Awareness (aided) of several of Enron’s businesses has increased noticeably since Wave II.</a:t>
            </a: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558" name=""/>
          <p:cNvSpPr/>
          <p:nvPr/>
        </p:nvSpPr>
        <p:spPr>
          <a:xfrm>
            <a:off x="2081880" y="343044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59" name=""/>
          <p:cNvSpPr/>
          <p:nvPr/>
        </p:nvSpPr>
        <p:spPr>
          <a:xfrm>
            <a:off x="1827720" y="418140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60" name=""/>
          <p:cNvSpPr/>
          <p:nvPr/>
        </p:nvSpPr>
        <p:spPr>
          <a:xfrm>
            <a:off x="6653880" y="502596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61" name=""/>
          <p:cNvSpPr/>
          <p:nvPr/>
        </p:nvSpPr>
        <p:spPr>
          <a:xfrm>
            <a:off x="7182360" y="476244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62" name=""/>
          <p:cNvSpPr/>
          <p:nvPr/>
        </p:nvSpPr>
        <p:spPr>
          <a:xfrm>
            <a:off x="7415640" y="451800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63" name=""/>
          <p:cNvSpPr/>
          <p:nvPr/>
        </p:nvSpPr>
        <p:spPr>
          <a:xfrm>
            <a:off x="7568280" y="376560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64" name=""/>
          <p:cNvSpPr/>
          <p:nvPr/>
        </p:nvSpPr>
        <p:spPr>
          <a:xfrm>
            <a:off x="7923960" y="323676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65" name=""/>
          <p:cNvSpPr/>
          <p:nvPr/>
        </p:nvSpPr>
        <p:spPr>
          <a:xfrm>
            <a:off x="8330040" y="223056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566" name=""/>
          <p:cNvSpPr/>
          <p:nvPr/>
        </p:nvSpPr>
        <p:spPr>
          <a:xfrm rot="10800000">
            <a:off x="1575360" y="570204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46DA271-3870-499E-8F32-2CA6F59C8863}" type="slidenum">
              <a:t>112</a:t>
            </a:fld>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567" name=""/>
          <p:cNvSpPr/>
          <p:nvPr/>
        </p:nvSpPr>
        <p:spPr>
          <a:xfrm>
            <a:off x="2571840" y="2244600"/>
            <a:ext cx="6476760" cy="2217600"/>
          </a:xfrm>
          <a:prstGeom prst="rect">
            <a:avLst/>
          </a:prstGeom>
          <a:noFill/>
          <a:ln w="0">
            <a:noFill/>
          </a:ln>
        </p:spPr>
        <p:style>
          <a:lnRef idx="0"/>
          <a:fillRef idx="0"/>
          <a:effectRef idx="0"/>
          <a:fontRef idx="minor"/>
        </p:style>
        <p:txBody>
          <a:bodyPr lIns="92160" rIns="92160" tIns="46080" bIns="46080" anchor="t">
            <a:spAutoFit/>
          </a:bodyPr>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br>
              <a:rPr sz="4400"/>
            </a:br>
            <a:r>
              <a:rPr b="1" i="1" lang="en-US" sz="4200" strike="noStrike" u="none">
                <a:solidFill>
                  <a:srgbClr val="000099"/>
                </a:solidFill>
                <a:effectLst/>
                <a:uFillTx/>
                <a:latin typeface="GarmdITC BkCn BT"/>
              </a:rPr>
              <a:t>“Do They Like Us?”</a:t>
            </a:r>
            <a:endParaRPr b="0" lang="en-US" sz="4200" strike="noStrike" u="none">
              <a:solidFill>
                <a:srgbClr val="000000"/>
              </a:solidFill>
              <a:effectLst/>
              <a:uFillTx/>
              <a:latin typeface="Times New Roman"/>
            </a:endParaRPr>
          </a:p>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Favorability</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endParaRPr b="0" lang="en-US" sz="2300" strike="noStrike" u="none">
              <a:solidFill>
                <a:srgbClr val="000000"/>
              </a:solidFill>
              <a:effectLst/>
              <a:uFillTx/>
              <a:latin typeface="Times New Roman"/>
            </a:endParaRPr>
          </a:p>
        </p:txBody>
      </p:sp>
      <p:sp>
        <p:nvSpPr>
          <p:cNvPr id="1568"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9"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0"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1571" name=""/>
          <p:cNvGrpSpPr/>
          <p:nvPr/>
        </p:nvGrpSpPr>
        <p:grpSpPr>
          <a:xfrm>
            <a:off x="0" y="0"/>
            <a:ext cx="1066680" cy="6858000"/>
            <a:chOff x="0" y="0"/>
            <a:chExt cx="1066680" cy="6858000"/>
          </a:xfrm>
        </p:grpSpPr>
        <p:sp>
          <p:nvSpPr>
            <p:cNvPr id="1572"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3"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574" name=""/>
            <p:cNvGrpSpPr/>
            <p:nvPr/>
          </p:nvGrpSpPr>
          <p:grpSpPr>
            <a:xfrm>
              <a:off x="0" y="1568520"/>
              <a:ext cx="1066680" cy="793800"/>
              <a:chOff x="0" y="1568520"/>
              <a:chExt cx="1066680" cy="793800"/>
            </a:xfrm>
          </p:grpSpPr>
          <p:sp>
            <p:nvSpPr>
              <p:cNvPr id="1575"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576"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A16730CC-E151-4C61-8C62-1515586D7560}" type="slidenum">
              <a:t>113</a:t>
            </a:fld>
          </a:p>
        </p:txBody>
      </p:sp>
    </p:spTree>
  </p:cSld>
  <mc:AlternateContent>
    <mc:Choice Requires="p14">
      <p:transition spd="slow" p14:dur="2000"/>
    </mc:Choice>
    <mc:Fallback>
      <p:transition spd="slow"/>
    </mc:Fallback>
  </mc:AlternateContent>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577" name=""/>
          <p:cNvGraphicFramePr/>
          <p:nvPr/>
        </p:nvGraphicFramePr>
        <p:xfrm>
          <a:off x="0" y="4084560"/>
          <a:ext cx="4491000" cy="2905200"/>
        </p:xfrm>
        <a:graphic>
          <a:graphicData uri="http://schemas.openxmlformats.org/presentationml/2006/ole">
            <p:oleObj r:id="rId1" spid="">
              <p:embed/>
              <p:pic>
                <p:nvPicPr>
                  <p:cNvPr id="1578" name="" descr=""/>
                  <p:cNvPicPr/>
                  <p:nvPr/>
                </p:nvPicPr>
                <p:blipFill>
                  <a:blip r:embed="rId2"/>
                  <a:stretch/>
                </p:blipFill>
                <p:spPr>
                  <a:xfrm>
                    <a:off x="0" y="4084560"/>
                    <a:ext cx="4491000" cy="2905200"/>
                  </a:xfrm>
                  <a:prstGeom prst="rect">
                    <a:avLst/>
                  </a:prstGeom>
                  <a:noFill/>
                  <a:ln w="0">
                    <a:noFill/>
                  </a:ln>
                </p:spPr>
              </p:pic>
            </p:oleObj>
          </a:graphicData>
        </a:graphic>
      </p:graphicFrame>
      <p:sp>
        <p:nvSpPr>
          <p:cNvPr id="1579" name=""/>
          <p:cNvSpPr/>
          <p:nvPr/>
        </p:nvSpPr>
        <p:spPr>
          <a:xfrm>
            <a:off x="3275640" y="4689360"/>
            <a:ext cx="13273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Univers"/>
              </a:rPr>
              <a:t>Attitudes toward Enron ...</a:t>
            </a:r>
            <a:endParaRPr b="0" lang="en-US" sz="800" strike="noStrike" u="none">
              <a:solidFill>
                <a:srgbClr val="000000"/>
              </a:solidFill>
              <a:effectLst/>
              <a:uFillTx/>
              <a:latin typeface="Times New Roman"/>
            </a:endParaRPr>
          </a:p>
        </p:txBody>
      </p:sp>
      <p:sp>
        <p:nvSpPr>
          <p:cNvPr id="1580"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Favorability</a:t>
            </a:r>
            <a:endParaRPr b="1" lang="en-US" sz="2400" strike="noStrike" u="none">
              <a:solidFill>
                <a:srgbClr val="000099"/>
              </a:solidFill>
              <a:effectLst/>
              <a:uFillTx/>
              <a:latin typeface="GarmdITC BkCn BT"/>
            </a:endParaRPr>
          </a:p>
        </p:txBody>
      </p:sp>
      <p:sp>
        <p:nvSpPr>
          <p:cNvPr id="1581" name=""/>
          <p:cNvSpPr/>
          <p:nvPr/>
        </p:nvSpPr>
        <p:spPr>
          <a:xfrm>
            <a:off x="1546200" y="1066680"/>
            <a:ext cx="2639880" cy="3132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Favorability Toward Enron</a:t>
            </a:r>
            <a:endParaRPr b="0" lang="en-US" sz="1600" strike="noStrike" u="none">
              <a:solidFill>
                <a:srgbClr val="000000"/>
              </a:solidFill>
              <a:effectLst/>
              <a:uFillTx/>
              <a:latin typeface="Times New Roman"/>
            </a:endParaRPr>
          </a:p>
        </p:txBody>
      </p:sp>
      <p:sp>
        <p:nvSpPr>
          <p:cNvPr id="1582" name=""/>
          <p:cNvSpPr/>
          <p:nvPr/>
        </p:nvSpPr>
        <p:spPr>
          <a:xfrm>
            <a:off x="14400" y="72216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a:t>
            </a:r>
            <a:endParaRPr b="0" lang="en-US" sz="1800" strike="noStrike" u="none">
              <a:solidFill>
                <a:srgbClr val="000000"/>
              </a:solidFill>
              <a:effectLst/>
              <a:uFillTx/>
              <a:latin typeface="Times New Roman"/>
            </a:endParaRPr>
          </a:p>
        </p:txBody>
      </p:sp>
      <p:sp>
        <p:nvSpPr>
          <p:cNvPr id="1583" name=""/>
          <p:cNvSpPr/>
          <p:nvPr/>
        </p:nvSpPr>
        <p:spPr>
          <a:xfrm>
            <a:off x="209520" y="6237000"/>
            <a:ext cx="8477280" cy="45576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9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is your overall impression of (Company)?</a:t>
            </a:r>
            <a:endParaRPr b="0" lang="en-US" sz="800" strike="noStrike" u="none">
              <a:solidFill>
                <a:srgbClr val="000000"/>
              </a:solidFill>
              <a:effectLst/>
              <a:uFillTx/>
              <a:latin typeface="Times New Roman"/>
            </a:endParaRPr>
          </a:p>
        </p:txBody>
      </p:sp>
      <p:graphicFrame>
        <p:nvGraphicFramePr>
          <p:cNvPr id="1584" name=""/>
          <p:cNvGraphicFramePr/>
          <p:nvPr/>
        </p:nvGraphicFramePr>
        <p:xfrm>
          <a:off x="4648320" y="1496880"/>
          <a:ext cx="3828960" cy="4667400"/>
        </p:xfrm>
        <a:graphic>
          <a:graphicData uri="http://schemas.openxmlformats.org/presentationml/2006/ole">
            <p:oleObj r:id="rId3" spid="">
              <p:embed/>
              <p:pic>
                <p:nvPicPr>
                  <p:cNvPr id="1585" name="" descr=""/>
                  <p:cNvPicPr/>
                  <p:nvPr/>
                </p:nvPicPr>
                <p:blipFill>
                  <a:blip r:embed="rId4"/>
                  <a:stretch/>
                </p:blipFill>
                <p:spPr>
                  <a:xfrm>
                    <a:off x="4648320" y="1496880"/>
                    <a:ext cx="3828960" cy="4667400"/>
                  </a:xfrm>
                  <a:prstGeom prst="rect">
                    <a:avLst/>
                  </a:prstGeom>
                  <a:noFill/>
                  <a:ln w="0">
                    <a:noFill/>
                  </a:ln>
                </p:spPr>
              </p:pic>
            </p:oleObj>
          </a:graphicData>
        </a:graphic>
      </p:graphicFrame>
      <p:sp>
        <p:nvSpPr>
          <p:cNvPr id="1586" name=""/>
          <p:cNvSpPr/>
          <p:nvPr/>
        </p:nvSpPr>
        <p:spPr>
          <a:xfrm>
            <a:off x="5848200" y="773280"/>
            <a:ext cx="2652840" cy="69696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99"/>
                </a:solidFill>
                <a:effectLst/>
                <a:uFillTx/>
                <a:latin typeface="GarmdITC BkCn BT"/>
              </a:rPr>
              <a:t>Favorability Toward Enron</a:t>
            </a:r>
            <a:br>
              <a:rPr sz="1600"/>
            </a:br>
            <a:r>
              <a:rPr b="1" i="1" lang="en-US" sz="1600" strike="noStrike" u="sng">
                <a:solidFill>
                  <a:srgbClr val="000099"/>
                </a:solidFill>
                <a:effectLst/>
                <a:uFillTx/>
                <a:latin typeface="GarmdITC BkCn BT"/>
              </a:rPr>
              <a:t>and Competitive Set</a:t>
            </a:r>
            <a:br>
              <a:rPr sz="1600"/>
            </a:br>
            <a:r>
              <a:rPr b="1" lang="en-US" sz="1200" strike="noStrike" u="none">
                <a:solidFill>
                  <a:srgbClr val="000099"/>
                </a:solidFill>
                <a:effectLst/>
                <a:uFillTx/>
                <a:latin typeface="CG Omega"/>
              </a:rPr>
              <a:t>“Very/Mostly Favorable”</a:t>
            </a:r>
            <a:endParaRPr b="0" lang="en-US" sz="1200" strike="noStrike" u="none">
              <a:solidFill>
                <a:srgbClr val="000000"/>
              </a:solidFill>
              <a:effectLst/>
              <a:uFillTx/>
              <a:latin typeface="Times New Roman"/>
            </a:endParaRPr>
          </a:p>
        </p:txBody>
      </p:sp>
      <p:graphicFrame>
        <p:nvGraphicFramePr>
          <p:cNvPr id="1587" name=""/>
          <p:cNvGraphicFramePr/>
          <p:nvPr/>
        </p:nvGraphicFramePr>
        <p:xfrm>
          <a:off x="320760" y="1351080"/>
          <a:ext cx="3938400" cy="3078000"/>
        </p:xfrm>
        <a:graphic>
          <a:graphicData uri="http://schemas.openxmlformats.org/presentationml/2006/ole">
            <p:oleObj r:id="rId5" spid="">
              <p:embed/>
              <p:pic>
                <p:nvPicPr>
                  <p:cNvPr id="1588" name="" descr=""/>
                  <p:cNvPicPr/>
                  <p:nvPr/>
                </p:nvPicPr>
                <p:blipFill>
                  <a:blip r:embed="rId6"/>
                  <a:stretch/>
                </p:blipFill>
                <p:spPr>
                  <a:xfrm>
                    <a:off x="320760" y="1351080"/>
                    <a:ext cx="3938400" cy="3078000"/>
                  </a:xfrm>
                  <a:prstGeom prst="rect">
                    <a:avLst/>
                  </a:prstGeom>
                  <a:noFill/>
                  <a:ln w="0">
                    <a:noFill/>
                  </a:ln>
                </p:spPr>
              </p:pic>
            </p:oleObj>
          </a:graphicData>
        </a:graphic>
      </p:graphicFrame>
      <p:grpSp>
        <p:nvGrpSpPr>
          <p:cNvPr id="1589" name=""/>
          <p:cNvGrpSpPr/>
          <p:nvPr/>
        </p:nvGrpSpPr>
        <p:grpSpPr>
          <a:xfrm>
            <a:off x="6534000" y="6191280"/>
            <a:ext cx="1666800" cy="257040"/>
            <a:chOff x="6534000" y="6191280"/>
            <a:chExt cx="1666800" cy="257040"/>
          </a:xfrm>
        </p:grpSpPr>
        <p:sp>
          <p:nvSpPr>
            <p:cNvPr id="1590" name=""/>
            <p:cNvSpPr/>
            <p:nvPr/>
          </p:nvSpPr>
          <p:spPr>
            <a:xfrm>
              <a:off x="6534000" y="619128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1" name=""/>
            <p:cNvSpPr/>
            <p:nvPr/>
          </p:nvSpPr>
          <p:spPr>
            <a:xfrm>
              <a:off x="7483320" y="627696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592" name=""/>
            <p:cNvSpPr/>
            <p:nvPr/>
          </p:nvSpPr>
          <p:spPr>
            <a:xfrm>
              <a:off x="7636680" y="622908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593" name=""/>
            <p:cNvSpPr/>
            <p:nvPr/>
          </p:nvSpPr>
          <p:spPr>
            <a:xfrm>
              <a:off x="6629040" y="627696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594" name=""/>
            <p:cNvSpPr/>
            <p:nvPr/>
          </p:nvSpPr>
          <p:spPr>
            <a:xfrm>
              <a:off x="6787440" y="622908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595" name=""/>
          <p:cNvSpPr/>
          <p:nvPr/>
        </p:nvSpPr>
        <p:spPr>
          <a:xfrm>
            <a:off x="324000" y="37152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ranks first among Media/Regulators based on overall favorability ratings; Enron’s favorability ratings (and those of other companies) have improved as compared to Wave II.</a:t>
            </a: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596" name=""/>
          <p:cNvSpPr/>
          <p:nvPr/>
        </p:nvSpPr>
        <p:spPr>
          <a:xfrm>
            <a:off x="7727760" y="26035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597" name=""/>
          <p:cNvSpPr/>
          <p:nvPr/>
        </p:nvSpPr>
        <p:spPr>
          <a:xfrm>
            <a:off x="7524360" y="35179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598" name=""/>
          <p:cNvSpPr/>
          <p:nvPr/>
        </p:nvSpPr>
        <p:spPr>
          <a:xfrm>
            <a:off x="7332480" y="44323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6224CFB-EE4D-4918-810F-96D4DAA4165C}" type="slidenum">
              <a:t>114</a:t>
            </a:fld>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Favorability</a:t>
            </a:r>
            <a:endParaRPr b="1" lang="en-US" sz="2400" strike="noStrike" u="none">
              <a:solidFill>
                <a:srgbClr val="000099"/>
              </a:solidFill>
              <a:effectLst/>
              <a:uFillTx/>
              <a:latin typeface="GarmdITC BkCn BT"/>
            </a:endParaRPr>
          </a:p>
        </p:txBody>
      </p:sp>
      <p:sp>
        <p:nvSpPr>
          <p:cNvPr id="1600" name=""/>
          <p:cNvSpPr/>
          <p:nvPr/>
        </p:nvSpPr>
        <p:spPr>
          <a:xfrm>
            <a:off x="1546200" y="1066680"/>
            <a:ext cx="2639880" cy="3132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Favorability Toward Enron</a:t>
            </a:r>
            <a:endParaRPr b="0" lang="en-US" sz="1600" strike="noStrike" u="none">
              <a:solidFill>
                <a:srgbClr val="000000"/>
              </a:solidFill>
              <a:effectLst/>
              <a:uFillTx/>
              <a:latin typeface="Times New Roman"/>
            </a:endParaRPr>
          </a:p>
        </p:txBody>
      </p:sp>
      <p:sp>
        <p:nvSpPr>
          <p:cNvPr id="1601" name=""/>
          <p:cNvSpPr/>
          <p:nvPr/>
        </p:nvSpPr>
        <p:spPr>
          <a:xfrm>
            <a:off x="14400" y="74124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a:t>
            </a:r>
            <a:endParaRPr b="0" lang="en-US" sz="1800" strike="noStrike" u="none">
              <a:solidFill>
                <a:srgbClr val="000000"/>
              </a:solidFill>
              <a:effectLst/>
              <a:uFillTx/>
              <a:latin typeface="Times New Roman"/>
            </a:endParaRPr>
          </a:p>
        </p:txBody>
      </p:sp>
      <p:sp>
        <p:nvSpPr>
          <p:cNvPr id="1602" name=""/>
          <p:cNvSpPr/>
          <p:nvPr/>
        </p:nvSpPr>
        <p:spPr>
          <a:xfrm>
            <a:off x="209520" y="6237000"/>
            <a:ext cx="8477280" cy="45576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9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is your overall impression of (Company)?</a:t>
            </a:r>
            <a:endParaRPr b="0" lang="en-US" sz="800" strike="noStrike" u="none">
              <a:solidFill>
                <a:srgbClr val="000000"/>
              </a:solidFill>
              <a:effectLst/>
              <a:uFillTx/>
              <a:latin typeface="Times New Roman"/>
            </a:endParaRPr>
          </a:p>
        </p:txBody>
      </p:sp>
      <p:graphicFrame>
        <p:nvGraphicFramePr>
          <p:cNvPr id="1603" name=""/>
          <p:cNvGraphicFramePr/>
          <p:nvPr/>
        </p:nvGraphicFramePr>
        <p:xfrm>
          <a:off x="542880" y="1465200"/>
          <a:ext cx="3721320" cy="4689360"/>
        </p:xfrm>
        <a:graphic>
          <a:graphicData uri="http://schemas.openxmlformats.org/presentationml/2006/ole">
            <p:oleObj r:id="rId1" spid="">
              <p:embed/>
              <p:pic>
                <p:nvPicPr>
                  <p:cNvPr id="1604" name="" descr=""/>
                  <p:cNvPicPr/>
                  <p:nvPr/>
                </p:nvPicPr>
                <p:blipFill>
                  <a:blip r:embed="rId2"/>
                  <a:stretch/>
                </p:blipFill>
                <p:spPr>
                  <a:xfrm>
                    <a:off x="542880" y="1465200"/>
                    <a:ext cx="3721320" cy="4689360"/>
                  </a:xfrm>
                  <a:prstGeom prst="rect">
                    <a:avLst/>
                  </a:prstGeom>
                  <a:noFill/>
                  <a:ln w="0">
                    <a:noFill/>
                  </a:ln>
                </p:spPr>
              </p:pic>
            </p:oleObj>
          </a:graphicData>
        </a:graphic>
      </p:graphicFrame>
      <p:sp>
        <p:nvSpPr>
          <p:cNvPr id="1605" name=""/>
          <p:cNvSpPr/>
          <p:nvPr/>
        </p:nvSpPr>
        <p:spPr>
          <a:xfrm>
            <a:off x="6143760" y="773280"/>
            <a:ext cx="2652480" cy="69696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99"/>
                </a:solidFill>
                <a:effectLst/>
                <a:uFillTx/>
                <a:latin typeface="GarmdITC BkCn BT"/>
              </a:rPr>
              <a:t>Favorability Toward Enron</a:t>
            </a:r>
            <a:br>
              <a:rPr sz="1600"/>
            </a:br>
            <a:r>
              <a:rPr b="1" i="1" lang="en-US" sz="1600" strike="noStrike" u="sng">
                <a:solidFill>
                  <a:srgbClr val="000099"/>
                </a:solidFill>
                <a:effectLst/>
                <a:uFillTx/>
                <a:latin typeface="GarmdITC BkCn BT"/>
              </a:rPr>
              <a:t>and Competitive Set</a:t>
            </a:r>
            <a:br>
              <a:rPr sz="1600"/>
            </a:br>
            <a:r>
              <a:rPr b="1" lang="en-US" sz="1200" strike="noStrike" u="none">
                <a:solidFill>
                  <a:srgbClr val="000099"/>
                </a:solidFill>
                <a:effectLst/>
                <a:uFillTx/>
                <a:latin typeface="CG Omega"/>
              </a:rPr>
              <a:t>“Very/Mostly Favorable”</a:t>
            </a:r>
            <a:endParaRPr b="0" lang="en-US" sz="1200" strike="noStrike" u="none">
              <a:solidFill>
                <a:srgbClr val="000000"/>
              </a:solidFill>
              <a:effectLst/>
              <a:uFillTx/>
              <a:latin typeface="Times New Roman"/>
            </a:endParaRPr>
          </a:p>
        </p:txBody>
      </p:sp>
      <p:graphicFrame>
        <p:nvGraphicFramePr>
          <p:cNvPr id="1606" name=""/>
          <p:cNvGraphicFramePr/>
          <p:nvPr/>
        </p:nvGraphicFramePr>
        <p:xfrm>
          <a:off x="4707000" y="1476360"/>
          <a:ext cx="3828960" cy="4667400"/>
        </p:xfrm>
        <a:graphic>
          <a:graphicData uri="http://schemas.openxmlformats.org/presentationml/2006/ole">
            <p:oleObj r:id="rId3" spid="">
              <p:embed/>
              <p:pic>
                <p:nvPicPr>
                  <p:cNvPr id="1607" name="" descr=""/>
                  <p:cNvPicPr/>
                  <p:nvPr/>
                </p:nvPicPr>
                <p:blipFill>
                  <a:blip r:embed="rId4"/>
                  <a:stretch/>
                </p:blipFill>
                <p:spPr>
                  <a:xfrm>
                    <a:off x="4707000" y="1476360"/>
                    <a:ext cx="3828960" cy="4667400"/>
                  </a:xfrm>
                  <a:prstGeom prst="rect">
                    <a:avLst/>
                  </a:prstGeom>
                  <a:noFill/>
                  <a:ln w="0">
                    <a:noFill/>
                  </a:ln>
                </p:spPr>
              </p:pic>
            </p:oleObj>
          </a:graphicData>
        </a:graphic>
      </p:graphicFrame>
      <p:grpSp>
        <p:nvGrpSpPr>
          <p:cNvPr id="1608" name=""/>
          <p:cNvGrpSpPr/>
          <p:nvPr/>
        </p:nvGrpSpPr>
        <p:grpSpPr>
          <a:xfrm>
            <a:off x="3738600" y="6162840"/>
            <a:ext cx="1666800" cy="257040"/>
            <a:chOff x="3738600" y="6162840"/>
            <a:chExt cx="1666800" cy="257040"/>
          </a:xfrm>
        </p:grpSpPr>
        <p:sp>
          <p:nvSpPr>
            <p:cNvPr id="1609" name=""/>
            <p:cNvSpPr/>
            <p:nvPr/>
          </p:nvSpPr>
          <p:spPr>
            <a:xfrm>
              <a:off x="3738600" y="61628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0" name=""/>
            <p:cNvSpPr/>
            <p:nvPr/>
          </p:nvSpPr>
          <p:spPr>
            <a:xfrm>
              <a:off x="4687920" y="62485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611" name=""/>
            <p:cNvSpPr/>
            <p:nvPr/>
          </p:nvSpPr>
          <p:spPr>
            <a:xfrm>
              <a:off x="4841280" y="62006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612" name=""/>
            <p:cNvSpPr/>
            <p:nvPr/>
          </p:nvSpPr>
          <p:spPr>
            <a:xfrm>
              <a:off x="3833640" y="62485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613" name=""/>
            <p:cNvSpPr/>
            <p:nvPr/>
          </p:nvSpPr>
          <p:spPr>
            <a:xfrm>
              <a:off x="3992040" y="62006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614"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holds a slight lead over the Williams Companies and ranks first among Media professionals in terms of favorability.  Favorability toward Enron has remained level with Wave II ratings.</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615" name=""/>
          <p:cNvSpPr/>
          <p:nvPr/>
        </p:nvSpPr>
        <p:spPr>
          <a:xfrm>
            <a:off x="8022960" y="189216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57ED34C-CA3A-4CD4-961B-F12F1329D685}" type="slidenum">
              <a:t>115</a:t>
            </a:fld>
          </a:p>
        </p:txBody>
      </p:sp>
    </p:spTree>
  </p:cSld>
  <mc:AlternateContent>
    <mc:Choice Requires="p14">
      <p:transition spd="slow" p14:dur="2000"/>
    </mc:Choice>
    <mc:Fallback>
      <p:transition spd="slow"/>
    </mc:Fallback>
  </mc:AlternateContent>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6"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Favorability</a:t>
            </a:r>
            <a:endParaRPr b="1" lang="en-US" sz="2400" strike="noStrike" u="none">
              <a:solidFill>
                <a:srgbClr val="000099"/>
              </a:solidFill>
              <a:effectLst/>
              <a:uFillTx/>
              <a:latin typeface="GarmdITC BkCn BT"/>
            </a:endParaRPr>
          </a:p>
        </p:txBody>
      </p:sp>
      <p:sp>
        <p:nvSpPr>
          <p:cNvPr id="1617" name=""/>
          <p:cNvSpPr/>
          <p:nvPr/>
        </p:nvSpPr>
        <p:spPr>
          <a:xfrm>
            <a:off x="1546200" y="1066680"/>
            <a:ext cx="2639880" cy="3132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Favorability Toward Enron</a:t>
            </a:r>
            <a:endParaRPr b="0" lang="en-US" sz="1600" strike="noStrike" u="none">
              <a:solidFill>
                <a:srgbClr val="000000"/>
              </a:solidFill>
              <a:effectLst/>
              <a:uFillTx/>
              <a:latin typeface="Times New Roman"/>
            </a:endParaRPr>
          </a:p>
        </p:txBody>
      </p:sp>
      <p:sp>
        <p:nvSpPr>
          <p:cNvPr id="1618" name=""/>
          <p:cNvSpPr/>
          <p:nvPr/>
        </p:nvSpPr>
        <p:spPr>
          <a:xfrm>
            <a:off x="385920" y="84600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Regulators</a:t>
            </a:r>
            <a:endParaRPr b="0" lang="en-US" sz="1800" strike="noStrike" u="none">
              <a:solidFill>
                <a:srgbClr val="000000"/>
              </a:solidFill>
              <a:effectLst/>
              <a:uFillTx/>
              <a:latin typeface="Times New Roman"/>
            </a:endParaRPr>
          </a:p>
        </p:txBody>
      </p:sp>
      <p:sp>
        <p:nvSpPr>
          <p:cNvPr id="1619" name=""/>
          <p:cNvSpPr/>
          <p:nvPr/>
        </p:nvSpPr>
        <p:spPr>
          <a:xfrm>
            <a:off x="209520" y="6246000"/>
            <a:ext cx="8477280" cy="44676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is your overall impression of (Company)?</a:t>
            </a:r>
            <a:endParaRPr b="0" lang="en-US" sz="800" strike="noStrike" u="none">
              <a:solidFill>
                <a:srgbClr val="000000"/>
              </a:solidFill>
              <a:effectLst/>
              <a:uFillTx/>
              <a:latin typeface="Times New Roman"/>
            </a:endParaRPr>
          </a:p>
        </p:txBody>
      </p:sp>
      <p:graphicFrame>
        <p:nvGraphicFramePr>
          <p:cNvPr id="1620" name=""/>
          <p:cNvGraphicFramePr/>
          <p:nvPr/>
        </p:nvGraphicFramePr>
        <p:xfrm>
          <a:off x="538200" y="1459080"/>
          <a:ext cx="3720960" cy="4689360"/>
        </p:xfrm>
        <a:graphic>
          <a:graphicData uri="http://schemas.openxmlformats.org/presentationml/2006/ole">
            <p:oleObj r:id="rId1" spid="">
              <p:embed/>
              <p:pic>
                <p:nvPicPr>
                  <p:cNvPr id="1621" name="" descr=""/>
                  <p:cNvPicPr/>
                  <p:nvPr/>
                </p:nvPicPr>
                <p:blipFill>
                  <a:blip r:embed="rId2"/>
                  <a:stretch/>
                </p:blipFill>
                <p:spPr>
                  <a:xfrm>
                    <a:off x="538200" y="1459080"/>
                    <a:ext cx="3720960" cy="4689360"/>
                  </a:xfrm>
                  <a:prstGeom prst="rect">
                    <a:avLst/>
                  </a:prstGeom>
                  <a:noFill/>
                  <a:ln w="0">
                    <a:noFill/>
                  </a:ln>
                </p:spPr>
              </p:pic>
            </p:oleObj>
          </a:graphicData>
        </a:graphic>
      </p:graphicFrame>
      <p:sp>
        <p:nvSpPr>
          <p:cNvPr id="1622" name=""/>
          <p:cNvSpPr/>
          <p:nvPr/>
        </p:nvSpPr>
        <p:spPr>
          <a:xfrm>
            <a:off x="6143760" y="773280"/>
            <a:ext cx="2652480" cy="69696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99"/>
                </a:solidFill>
                <a:effectLst/>
                <a:uFillTx/>
                <a:latin typeface="GarmdITC BkCn BT"/>
              </a:rPr>
              <a:t>Favorability Toward Enron</a:t>
            </a:r>
            <a:br>
              <a:rPr sz="1600"/>
            </a:br>
            <a:r>
              <a:rPr b="1" i="1" lang="en-US" sz="1600" strike="noStrike" u="sng">
                <a:solidFill>
                  <a:srgbClr val="000099"/>
                </a:solidFill>
                <a:effectLst/>
                <a:uFillTx/>
                <a:latin typeface="GarmdITC BkCn BT"/>
              </a:rPr>
              <a:t>and Competitive Set</a:t>
            </a:r>
            <a:br>
              <a:rPr sz="1600"/>
            </a:br>
            <a:r>
              <a:rPr b="1" lang="en-US" sz="1200" strike="noStrike" u="none">
                <a:solidFill>
                  <a:srgbClr val="000099"/>
                </a:solidFill>
                <a:effectLst/>
                <a:uFillTx/>
                <a:latin typeface="CG Omega"/>
              </a:rPr>
              <a:t>“Very/Mostly Favorable”</a:t>
            </a:r>
            <a:endParaRPr b="0" lang="en-US" sz="1200" strike="noStrike" u="none">
              <a:solidFill>
                <a:srgbClr val="000000"/>
              </a:solidFill>
              <a:effectLst/>
              <a:uFillTx/>
              <a:latin typeface="Times New Roman"/>
            </a:endParaRPr>
          </a:p>
        </p:txBody>
      </p:sp>
      <p:graphicFrame>
        <p:nvGraphicFramePr>
          <p:cNvPr id="1623" name=""/>
          <p:cNvGraphicFramePr/>
          <p:nvPr/>
        </p:nvGraphicFramePr>
        <p:xfrm>
          <a:off x="4802040" y="1496880"/>
          <a:ext cx="3829320" cy="4667400"/>
        </p:xfrm>
        <a:graphic>
          <a:graphicData uri="http://schemas.openxmlformats.org/presentationml/2006/ole">
            <p:oleObj r:id="rId3" spid="">
              <p:embed/>
              <p:pic>
                <p:nvPicPr>
                  <p:cNvPr id="1624" name="" descr=""/>
                  <p:cNvPicPr/>
                  <p:nvPr/>
                </p:nvPicPr>
                <p:blipFill>
                  <a:blip r:embed="rId4"/>
                  <a:stretch/>
                </p:blipFill>
                <p:spPr>
                  <a:xfrm>
                    <a:off x="4802040" y="1496880"/>
                    <a:ext cx="3829320" cy="4667400"/>
                  </a:xfrm>
                  <a:prstGeom prst="rect">
                    <a:avLst/>
                  </a:prstGeom>
                  <a:noFill/>
                  <a:ln w="0">
                    <a:noFill/>
                  </a:ln>
                </p:spPr>
              </p:pic>
            </p:oleObj>
          </a:graphicData>
        </a:graphic>
      </p:graphicFrame>
      <p:grpSp>
        <p:nvGrpSpPr>
          <p:cNvPr id="1625" name=""/>
          <p:cNvGrpSpPr/>
          <p:nvPr/>
        </p:nvGrpSpPr>
        <p:grpSpPr>
          <a:xfrm>
            <a:off x="3738600" y="6162840"/>
            <a:ext cx="1666800" cy="257040"/>
            <a:chOff x="3738600" y="6162840"/>
            <a:chExt cx="1666800" cy="257040"/>
          </a:xfrm>
        </p:grpSpPr>
        <p:sp>
          <p:nvSpPr>
            <p:cNvPr id="1626" name=""/>
            <p:cNvSpPr/>
            <p:nvPr/>
          </p:nvSpPr>
          <p:spPr>
            <a:xfrm>
              <a:off x="3738600" y="61628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7" name=""/>
            <p:cNvSpPr/>
            <p:nvPr/>
          </p:nvSpPr>
          <p:spPr>
            <a:xfrm>
              <a:off x="4687920" y="62485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628" name=""/>
            <p:cNvSpPr/>
            <p:nvPr/>
          </p:nvSpPr>
          <p:spPr>
            <a:xfrm>
              <a:off x="4841280" y="62006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629" name=""/>
            <p:cNvSpPr/>
            <p:nvPr/>
          </p:nvSpPr>
          <p:spPr>
            <a:xfrm>
              <a:off x="3833640" y="62485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630" name=""/>
            <p:cNvSpPr/>
            <p:nvPr/>
          </p:nvSpPr>
          <p:spPr>
            <a:xfrm>
              <a:off x="3992040" y="62006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631" name=""/>
          <p:cNvSpPr/>
          <p:nvPr/>
        </p:nvSpPr>
        <p:spPr>
          <a:xfrm>
            <a:off x="324000" y="3906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Nearly all Regulators hold a favorable opinion of Enron; both Enron and Duke have experienced significant increases in favorability ratings as compared to Wave II.</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632" name=""/>
          <p:cNvSpPr/>
          <p:nvPr/>
        </p:nvSpPr>
        <p:spPr>
          <a:xfrm>
            <a:off x="7503840" y="331488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633" name=""/>
          <p:cNvSpPr/>
          <p:nvPr/>
        </p:nvSpPr>
        <p:spPr>
          <a:xfrm>
            <a:off x="8173800" y="216684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634" name=""/>
          <p:cNvSpPr/>
          <p:nvPr/>
        </p:nvSpPr>
        <p:spPr>
          <a:xfrm>
            <a:off x="8367480" y="16081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635" name=""/>
          <p:cNvSpPr/>
          <p:nvPr/>
        </p:nvSpPr>
        <p:spPr>
          <a:xfrm>
            <a:off x="2830320" y="161784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6C70F6E-902F-4B7F-A28D-B7C08A981A76}" type="slidenum">
              <a:t>116</a:t>
            </a:fld>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6" name=""/>
          <p:cNvSpPr/>
          <p:nvPr/>
        </p:nvSpPr>
        <p:spPr>
          <a:xfrm>
            <a:off x="209520" y="6415560"/>
            <a:ext cx="6102360" cy="32508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favorable characteristics you associate with Enron? </a:t>
            </a:r>
            <a:endParaRPr b="0" lang="en-US" sz="800" strike="noStrike" u="none">
              <a:solidFill>
                <a:srgbClr val="000000"/>
              </a:solidFill>
              <a:effectLst/>
              <a:uFillTx/>
              <a:latin typeface="Times New Roman"/>
            </a:endParaRPr>
          </a:p>
        </p:txBody>
      </p:sp>
      <p:sp>
        <p:nvSpPr>
          <p:cNvPr id="163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a:t>
            </a:r>
            <a:endParaRPr b="1" lang="en-US" sz="2400" strike="noStrike" u="none">
              <a:solidFill>
                <a:srgbClr val="000099"/>
              </a:solidFill>
              <a:effectLst/>
              <a:uFillTx/>
              <a:latin typeface="GarmdITC BkCn BT"/>
            </a:endParaRPr>
          </a:p>
        </p:txBody>
      </p:sp>
      <p:sp>
        <p:nvSpPr>
          <p:cNvPr id="1638"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a:t>
            </a:r>
            <a:endParaRPr b="0" lang="en-US" sz="1800" strike="noStrike" u="none">
              <a:solidFill>
                <a:srgbClr val="000000"/>
              </a:solidFill>
              <a:effectLst/>
              <a:uFillTx/>
              <a:latin typeface="Times New Roman"/>
            </a:endParaRPr>
          </a:p>
        </p:txBody>
      </p:sp>
      <p:sp>
        <p:nvSpPr>
          <p:cNvPr id="1639"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Strengths</a:t>
            </a:r>
            <a:endParaRPr b="0" lang="en-US" sz="1600" strike="noStrike" u="none">
              <a:solidFill>
                <a:srgbClr val="000000"/>
              </a:solidFill>
              <a:effectLst/>
              <a:uFillTx/>
              <a:latin typeface="Times New Roman"/>
            </a:endParaRPr>
          </a:p>
        </p:txBody>
      </p:sp>
      <p:sp>
        <p:nvSpPr>
          <p:cNvPr id="1640"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1641" name=""/>
          <p:cNvGraphicFramePr/>
          <p:nvPr/>
        </p:nvGraphicFramePr>
        <p:xfrm>
          <a:off x="374760" y="1527120"/>
          <a:ext cx="3905280" cy="4686480"/>
        </p:xfrm>
        <a:graphic>
          <a:graphicData uri="http://schemas.openxmlformats.org/presentationml/2006/ole">
            <p:oleObj r:id="rId1" spid="">
              <p:embed/>
              <p:pic>
                <p:nvPicPr>
                  <p:cNvPr id="1642"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1643" name=""/>
          <p:cNvGraphicFramePr/>
          <p:nvPr/>
        </p:nvGraphicFramePr>
        <p:xfrm>
          <a:off x="4632480" y="1547640"/>
          <a:ext cx="4114800" cy="5181840"/>
        </p:xfrm>
        <a:graphic>
          <a:graphicData uri="http://schemas.openxmlformats.org/presentationml/2006/ole">
            <p:oleObj r:id="rId3" spid="">
              <p:embed/>
              <p:pic>
                <p:nvPicPr>
                  <p:cNvPr id="1644"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1645" name=""/>
          <p:cNvSpPr/>
          <p:nvPr/>
        </p:nvSpPr>
        <p:spPr>
          <a:xfrm>
            <a:off x="476280" y="36180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given the opportunity to name an Enron strength, Media/Regulators are most likely to cite the company’s innovativeness.  Others respect the fact that Enron is an established company, is well managed and employs smart, talented people.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D8A68F6-8026-4D86-87EE-0264394E7DB4}" type="slidenum">
              <a:t>117</a:t>
            </a:fld>
          </a:p>
        </p:txBody>
      </p:sp>
    </p:spTree>
  </p:cSld>
  <mc:AlternateContent>
    <mc:Choice Requires="p14">
      <p:transition spd="slow" p14:dur="2000"/>
    </mc:Choice>
    <mc:Fallback>
      <p:transition spd="slow"/>
    </mc:Fallback>
  </mc:AlternateContent>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6" name=""/>
          <p:cNvSpPr/>
          <p:nvPr/>
        </p:nvSpPr>
        <p:spPr>
          <a:xfrm>
            <a:off x="209520" y="6415560"/>
            <a:ext cx="6102360" cy="32508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favorable characteristics you associate with Enron? </a:t>
            </a:r>
            <a:endParaRPr b="0" lang="en-US" sz="800" strike="noStrike" u="none">
              <a:solidFill>
                <a:srgbClr val="000000"/>
              </a:solidFill>
              <a:effectLst/>
              <a:uFillTx/>
              <a:latin typeface="Times New Roman"/>
            </a:endParaRPr>
          </a:p>
        </p:txBody>
      </p:sp>
      <p:sp>
        <p:nvSpPr>
          <p:cNvPr id="164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a:t>
            </a:r>
            <a:endParaRPr b="1" lang="en-US" sz="2400" strike="noStrike" u="none">
              <a:solidFill>
                <a:srgbClr val="000099"/>
              </a:solidFill>
              <a:effectLst/>
              <a:uFillTx/>
              <a:latin typeface="GarmdITC BkCn BT"/>
            </a:endParaRPr>
          </a:p>
        </p:txBody>
      </p:sp>
      <p:sp>
        <p:nvSpPr>
          <p:cNvPr id="1648"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a:t>
            </a:r>
            <a:endParaRPr b="0" lang="en-US" sz="1800" strike="noStrike" u="none">
              <a:solidFill>
                <a:srgbClr val="000000"/>
              </a:solidFill>
              <a:effectLst/>
              <a:uFillTx/>
              <a:latin typeface="Times New Roman"/>
            </a:endParaRPr>
          </a:p>
        </p:txBody>
      </p:sp>
      <p:sp>
        <p:nvSpPr>
          <p:cNvPr id="1649"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Strengths</a:t>
            </a:r>
            <a:endParaRPr b="0" lang="en-US" sz="1600" strike="noStrike" u="none">
              <a:solidFill>
                <a:srgbClr val="000000"/>
              </a:solidFill>
              <a:effectLst/>
              <a:uFillTx/>
              <a:latin typeface="Times New Roman"/>
            </a:endParaRPr>
          </a:p>
        </p:txBody>
      </p:sp>
      <p:sp>
        <p:nvSpPr>
          <p:cNvPr id="1650"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1651" name=""/>
          <p:cNvGraphicFramePr/>
          <p:nvPr/>
        </p:nvGraphicFramePr>
        <p:xfrm>
          <a:off x="374760" y="1527120"/>
          <a:ext cx="3905280" cy="4686480"/>
        </p:xfrm>
        <a:graphic>
          <a:graphicData uri="http://schemas.openxmlformats.org/presentationml/2006/ole">
            <p:oleObj r:id="rId1" spid="">
              <p:embed/>
              <p:pic>
                <p:nvPicPr>
                  <p:cNvPr id="1652"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1653" name=""/>
          <p:cNvGraphicFramePr/>
          <p:nvPr/>
        </p:nvGraphicFramePr>
        <p:xfrm>
          <a:off x="4632480" y="1547640"/>
          <a:ext cx="4114800" cy="5181840"/>
        </p:xfrm>
        <a:graphic>
          <a:graphicData uri="http://schemas.openxmlformats.org/presentationml/2006/ole">
            <p:oleObj r:id="rId3" spid="">
              <p:embed/>
              <p:pic>
                <p:nvPicPr>
                  <p:cNvPr id="1654"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1655" name=""/>
          <p:cNvSpPr/>
          <p:nvPr/>
        </p:nvSpPr>
        <p:spPr>
          <a:xfrm>
            <a:off x="476280" y="39060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 an unaided basis, Media professionals are likely to complement Enron on its innovativeness, its established presence and the community service it provides.</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9F11DBE-E277-41A6-840A-2C74E49A4FCE}" type="slidenum">
              <a:t>118</a:t>
            </a:fld>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56" name=""/>
          <p:cNvSpPr/>
          <p:nvPr/>
        </p:nvSpPr>
        <p:spPr>
          <a:xfrm>
            <a:off x="324000" y="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 </a:t>
            </a:r>
            <a:r>
              <a:rPr b="1" lang="en-US" sz="2000" strike="noStrike" u="none">
                <a:solidFill>
                  <a:srgbClr val="000099"/>
                </a:solidFill>
                <a:effectLst/>
                <a:uFillTx/>
                <a:latin typeface="GarmdITC BkCn BT"/>
              </a:rPr>
              <a:t>(Media)</a:t>
            </a:r>
            <a:endParaRPr b="0" lang="en-US" sz="2000" strike="noStrike" u="none">
              <a:solidFill>
                <a:srgbClr val="000000"/>
              </a:solidFill>
              <a:effectLst/>
              <a:uFillTx/>
              <a:latin typeface="Times New Roman"/>
            </a:endParaRPr>
          </a:p>
        </p:txBody>
      </p:sp>
      <p:sp>
        <p:nvSpPr>
          <p:cNvPr id="1657" name=""/>
          <p:cNvSpPr/>
          <p:nvPr/>
        </p:nvSpPr>
        <p:spPr>
          <a:xfrm>
            <a:off x="476280" y="44784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“They’re willing to take chances in their business; they’re very bold.”</a:t>
            </a:r>
            <a:br>
              <a:rPr sz="1400"/>
            </a:br>
            <a:br>
              <a:rPr sz="1400"/>
            </a:br>
            <a:r>
              <a:rPr b="0" lang="en-US" sz="1400" strike="noStrike" u="none">
                <a:solidFill>
                  <a:srgbClr val="000000"/>
                </a:solidFill>
                <a:effectLst/>
                <a:uFillTx/>
                <a:latin typeface="Times New Roman"/>
              </a:rPr>
              <a:t>“They give to the community; they sponsor musical and cultural programs.”</a:t>
            </a:r>
            <a:br>
              <a:rPr sz="1400"/>
            </a:br>
            <a:br>
              <a:rPr sz="1400"/>
            </a:br>
            <a:r>
              <a:rPr b="0" lang="en-US" sz="1400" strike="noStrike" u="none">
                <a:solidFill>
                  <a:srgbClr val="000000"/>
                </a:solidFill>
                <a:effectLst/>
                <a:uFillTx/>
                <a:latin typeface="Times New Roman"/>
              </a:rPr>
              <a:t>“Innovative, creative, ambitious and smart.”</a:t>
            </a:r>
            <a:br>
              <a:rPr sz="1400"/>
            </a:br>
            <a:br>
              <a:rPr sz="1400"/>
            </a:br>
            <a:r>
              <a:rPr b="0" lang="en-US" sz="1400" strike="noStrike" u="none">
                <a:solidFill>
                  <a:srgbClr val="000000"/>
                </a:solidFill>
                <a:effectLst/>
                <a:uFillTx/>
                <a:latin typeface="Times New Roman"/>
              </a:rPr>
              <a:t>“Their ability to bring together a group of traders and manage them.  Traders are the most individualistic people in the world, so to be able to bring together these kinds of people is a great strength.”</a:t>
            </a:r>
            <a:br>
              <a:rPr sz="1400"/>
            </a:br>
            <a:br>
              <a:rPr sz="1400"/>
            </a:br>
            <a:r>
              <a:rPr b="0" lang="en-US" sz="1400" strike="noStrike" u="none">
                <a:solidFill>
                  <a:srgbClr val="000000"/>
                </a:solidFill>
                <a:effectLst/>
                <a:uFillTx/>
                <a:latin typeface="Times New Roman"/>
              </a:rPr>
              <a:t>“They’re smart; survivors in a consolidated market, and patient.”</a:t>
            </a:r>
            <a:br>
              <a:rPr sz="1400"/>
            </a:br>
            <a:br>
              <a:rPr sz="1400"/>
            </a:br>
            <a:r>
              <a:rPr b="0" lang="en-US" sz="1400" strike="noStrike" u="none">
                <a:solidFill>
                  <a:srgbClr val="000000"/>
                </a:solidFill>
                <a:effectLst/>
                <a:uFillTx/>
                <a:latin typeface="Times New Roman"/>
              </a:rPr>
              <a:t>“Being entrepreneurial; they’re willing to take chances, they’re not afraid.”</a:t>
            </a:r>
            <a:br>
              <a:rPr sz="1400"/>
            </a:br>
            <a:br>
              <a:rPr sz="1400"/>
            </a:br>
            <a:r>
              <a:rPr b="0" lang="en-US" sz="1400" strike="noStrike" u="none">
                <a:solidFill>
                  <a:srgbClr val="000000"/>
                </a:solidFill>
                <a:effectLst/>
                <a:uFillTx/>
                <a:latin typeface="Times New Roman"/>
              </a:rPr>
              <a:t>“Their support for community projects.  Sponsoring Enron Field in Houston is an example.”</a:t>
            </a:r>
            <a:br>
              <a:rPr sz="1400"/>
            </a:br>
            <a:br>
              <a:rPr sz="1400"/>
            </a:br>
            <a:r>
              <a:rPr b="0" lang="en-US" sz="1400" strike="noStrike" u="none">
                <a:solidFill>
                  <a:srgbClr val="000000"/>
                </a:solidFill>
                <a:effectLst/>
                <a:uFillTx/>
                <a:latin typeface="Times New Roman"/>
              </a:rPr>
              <a:t>“Good citizen.  They give back to the community.  They support causes they believe in -- the United Way, NAACP and the new stadium.”</a:t>
            </a:r>
            <a:br>
              <a:rPr sz="1400"/>
            </a:br>
            <a:br>
              <a:rPr sz="1400"/>
            </a:br>
            <a:r>
              <a:rPr b="0" lang="en-US" sz="1400" strike="noStrike" u="none">
                <a:solidFill>
                  <a:srgbClr val="000000"/>
                </a:solidFill>
                <a:effectLst/>
                <a:uFillTx/>
                <a:latin typeface="Times New Roman"/>
              </a:rPr>
              <a:t>“Good management team, healthy stock and the new ballpark.”</a:t>
            </a:r>
            <a:br>
              <a:rPr sz="1400"/>
            </a:br>
            <a:br>
              <a:rPr sz="1400"/>
            </a:br>
            <a:r>
              <a:rPr b="0" lang="en-US" sz="1400" strike="noStrike" u="none">
                <a:solidFill>
                  <a:srgbClr val="000000"/>
                </a:solidFill>
                <a:effectLst/>
                <a:uFillTx/>
                <a:latin typeface="Times New Roman"/>
              </a:rPr>
              <a:t>“Speed of execution.  They sense a marketing opportunity and move into it faster than competitors.”</a:t>
            </a:r>
            <a:br>
              <a:rPr sz="1400"/>
            </a:br>
            <a:br>
              <a:rPr sz="1400"/>
            </a:br>
            <a:r>
              <a:rPr b="0" lang="en-US" sz="1400" strike="noStrike" u="none">
                <a:solidFill>
                  <a:srgbClr val="000000"/>
                </a:solidFill>
                <a:effectLst/>
                <a:uFillTx/>
                <a:latin typeface="Times New Roman"/>
              </a:rPr>
              <a:t>“Global perspective -- they’re active worldwide.”</a:t>
            </a:r>
            <a:br>
              <a:rPr sz="1400"/>
            </a:br>
            <a:br>
              <a:rPr sz="1400"/>
            </a:br>
            <a:r>
              <a:rPr b="0" lang="en-US" sz="1400" strike="noStrike" u="none">
                <a:solidFill>
                  <a:srgbClr val="000000"/>
                </a:solidFill>
                <a:effectLst/>
                <a:uFillTx/>
                <a:latin typeface="Times New Roman"/>
              </a:rPr>
              <a:t>“They’re enterprising; bold.  They take risks; they’re diversified.”</a:t>
            </a:r>
            <a:br>
              <a:rPr sz="1400"/>
            </a:br>
            <a:br>
              <a:rPr sz="1400"/>
            </a:br>
            <a:r>
              <a:rPr b="0" lang="en-US" sz="1400" strike="noStrike" u="none">
                <a:solidFill>
                  <a:srgbClr val="000000"/>
                </a:solidFill>
                <a:effectLst/>
                <a:uFillTx/>
                <a:latin typeface="Times New Roman"/>
              </a:rPr>
              <a:t>“They’re willingness to try new and exciting ideas like bandwidth trading and weather derivatives to enhance shareholder value.”</a:t>
            </a:r>
            <a:br>
              <a:rPr sz="1400"/>
            </a:br>
            <a:br>
              <a:rPr sz="1400"/>
            </a:br>
            <a:r>
              <a:rPr b="0" lang="en-US" sz="1400" strike="noStrike" u="none">
                <a:solidFill>
                  <a:srgbClr val="000000"/>
                </a:solidFill>
                <a:effectLst/>
                <a:uFillTx/>
                <a:latin typeface="Times New Roman"/>
              </a:rPr>
              <a:t>“Name recognition and stability -- the company has been around for quite a while.”</a:t>
            </a:r>
            <a:br>
              <a:rPr sz="1400"/>
            </a:br>
            <a:br>
              <a:rPr sz="1400"/>
            </a:br>
            <a:r>
              <a:rPr b="0" lang="en-US" sz="1400" strike="noStrike" u="none">
                <a:solidFill>
                  <a:srgbClr val="000000"/>
                </a:solidFill>
                <a:effectLst/>
                <a:uFillTx/>
                <a:latin typeface="Times New Roman"/>
              </a:rPr>
              <a:t>“Enron thinks in a positive way; they are very focused on innovation.  Excellent job on public communication -- they have a very good image.  Excellent business citizens in the community.”</a:t>
            </a:r>
            <a:br>
              <a:rPr sz="1400"/>
            </a:br>
            <a:br>
              <a:rPr sz="1400"/>
            </a:br>
            <a:r>
              <a:rPr b="0" lang="en-US" sz="1400" strike="noStrike" u="none">
                <a:solidFill>
                  <a:srgbClr val="000000"/>
                </a:solidFill>
                <a:effectLst/>
                <a:uFillTx/>
                <a:latin typeface="Times New Roman"/>
              </a:rPr>
              <a:t>“Effective leadership, community involvement, untarnished reputation, no bad publicity -- good media relations.”</a:t>
            </a:r>
            <a:br>
              <a:rPr sz="1400"/>
            </a:br>
            <a:r>
              <a:rPr b="0" lang="en-US" sz="1400" strike="noStrike" u="none">
                <a:solidFill>
                  <a:srgbClr val="000000"/>
                </a:solidFill>
                <a:effectLst/>
                <a:uFillTx/>
                <a:latin typeface="Times New Roman"/>
              </a:rPr>
              <a:t>  </a:t>
            </a:r>
            <a:br>
              <a:rPr sz="1400"/>
            </a:b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CC9710B6-97F0-427C-82D7-DB3A8E1944DA}" type="slidenum">
              <a:t>119</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Overview of Findings</a:t>
            </a:r>
            <a:endParaRPr b="1" lang="en-US" sz="2400" strike="noStrike" u="none">
              <a:solidFill>
                <a:srgbClr val="000099"/>
              </a:solidFill>
              <a:effectLst/>
              <a:uFillTx/>
              <a:latin typeface="GarmdITC BkCn BT"/>
            </a:endParaRPr>
          </a:p>
        </p:txBody>
      </p:sp>
      <p:sp>
        <p:nvSpPr>
          <p:cNvPr id="58" name="PlaceHolder 2"/>
          <p:cNvSpPr>
            <a:spLocks noGrp="1"/>
          </p:cNvSpPr>
          <p:nvPr>
            <p:ph/>
          </p:nvPr>
        </p:nvSpPr>
        <p:spPr>
          <a:xfrm>
            <a:off x="323640" y="523440"/>
            <a:ext cx="8553240" cy="5467320"/>
          </a:xfrm>
          <a:prstGeom prst="rect">
            <a:avLst/>
          </a:prstGeom>
          <a:noFill/>
          <a:ln w="0">
            <a:noFill/>
          </a:ln>
        </p:spPr>
        <p:txBody>
          <a:bodyPr lIns="92160" rIns="92160" tIns="46080" bIns="46080" anchor="t">
            <a:normAutofit fontScale="92500" lnSpcReduction="9999"/>
          </a:bodyPr>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Media/Regulators are most likely to associate Enron with the following image attributes: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	</a:t>
            </a:r>
            <a:r>
              <a:rPr b="1" i="1" lang="en-US" sz="1400" strike="noStrike" u="none">
                <a:solidFill>
                  <a:srgbClr val="000000"/>
                </a:solidFill>
                <a:effectLst/>
                <a:uFillTx/>
                <a:latin typeface="CG Omega"/>
              </a:rPr>
              <a:t>Image</a:t>
            </a:r>
            <a:endParaRPr b="1" lang="en-US" sz="1400" strike="noStrike" u="none">
              <a:solidFill>
                <a:srgbClr val="000000"/>
              </a:solidFill>
              <a:effectLst/>
              <a:uFillTx/>
              <a:latin typeface="CG Omega"/>
            </a:endParaRPr>
          </a:p>
          <a:p>
            <a:pPr lvl="1" marL="571680" indent="-21600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a leader rather than a follower in its industry</a:t>
            </a:r>
            <a:endParaRPr b="1" lang="en-US" sz="1200" strike="noStrike" u="none">
              <a:solidFill>
                <a:srgbClr val="000000"/>
              </a:solidFill>
              <a:effectLst/>
              <a:uFillTx/>
              <a:latin typeface="CG Omega"/>
            </a:endParaRPr>
          </a:p>
          <a:p>
            <a:pPr lvl="1" marL="571680" indent="-21600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an innovative company</a:t>
            </a:r>
            <a:endParaRPr b="1" lang="en-US" sz="1200" strike="noStrike" u="none">
              <a:solidFill>
                <a:srgbClr val="000000"/>
              </a:solidFill>
              <a:effectLst/>
              <a:uFillTx/>
              <a:latin typeface="CG Omega"/>
            </a:endParaRPr>
          </a:p>
          <a:p>
            <a:pPr lvl="1" marL="571680" indent="-21600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well differentiated from its competitors</a:t>
            </a:r>
            <a:endParaRPr b="1" lang="en-US" sz="1200" strike="noStrike" u="none">
              <a:solidFill>
                <a:srgbClr val="000000"/>
              </a:solidFill>
              <a:effectLst/>
              <a:uFillTx/>
              <a:latin typeface="CG Omega"/>
            </a:endParaRPr>
          </a:p>
          <a:p>
            <a:pPr lvl="1" marL="571680" indent="-21600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has a clearly defined image</a:t>
            </a:r>
            <a:endParaRPr b="1" lang="en-US" sz="1200" strike="noStrike" u="none">
              <a:solidFill>
                <a:srgbClr val="000000"/>
              </a:solidFill>
              <a:effectLst/>
              <a:uFillTx/>
              <a:latin typeface="CG Omega"/>
            </a:endParaRPr>
          </a:p>
          <a:p>
            <a:pPr lvl="1" marL="571680" indent="-21600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ha a high caliber management</a:t>
            </a:r>
            <a:endParaRPr b="1" lang="en-US" sz="12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With regard to its perceived personality, Enron is most likely to receive strong ratings on:</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G Omega"/>
              </a:rPr>
              <a:t>	</a:t>
            </a:r>
            <a:r>
              <a:rPr b="1" i="1" lang="en-US" sz="1400" strike="noStrike" u="none">
                <a:solidFill>
                  <a:srgbClr val="000000"/>
                </a:solidFill>
                <a:effectLst/>
                <a:uFillTx/>
                <a:latin typeface="CG Omega"/>
              </a:rPr>
              <a:t>Personality</a:t>
            </a:r>
            <a:endParaRPr b="1" lang="en-US" sz="14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ambitious</a:t>
            </a:r>
            <a:endParaRPr b="1" lang="en-US" sz="12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smart</a:t>
            </a:r>
            <a:endParaRPr b="1" lang="en-US" sz="12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bold</a:t>
            </a:r>
            <a:endParaRPr b="1" lang="en-US" sz="1200" strike="noStrike" u="none">
              <a:solidFill>
                <a:srgbClr val="000000"/>
              </a:solidFill>
              <a:effectLst/>
              <a:uFillTx/>
              <a:latin typeface="CG Omega"/>
            </a:endParaRPr>
          </a:p>
          <a:p>
            <a:pPr lvl="1" marL="571680" indent="-216000">
              <a:lnSpc>
                <a:spcPct val="9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CG Omega"/>
              </a:rPr>
              <a:t>entrepreneurial</a:t>
            </a:r>
            <a:endParaRPr b="1" lang="en-US" sz="12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While Enron’s ratings have improved on several of the image attributes (most noticeably in terms of being “well differentiated from its competitors”), the only personality attribute with which Enron has become more likely to be associated is “arrogant”.</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Both the Media and Regulators also understand the extent to which Enron has diversified its business lines.  While nearly all are aware of the company’s energy-related businesses, at least half of both audiences know (aided) that Enron is involved in such areas as e-commerce, internet-based commodities trading, risk management, telecommunications and bandwidth trading.</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Finally, in terms of its communications, the Media has become more likely to associate Enron with asking the question “Why” and “challenging the status quo” (from 18% in Wave II to its current level of 34%).  Association of the tagline with Enron has remained level among Regulators (currently, 34% of Regulators associate asking “Why” with Enron).</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0E078445-AD16-4229-BCC5-CC19C412D34C}" type="slidenum">
              <a:t>12</a:t>
            </a:fld>
          </a:p>
        </p:txBody>
      </p:sp>
    </p:spTree>
  </p:cSld>
  <mc:AlternateContent>
    <mc:Choice Requires="p14">
      <p:transition spd="slow" p14:dur="2000"/>
    </mc:Choice>
    <mc:Fallback>
      <p:transition spd="slow"/>
    </mc:Fallback>
  </mc:AlternateContent>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58" name=""/>
          <p:cNvSpPr/>
          <p:nvPr/>
        </p:nvSpPr>
        <p:spPr>
          <a:xfrm>
            <a:off x="209520" y="630000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favorable characteristics you associate with Enron? </a:t>
            </a:r>
            <a:endParaRPr b="0" lang="en-US" sz="800" strike="noStrike" u="none">
              <a:solidFill>
                <a:srgbClr val="000000"/>
              </a:solidFill>
              <a:effectLst/>
              <a:uFillTx/>
              <a:latin typeface="Times New Roman"/>
            </a:endParaRPr>
          </a:p>
        </p:txBody>
      </p:sp>
      <p:sp>
        <p:nvSpPr>
          <p:cNvPr id="165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a:t>
            </a:r>
            <a:endParaRPr b="1" lang="en-US" sz="2400" strike="noStrike" u="none">
              <a:solidFill>
                <a:srgbClr val="000099"/>
              </a:solidFill>
              <a:effectLst/>
              <a:uFillTx/>
              <a:latin typeface="GarmdITC BkCn BT"/>
            </a:endParaRPr>
          </a:p>
        </p:txBody>
      </p:sp>
      <p:sp>
        <p:nvSpPr>
          <p:cNvPr id="1660"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Regulators</a:t>
            </a:r>
            <a:endParaRPr b="0" lang="en-US" sz="1800" strike="noStrike" u="none">
              <a:solidFill>
                <a:srgbClr val="000000"/>
              </a:solidFill>
              <a:effectLst/>
              <a:uFillTx/>
              <a:latin typeface="Times New Roman"/>
            </a:endParaRPr>
          </a:p>
        </p:txBody>
      </p:sp>
      <p:sp>
        <p:nvSpPr>
          <p:cNvPr id="1661"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Strengths</a:t>
            </a:r>
            <a:endParaRPr b="0" lang="en-US" sz="1600" strike="noStrike" u="none">
              <a:solidFill>
                <a:srgbClr val="000000"/>
              </a:solidFill>
              <a:effectLst/>
              <a:uFillTx/>
              <a:latin typeface="Times New Roman"/>
            </a:endParaRPr>
          </a:p>
        </p:txBody>
      </p:sp>
      <p:sp>
        <p:nvSpPr>
          <p:cNvPr id="1662"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1663" name=""/>
          <p:cNvGraphicFramePr/>
          <p:nvPr/>
        </p:nvGraphicFramePr>
        <p:xfrm>
          <a:off x="374760" y="1527120"/>
          <a:ext cx="3905280" cy="4686480"/>
        </p:xfrm>
        <a:graphic>
          <a:graphicData uri="http://schemas.openxmlformats.org/presentationml/2006/ole">
            <p:oleObj r:id="rId1" spid="">
              <p:embed/>
              <p:pic>
                <p:nvPicPr>
                  <p:cNvPr id="1664"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1665" name=""/>
          <p:cNvGraphicFramePr/>
          <p:nvPr/>
        </p:nvGraphicFramePr>
        <p:xfrm>
          <a:off x="4632480" y="1547640"/>
          <a:ext cx="4114800" cy="5181840"/>
        </p:xfrm>
        <a:graphic>
          <a:graphicData uri="http://schemas.openxmlformats.org/presentationml/2006/ole">
            <p:oleObj r:id="rId3" spid="">
              <p:embed/>
              <p:pic>
                <p:nvPicPr>
                  <p:cNvPr id="1666"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1667" name=""/>
          <p:cNvSpPr/>
          <p:nvPr/>
        </p:nvSpPr>
        <p:spPr>
          <a:xfrm>
            <a:off x="476280" y="36180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Regulatiors are most likely to name Enron’s innovativeness and entrepreneurial nature as strengths of the company.</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668" name=""/>
          <p:cNvSpPr/>
          <p:nvPr/>
        </p:nvSpPr>
        <p:spPr>
          <a:xfrm rot="10800000">
            <a:off x="8011440" y="484560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8F2A8E6-0BC0-4354-A398-D4BCFBF63701}" type="slidenum">
              <a:t>120</a:t>
            </a:fld>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9" name=""/>
          <p:cNvSpPr/>
          <p:nvPr/>
        </p:nvSpPr>
        <p:spPr>
          <a:xfrm>
            <a:off x="324000" y="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 </a:t>
            </a:r>
            <a:r>
              <a:rPr b="1" lang="en-US" sz="2000" strike="noStrike" u="none">
                <a:solidFill>
                  <a:srgbClr val="000099"/>
                </a:solidFill>
                <a:effectLst/>
                <a:uFillTx/>
                <a:latin typeface="GarmdITC BkCn BT"/>
              </a:rPr>
              <a:t>(Regulators)</a:t>
            </a:r>
            <a:endParaRPr b="0" lang="en-US" sz="2000" strike="noStrike" u="none">
              <a:solidFill>
                <a:srgbClr val="000000"/>
              </a:solidFill>
              <a:effectLst/>
              <a:uFillTx/>
              <a:latin typeface="Times New Roman"/>
            </a:endParaRPr>
          </a:p>
        </p:txBody>
      </p:sp>
      <p:sp>
        <p:nvSpPr>
          <p:cNvPr id="1670" name=""/>
          <p:cNvSpPr/>
          <p:nvPr/>
        </p:nvSpPr>
        <p:spPr>
          <a:xfrm>
            <a:off x="476280" y="44784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“They look into the future in terms of the competitve energy market.”</a:t>
            </a:r>
            <a:br>
              <a:rPr sz="1400"/>
            </a:br>
            <a:br>
              <a:rPr sz="1400"/>
            </a:br>
            <a:r>
              <a:rPr b="0" lang="en-US" sz="1400" strike="noStrike" u="none">
                <a:solidFill>
                  <a:srgbClr val="000000"/>
                </a:solidFill>
                <a:effectLst/>
                <a:uFillTx/>
                <a:latin typeface="Times New Roman"/>
              </a:rPr>
              <a:t>“Tenacity -- they are focused.”</a:t>
            </a:r>
            <a:br>
              <a:rPr sz="1400"/>
            </a:br>
            <a:br>
              <a:rPr sz="1400"/>
            </a:br>
            <a:r>
              <a:rPr b="0" lang="en-US" sz="1400" strike="noStrike" u="none">
                <a:solidFill>
                  <a:srgbClr val="000000"/>
                </a:solidFill>
                <a:effectLst/>
                <a:uFillTx/>
                <a:latin typeface="Times New Roman"/>
              </a:rPr>
              <a:t>“They are creative -- they have launched a website ‘powerstreet.com’.  They are aggressive and are persistent supporters of deregulation.”</a:t>
            </a:r>
            <a:br>
              <a:rPr sz="1400"/>
            </a:br>
            <a:br>
              <a:rPr sz="1400"/>
            </a:br>
            <a:r>
              <a:rPr b="0" lang="en-US" sz="1400" strike="noStrike" u="none">
                <a:solidFill>
                  <a:srgbClr val="000000"/>
                </a:solidFill>
                <a:effectLst/>
                <a:uFillTx/>
                <a:latin typeface="Times New Roman"/>
              </a:rPr>
              <a:t>“They’re smart -- they go where they know they can make money.”</a:t>
            </a:r>
            <a:br>
              <a:rPr sz="1400"/>
            </a:br>
            <a:br>
              <a:rPr sz="1400"/>
            </a:br>
            <a:r>
              <a:rPr b="0" lang="en-US" sz="1400" strike="noStrike" u="none">
                <a:solidFill>
                  <a:srgbClr val="000000"/>
                </a:solidFill>
                <a:effectLst/>
                <a:uFillTx/>
                <a:latin typeface="Times New Roman"/>
              </a:rPr>
              <a:t>“Their tenaciousness - -their commitment to follow through on a plan.  Their commitment to customer choice.”</a:t>
            </a:r>
            <a:br>
              <a:rPr sz="1400"/>
            </a:br>
            <a:br>
              <a:rPr sz="1400"/>
            </a:br>
            <a:r>
              <a:rPr b="0" lang="en-US" sz="1400" strike="noStrike" u="none">
                <a:solidFill>
                  <a:srgbClr val="000000"/>
                </a:solidFill>
                <a:effectLst/>
                <a:uFillTx/>
                <a:latin typeface="Times New Roman"/>
              </a:rPr>
              <a:t>“Entrepreneurship, product innovation, challenging the regulatory structure through promoting competition.  Taking calculated risks and starting new businesses.  Creating new hedging instruments, hiring people outside of the traditional industry and giving autonomy to managers.”</a:t>
            </a:r>
            <a:br>
              <a:rPr sz="1400"/>
            </a:br>
            <a:br>
              <a:rPr sz="1400"/>
            </a:br>
            <a:r>
              <a:rPr b="0" lang="en-US" sz="1400" strike="noStrike" u="none">
                <a:solidFill>
                  <a:srgbClr val="000000"/>
                </a:solidFill>
                <a:effectLst/>
                <a:uFillTx/>
                <a:latin typeface="Times New Roman"/>
              </a:rPr>
              <a:t>“Willingness to break new ground, good business strategy, a high level of management skill.  Aggressive, working hard to expand the market.  They’re really good at marketing -- they have speakers at conferences who tell a lot about the product.  They seem to be careful about what markets they go after.”</a:t>
            </a:r>
            <a:br>
              <a:rPr sz="1400"/>
            </a:br>
            <a:br>
              <a:rPr sz="1400"/>
            </a:br>
            <a:r>
              <a:rPr b="0" lang="en-US" sz="1400" strike="noStrike" u="none">
                <a:solidFill>
                  <a:srgbClr val="000000"/>
                </a:solidFill>
                <a:effectLst/>
                <a:uFillTx/>
                <a:latin typeface="Times New Roman"/>
              </a:rPr>
              <a:t>“Their management team is outstanding from the CEO on down.  They’re very educated - -all top MBAs.  Thye’re dynamic leaders.  They’re flexible and willing to listen to what you have to say.”</a:t>
            </a:r>
            <a:br>
              <a:rPr sz="1400"/>
            </a:br>
            <a:br>
              <a:rPr sz="1400"/>
            </a:br>
            <a:r>
              <a:rPr b="0" lang="en-US" sz="1400" strike="noStrike" u="none">
                <a:solidFill>
                  <a:srgbClr val="000000"/>
                </a:solidFill>
                <a:effectLst/>
                <a:uFillTx/>
                <a:latin typeface="Times New Roman"/>
              </a:rPr>
              <a:t>“They are intelligent, competent and driven.”</a:t>
            </a:r>
            <a:br>
              <a:rPr sz="1400"/>
            </a:br>
            <a:br>
              <a:rPr sz="1400"/>
            </a:br>
            <a:r>
              <a:rPr b="0" lang="en-US" sz="1400" strike="noStrike" u="none">
                <a:solidFill>
                  <a:srgbClr val="000000"/>
                </a:solidFill>
                <a:effectLst/>
                <a:uFillTx/>
                <a:latin typeface="Times New Roman"/>
              </a:rPr>
              <a:t>“They are very effective at what they do -- cutting edge.”</a:t>
            </a:r>
            <a:br>
              <a:rPr sz="1400"/>
            </a:br>
            <a:br>
              <a:rPr sz="1400"/>
            </a:br>
            <a:r>
              <a:rPr b="0" lang="en-US" sz="1400" strike="noStrike" u="none">
                <a:solidFill>
                  <a:srgbClr val="000000"/>
                </a:solidFill>
                <a:effectLst/>
                <a:uFillTx/>
                <a:latin typeface="Times New Roman"/>
              </a:rPr>
              <a:t>“They are free spirited people.  They are not an old, stodgy energy business like days gone by.  They give people their headroom.  Upper management does not have overly tight control on their working staff.”</a:t>
            </a:r>
            <a:br>
              <a:rPr sz="1400"/>
            </a:br>
            <a:br>
              <a:rPr sz="1400"/>
            </a:br>
            <a:r>
              <a:rPr b="0" lang="en-US" sz="1400" strike="noStrike" u="none">
                <a:solidFill>
                  <a:srgbClr val="000000"/>
                </a:solidFill>
                <a:effectLst/>
                <a:uFillTx/>
                <a:latin typeface="Times New Roman"/>
              </a:rPr>
              <a:t>“Their boldness.  They are willing to go out on a limb.  Thye are daring in terms of new styles of energy marketing and techniques.”</a:t>
            </a:r>
            <a:br>
              <a:rPr sz="1400"/>
            </a:br>
            <a:br>
              <a:rPr sz="1400"/>
            </a:br>
            <a:r>
              <a:rPr b="0" lang="en-US" sz="1400" strike="noStrike" u="none">
                <a:solidFill>
                  <a:srgbClr val="000000"/>
                </a:solidFill>
                <a:effectLst/>
                <a:uFillTx/>
                <a:latin typeface="Times New Roman"/>
              </a:rPr>
              <a:t>“Being a creative company, they think outside the box.  They invest a lot of time in motivating legislators.  They talk a lot with legislators and are able to convince them to restructure the electricity market.”</a:t>
            </a:r>
            <a:br>
              <a:rPr sz="1400"/>
            </a:br>
            <a:br>
              <a:rPr sz="1400"/>
            </a:br>
            <a:r>
              <a:rPr b="0" lang="en-US" sz="1400" strike="noStrike" u="none">
                <a:solidFill>
                  <a:srgbClr val="000000"/>
                </a:solidFill>
                <a:effectLst/>
                <a:uFillTx/>
                <a:latin typeface="Times New Roman"/>
              </a:rPr>
              <a:t>“They take risks, try new ideas, offer new services to their customers and offer to insulate the customer from rising energy prices by absorbing some of the cost.”</a:t>
            </a:r>
            <a:br>
              <a:rPr sz="1400"/>
            </a:b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EB5EDD59-D1AB-405A-9004-F062ED0A9808}" type="slidenum">
              <a:t>121</a:t>
            </a:fld>
          </a:p>
        </p:txBody>
      </p:sp>
    </p:spTree>
  </p:cSld>
  <mc:AlternateContent>
    <mc:Choice Requires="p14">
      <p:transition spd="slow" p14:dur="2000"/>
    </mc:Choice>
    <mc:Fallback>
      <p:transition spd="slow"/>
    </mc:Fallback>
  </mc:AlternateContent>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1" name=""/>
          <p:cNvSpPr/>
          <p:nvPr/>
        </p:nvSpPr>
        <p:spPr>
          <a:xfrm>
            <a:off x="209520" y="6415560"/>
            <a:ext cx="6102360" cy="32508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unfavorable characteristics you associate with Enron?</a:t>
            </a:r>
            <a:endParaRPr b="0" lang="en-US" sz="800" strike="noStrike" u="none">
              <a:solidFill>
                <a:srgbClr val="000000"/>
              </a:solidFill>
              <a:effectLst/>
              <a:uFillTx/>
              <a:latin typeface="Times New Roman"/>
            </a:endParaRPr>
          </a:p>
        </p:txBody>
      </p:sp>
      <p:sp>
        <p:nvSpPr>
          <p:cNvPr id="167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a:t>
            </a:r>
            <a:endParaRPr b="1" lang="en-US" sz="2400" strike="noStrike" u="none">
              <a:solidFill>
                <a:srgbClr val="000099"/>
              </a:solidFill>
              <a:effectLst/>
              <a:uFillTx/>
              <a:latin typeface="GarmdITC BkCn BT"/>
            </a:endParaRPr>
          </a:p>
        </p:txBody>
      </p:sp>
      <p:sp>
        <p:nvSpPr>
          <p:cNvPr id="1673"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a:t>
            </a:r>
            <a:endParaRPr b="0" lang="en-US" sz="1800" strike="noStrike" u="none">
              <a:solidFill>
                <a:srgbClr val="000000"/>
              </a:solidFill>
              <a:effectLst/>
              <a:uFillTx/>
              <a:latin typeface="Times New Roman"/>
            </a:endParaRPr>
          </a:p>
        </p:txBody>
      </p:sp>
      <p:sp>
        <p:nvSpPr>
          <p:cNvPr id="1674"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Weaknesses</a:t>
            </a:r>
            <a:endParaRPr b="0" lang="en-US" sz="1600" strike="noStrike" u="none">
              <a:solidFill>
                <a:srgbClr val="000000"/>
              </a:solidFill>
              <a:effectLst/>
              <a:uFillTx/>
              <a:latin typeface="Times New Roman"/>
            </a:endParaRPr>
          </a:p>
        </p:txBody>
      </p:sp>
      <p:sp>
        <p:nvSpPr>
          <p:cNvPr id="1675"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1676" name=""/>
          <p:cNvGraphicFramePr/>
          <p:nvPr/>
        </p:nvGraphicFramePr>
        <p:xfrm>
          <a:off x="374760" y="1527120"/>
          <a:ext cx="3905280" cy="4686480"/>
        </p:xfrm>
        <a:graphic>
          <a:graphicData uri="http://schemas.openxmlformats.org/presentationml/2006/ole">
            <p:oleObj r:id="rId1" spid="">
              <p:embed/>
              <p:pic>
                <p:nvPicPr>
                  <p:cNvPr id="1677"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1678" name=""/>
          <p:cNvGraphicFramePr/>
          <p:nvPr/>
        </p:nvGraphicFramePr>
        <p:xfrm>
          <a:off x="4632480" y="1547640"/>
          <a:ext cx="4114800" cy="5181840"/>
        </p:xfrm>
        <a:graphic>
          <a:graphicData uri="http://schemas.openxmlformats.org/presentationml/2006/ole">
            <p:oleObj r:id="rId3" spid="">
              <p:embed/>
              <p:pic>
                <p:nvPicPr>
                  <p:cNvPr id="1679"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1680" name=""/>
          <p:cNvSpPr/>
          <p:nvPr/>
        </p:nvSpPr>
        <p:spPr>
          <a:xfrm>
            <a:off x="476280" y="40968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asked about Enron’s weaknesses on an unaided basis, one Media/Regulator in ten mentions that the company is arrogant.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2560171-93DC-4B49-B199-8A46471E7DF2}" type="slidenum">
              <a:t>122</a:t>
            </a:fld>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1" name=""/>
          <p:cNvSpPr/>
          <p:nvPr/>
        </p:nvSpPr>
        <p:spPr>
          <a:xfrm>
            <a:off x="209520" y="6415560"/>
            <a:ext cx="6102360" cy="32508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unfavorable characteristics you associate with Enron? </a:t>
            </a:r>
            <a:endParaRPr b="0" lang="en-US" sz="800" strike="noStrike" u="none">
              <a:solidFill>
                <a:srgbClr val="000000"/>
              </a:solidFill>
              <a:effectLst/>
              <a:uFillTx/>
              <a:latin typeface="Times New Roman"/>
            </a:endParaRPr>
          </a:p>
        </p:txBody>
      </p:sp>
      <p:sp>
        <p:nvSpPr>
          <p:cNvPr id="168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a:t>
            </a:r>
            <a:endParaRPr b="1" lang="en-US" sz="2400" strike="noStrike" u="none">
              <a:solidFill>
                <a:srgbClr val="000099"/>
              </a:solidFill>
              <a:effectLst/>
              <a:uFillTx/>
              <a:latin typeface="GarmdITC BkCn BT"/>
            </a:endParaRPr>
          </a:p>
        </p:txBody>
      </p:sp>
      <p:sp>
        <p:nvSpPr>
          <p:cNvPr id="1683"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a:t>
            </a:r>
            <a:endParaRPr b="0" lang="en-US" sz="1800" strike="noStrike" u="none">
              <a:solidFill>
                <a:srgbClr val="000000"/>
              </a:solidFill>
              <a:effectLst/>
              <a:uFillTx/>
              <a:latin typeface="Times New Roman"/>
            </a:endParaRPr>
          </a:p>
        </p:txBody>
      </p:sp>
      <p:sp>
        <p:nvSpPr>
          <p:cNvPr id="1684"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Weaknesses</a:t>
            </a:r>
            <a:endParaRPr b="0" lang="en-US" sz="1600" strike="noStrike" u="none">
              <a:solidFill>
                <a:srgbClr val="000000"/>
              </a:solidFill>
              <a:effectLst/>
              <a:uFillTx/>
              <a:latin typeface="Times New Roman"/>
            </a:endParaRPr>
          </a:p>
        </p:txBody>
      </p:sp>
      <p:sp>
        <p:nvSpPr>
          <p:cNvPr id="1685"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1686" name=""/>
          <p:cNvGraphicFramePr/>
          <p:nvPr/>
        </p:nvGraphicFramePr>
        <p:xfrm>
          <a:off x="374760" y="1527120"/>
          <a:ext cx="3905280" cy="4686480"/>
        </p:xfrm>
        <a:graphic>
          <a:graphicData uri="http://schemas.openxmlformats.org/presentationml/2006/ole">
            <p:oleObj r:id="rId1" spid="">
              <p:embed/>
              <p:pic>
                <p:nvPicPr>
                  <p:cNvPr id="1687"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1688" name=""/>
          <p:cNvGraphicFramePr/>
          <p:nvPr/>
        </p:nvGraphicFramePr>
        <p:xfrm>
          <a:off x="4632480" y="1547640"/>
          <a:ext cx="4114800" cy="5181840"/>
        </p:xfrm>
        <a:graphic>
          <a:graphicData uri="http://schemas.openxmlformats.org/presentationml/2006/ole">
            <p:oleObj r:id="rId3" spid="">
              <p:embed/>
              <p:pic>
                <p:nvPicPr>
                  <p:cNvPr id="1689"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1690" name=""/>
          <p:cNvSpPr/>
          <p:nvPr/>
        </p:nvSpPr>
        <p:spPr>
          <a:xfrm>
            <a:off x="476280" y="3524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Media professionals are most likely to criticize Enron for being arrogant and for its large size (although mentions of Enron’s size have declined as compared to Wave II).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F3DFEC4-E642-41D6-BCF7-3DEDFF4F6E38}" type="slidenum">
              <a:t>123</a:t>
            </a:fld>
          </a:p>
        </p:txBody>
      </p:sp>
    </p:spTree>
  </p:cSld>
  <mc:AlternateContent>
    <mc:Choice Requires="p14">
      <p:transition spd="slow" p14:dur="2000"/>
    </mc:Choice>
    <mc:Fallback>
      <p:transition spd="slow"/>
    </mc:Fallback>
  </mc:AlternateContent>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91" name=""/>
          <p:cNvSpPr/>
          <p:nvPr/>
        </p:nvSpPr>
        <p:spPr>
          <a:xfrm>
            <a:off x="324000" y="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 </a:t>
            </a:r>
            <a:r>
              <a:rPr b="1" lang="en-US" sz="2000" strike="noStrike" u="none">
                <a:solidFill>
                  <a:srgbClr val="000099"/>
                </a:solidFill>
                <a:effectLst/>
                <a:uFillTx/>
                <a:latin typeface="GarmdITC BkCn BT"/>
              </a:rPr>
              <a:t>(Media)</a:t>
            </a:r>
            <a:endParaRPr b="0" lang="en-US" sz="2000" strike="noStrike" u="none">
              <a:solidFill>
                <a:srgbClr val="000000"/>
              </a:solidFill>
              <a:effectLst/>
              <a:uFillTx/>
              <a:latin typeface="Times New Roman"/>
            </a:endParaRPr>
          </a:p>
        </p:txBody>
      </p:sp>
      <p:sp>
        <p:nvSpPr>
          <p:cNvPr id="1692" name=""/>
          <p:cNvSpPr/>
          <p:nvPr/>
        </p:nvSpPr>
        <p:spPr>
          <a:xfrm>
            <a:off x="476280" y="6951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is scattered in so many different areas -- I’m somewhat unsure as to where they will go.”</a:t>
            </a:r>
            <a:br>
              <a:rPr sz="1400"/>
            </a:br>
            <a:br>
              <a:rPr sz="1400"/>
            </a:br>
            <a:r>
              <a:rPr b="0" lang="en-US" sz="1400" strike="noStrike" u="none">
                <a:solidFill>
                  <a:srgbClr val="000000"/>
                </a:solidFill>
                <a:effectLst/>
                <a:uFillTx/>
                <a:latin typeface="Times New Roman"/>
              </a:rPr>
              <a:t>“Excessive risk.  Third world political risks; hostile governments in the third world.”</a:t>
            </a:r>
            <a:br>
              <a:rPr sz="1400"/>
            </a:br>
            <a:br>
              <a:rPr sz="1400"/>
            </a:br>
            <a:r>
              <a:rPr b="0" lang="en-US" sz="1400" strike="noStrike" u="none">
                <a:solidFill>
                  <a:srgbClr val="000000"/>
                </a:solidFill>
                <a:effectLst/>
                <a:uFillTx/>
                <a:latin typeface="Times New Roman"/>
              </a:rPr>
              <a:t>“Their major weakness is being so big.”</a:t>
            </a:r>
            <a:br>
              <a:rPr sz="1400"/>
            </a:br>
            <a:br>
              <a:rPr sz="1400"/>
            </a:br>
            <a:r>
              <a:rPr b="0" lang="en-US" sz="1400" strike="noStrike" u="none">
                <a:solidFill>
                  <a:srgbClr val="000000"/>
                </a:solidFill>
                <a:effectLst/>
                <a:uFillTx/>
                <a:latin typeface="Times New Roman"/>
              </a:rPr>
              <a:t>“Too big and overly aggressive.”</a:t>
            </a:r>
            <a:br>
              <a:rPr sz="1400"/>
            </a:br>
            <a:br>
              <a:rPr sz="1400"/>
            </a:br>
            <a:r>
              <a:rPr b="0" lang="en-US" sz="1400" strike="noStrike" u="none">
                <a:solidFill>
                  <a:srgbClr val="000000"/>
                </a:solidFill>
                <a:effectLst/>
                <a:uFillTx/>
                <a:latin typeface="Times New Roman"/>
              </a:rPr>
              <a:t>“They spend too much time trying to create new markets; old businesses, like exploration and production, are short changed.”</a:t>
            </a:r>
            <a:br>
              <a:rPr sz="1400"/>
            </a:br>
            <a:br>
              <a:rPr sz="1400"/>
            </a:br>
            <a:r>
              <a:rPr b="0" lang="en-US" sz="1400" strike="noStrike" u="none">
                <a:solidFill>
                  <a:srgbClr val="000000"/>
                </a:solidFill>
                <a:effectLst/>
                <a:uFillTx/>
                <a:latin typeface="Times New Roman"/>
              </a:rPr>
              <a:t>“From a public relations standpoint, they are a huge faceless company competing with a lot of small companies.”</a:t>
            </a:r>
            <a:br>
              <a:rPr sz="1400"/>
            </a:br>
            <a:br>
              <a:rPr sz="1400"/>
            </a:br>
            <a:r>
              <a:rPr b="0" lang="en-US" sz="1400" strike="noStrike" u="none">
                <a:solidFill>
                  <a:srgbClr val="000000"/>
                </a:solidFill>
                <a:effectLst/>
                <a:uFillTx/>
                <a:latin typeface="Times New Roman"/>
              </a:rPr>
              <a:t>“Vulnerability to global politics.  The “cartelism” nature of the oil industry: too much influence on national politics and policy and campaign contributions.”</a:t>
            </a:r>
            <a:br>
              <a:rPr sz="1400"/>
            </a:br>
            <a:br>
              <a:rPr sz="1400"/>
            </a:br>
            <a:r>
              <a:rPr b="0" lang="en-US" sz="1400" strike="noStrike" u="none">
                <a:solidFill>
                  <a:srgbClr val="000000"/>
                </a:solidFill>
                <a:effectLst/>
                <a:uFillTx/>
                <a:latin typeface="Times New Roman"/>
              </a:rPr>
              <a:t>“Arrogance -- they have a definite sense of superiority.  I just think of ultimate arrogance.  For example, last week the president predicted the demise of the major oil companies -- I don’t see Exxon going out of business any time soon.”</a:t>
            </a:r>
            <a:br>
              <a:rPr sz="1400"/>
            </a:br>
            <a:br>
              <a:rPr sz="1400"/>
            </a:br>
            <a:r>
              <a:rPr b="0" lang="en-US" sz="1400" strike="noStrike" u="none">
                <a:solidFill>
                  <a:srgbClr val="000000"/>
                </a:solidFill>
                <a:effectLst/>
                <a:uFillTx/>
                <a:latin typeface="Times New Roman"/>
              </a:rPr>
              <a:t>“Lack of a brand identity - - I don’t know what their brands are.”</a:t>
            </a:r>
            <a:br>
              <a:rPr sz="1400"/>
            </a:br>
            <a:br>
              <a:rPr sz="1400"/>
            </a:br>
            <a:r>
              <a:rPr b="0" lang="en-US" sz="1400" strike="noStrike" u="none">
                <a:solidFill>
                  <a:srgbClr val="000000"/>
                </a:solidFill>
                <a:effectLst/>
                <a:uFillTx/>
                <a:latin typeface="Times New Roman"/>
              </a:rPr>
              <a:t>“They always feel as if they have the only answers and often do not listen to ideas that seem a bit more conservative.”</a:t>
            </a:r>
            <a:br>
              <a:rPr sz="1400"/>
            </a:br>
            <a:br>
              <a:rPr sz="1400"/>
            </a:br>
            <a:r>
              <a:rPr b="0" lang="en-US" sz="1400" strike="noStrike" u="none">
                <a:solidFill>
                  <a:srgbClr val="000000"/>
                </a:solidFill>
                <a:effectLst/>
                <a:uFillTx/>
                <a:latin typeface="Times New Roman"/>
              </a:rPr>
              <a:t>“They try to put a positive spin on anything having to do with their company.”</a:t>
            </a:r>
            <a:br>
              <a:rPr sz="1400"/>
            </a:br>
            <a:br>
              <a:rPr sz="1400"/>
            </a:br>
            <a:r>
              <a:rPr b="0" lang="en-US" sz="1400" strike="noStrike" u="none">
                <a:solidFill>
                  <a:srgbClr val="000000"/>
                </a:solidFill>
                <a:effectLst/>
                <a:uFillTx/>
                <a:latin typeface="Times New Roman"/>
              </a:rPr>
              <a:t>“Their public perception -- their competitors hate them.  They are seen as too powerful and as bullies.”</a:t>
            </a:r>
            <a:br>
              <a:rPr sz="1400"/>
            </a:br>
            <a:br>
              <a:rPr sz="1400"/>
            </a:br>
            <a:r>
              <a:rPr b="0" lang="en-US" sz="1400" strike="noStrike" u="none">
                <a:solidFill>
                  <a:srgbClr val="000000"/>
                </a:solidFill>
                <a:effectLst/>
                <a:uFillTx/>
                <a:latin typeface="Times New Roman"/>
              </a:rPr>
              <a:t>“The company believes that their business activity is better than anyone else -- their attitude is sometimes too arrogant.”</a:t>
            </a:r>
            <a:br>
              <a:rPr sz="1400"/>
            </a:br>
            <a:br>
              <a:rPr sz="1400"/>
            </a:br>
            <a:r>
              <a:rPr b="0" lang="en-US" sz="1400" strike="noStrike" u="none">
                <a:solidFill>
                  <a:srgbClr val="000000"/>
                </a:solidFill>
                <a:effectLst/>
                <a:uFillTx/>
                <a:latin typeface="Times New Roman"/>
              </a:rPr>
              <a:t>“They tend to gloss over problems and work spin as a well as any politician when things go seriously wrong.”</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41AD14C-6F1A-486C-9A2D-BA9565EFFBC8}" type="slidenum">
              <a:t>124</a:t>
            </a:fld>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93" name=""/>
          <p:cNvSpPr/>
          <p:nvPr/>
        </p:nvSpPr>
        <p:spPr>
          <a:xfrm>
            <a:off x="209520" y="6415560"/>
            <a:ext cx="6102360" cy="32508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unfavorable characteristics you associate with Enron?</a:t>
            </a:r>
            <a:endParaRPr b="0" lang="en-US" sz="800" strike="noStrike" u="none">
              <a:solidFill>
                <a:srgbClr val="000000"/>
              </a:solidFill>
              <a:effectLst/>
              <a:uFillTx/>
              <a:latin typeface="Times New Roman"/>
            </a:endParaRPr>
          </a:p>
        </p:txBody>
      </p:sp>
      <p:sp>
        <p:nvSpPr>
          <p:cNvPr id="1694"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a:t>
            </a:r>
            <a:endParaRPr b="1" lang="en-US" sz="2400" strike="noStrike" u="none">
              <a:solidFill>
                <a:srgbClr val="000099"/>
              </a:solidFill>
              <a:effectLst/>
              <a:uFillTx/>
              <a:latin typeface="GarmdITC BkCn BT"/>
            </a:endParaRPr>
          </a:p>
        </p:txBody>
      </p:sp>
      <p:sp>
        <p:nvSpPr>
          <p:cNvPr id="1695"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Regulators</a:t>
            </a:r>
            <a:endParaRPr b="0" lang="en-US" sz="1800" strike="noStrike" u="none">
              <a:solidFill>
                <a:srgbClr val="000000"/>
              </a:solidFill>
              <a:effectLst/>
              <a:uFillTx/>
              <a:latin typeface="Times New Roman"/>
            </a:endParaRPr>
          </a:p>
        </p:txBody>
      </p:sp>
      <p:sp>
        <p:nvSpPr>
          <p:cNvPr id="1696"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Weaknesses</a:t>
            </a:r>
            <a:endParaRPr b="0" lang="en-US" sz="1600" strike="noStrike" u="none">
              <a:solidFill>
                <a:srgbClr val="000000"/>
              </a:solidFill>
              <a:effectLst/>
              <a:uFillTx/>
              <a:latin typeface="Times New Roman"/>
            </a:endParaRPr>
          </a:p>
        </p:txBody>
      </p:sp>
      <p:sp>
        <p:nvSpPr>
          <p:cNvPr id="1697"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1698" name=""/>
          <p:cNvGraphicFramePr/>
          <p:nvPr/>
        </p:nvGraphicFramePr>
        <p:xfrm>
          <a:off x="385920" y="1527120"/>
          <a:ext cx="3904920" cy="4686480"/>
        </p:xfrm>
        <a:graphic>
          <a:graphicData uri="http://schemas.openxmlformats.org/presentationml/2006/ole">
            <p:oleObj r:id="rId1" spid="">
              <p:embed/>
              <p:pic>
                <p:nvPicPr>
                  <p:cNvPr id="1699" name="" descr=""/>
                  <p:cNvPicPr/>
                  <p:nvPr/>
                </p:nvPicPr>
                <p:blipFill>
                  <a:blip r:embed="rId2"/>
                  <a:stretch/>
                </p:blipFill>
                <p:spPr>
                  <a:xfrm>
                    <a:off x="385920" y="1527120"/>
                    <a:ext cx="3904920" cy="4686480"/>
                  </a:xfrm>
                  <a:prstGeom prst="rect">
                    <a:avLst/>
                  </a:prstGeom>
                  <a:noFill/>
                  <a:ln w="0">
                    <a:noFill/>
                  </a:ln>
                </p:spPr>
              </p:pic>
            </p:oleObj>
          </a:graphicData>
        </a:graphic>
      </p:graphicFrame>
      <p:graphicFrame>
        <p:nvGraphicFramePr>
          <p:cNvPr id="1700" name=""/>
          <p:cNvGraphicFramePr/>
          <p:nvPr/>
        </p:nvGraphicFramePr>
        <p:xfrm>
          <a:off x="4632480" y="1547640"/>
          <a:ext cx="4114800" cy="5181840"/>
        </p:xfrm>
        <a:graphic>
          <a:graphicData uri="http://schemas.openxmlformats.org/presentationml/2006/ole">
            <p:oleObj r:id="rId3" spid="">
              <p:embed/>
              <p:pic>
                <p:nvPicPr>
                  <p:cNvPr id="1701"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1702" name=""/>
          <p:cNvSpPr/>
          <p:nvPr/>
        </p:nvSpPr>
        <p:spPr>
          <a:xfrm>
            <a:off x="476280" y="34308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Regulators are hard pressed to name (unaided) an Enron weakness; slightly fewer than one in ten mention  problems with the company’s growth potential.</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EC5D390-2AC7-41B8-9EE9-9AB2926A0CEA}" type="slidenum">
              <a:t>125</a:t>
            </a:fld>
          </a:p>
        </p:txBody>
      </p:sp>
    </p:spTree>
  </p:cSld>
  <mc:AlternateContent>
    <mc:Choice Requires="p14">
      <p:transition spd="slow" p14:dur="2000"/>
    </mc:Choice>
    <mc:Fallback>
      <p:transition spd="slow"/>
    </mc:Fallback>
  </mc:AlternateContent>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03" name=""/>
          <p:cNvSpPr/>
          <p:nvPr/>
        </p:nvSpPr>
        <p:spPr>
          <a:xfrm>
            <a:off x="324000" y="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 </a:t>
            </a:r>
            <a:r>
              <a:rPr b="1" lang="en-US" sz="2000" strike="noStrike" u="none">
                <a:solidFill>
                  <a:srgbClr val="000099"/>
                </a:solidFill>
                <a:effectLst/>
                <a:uFillTx/>
                <a:latin typeface="GarmdITC BkCn BT"/>
              </a:rPr>
              <a:t>(Regulators)</a:t>
            </a:r>
            <a:endParaRPr b="0" lang="en-US" sz="2000" strike="noStrike" u="none">
              <a:solidFill>
                <a:srgbClr val="000000"/>
              </a:solidFill>
              <a:effectLst/>
              <a:uFillTx/>
              <a:latin typeface="Times New Roman"/>
            </a:endParaRPr>
          </a:p>
        </p:txBody>
      </p:sp>
      <p:sp>
        <p:nvSpPr>
          <p:cNvPr id="1704" name=""/>
          <p:cNvSpPr/>
          <p:nvPr/>
        </p:nvSpPr>
        <p:spPr>
          <a:xfrm>
            <a:off x="476280" y="4856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526248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rPr>
              <a:t>T</a:t>
            </a:r>
            <a:r>
              <a:rPr b="0" lang="en-US" sz="1400" strike="noStrike" u="none">
                <a:solidFill>
                  <a:srgbClr val="000000"/>
                </a:solidFill>
                <a:effectLst/>
                <a:uFillTx/>
                <a:latin typeface="Times New Roman"/>
              </a:rPr>
              <a:t>hey are trying to transform from a traditional gas supplier into a broader line of business.  This has a certain learning curve that comes with it.  Thye have to learn how to do it.”</a:t>
            </a:r>
            <a:br>
              <a:rPr sz="1400"/>
            </a:br>
            <a:br>
              <a:rPr sz="1400"/>
            </a:br>
            <a:r>
              <a:rPr b="0" lang="en-US" sz="1400" strike="noStrike" u="none">
                <a:solidFill>
                  <a:srgbClr val="000000"/>
                </a:solidFill>
                <a:effectLst/>
                <a:uFillTx/>
                <a:latin typeface="Times New Roman"/>
              </a:rPr>
              <a:t>“They lack the ability to promote competition in the Midwest.”</a:t>
            </a:r>
            <a:br>
              <a:rPr sz="1400"/>
            </a:br>
            <a:br>
              <a:rPr sz="1400"/>
            </a:br>
            <a:r>
              <a:rPr b="0" lang="en-US" sz="1400" strike="noStrike" u="none">
                <a:solidFill>
                  <a:srgbClr val="000000"/>
                </a:solidFill>
                <a:effectLst/>
                <a:uFillTx/>
                <a:latin typeface="Times New Roman"/>
              </a:rPr>
              <a:t>“Perhaps thay are too pushy.  Thye are overly aggressive in trying to accomplish deregulation.”</a:t>
            </a:r>
            <a:br>
              <a:rPr sz="1400"/>
            </a:br>
            <a:br>
              <a:rPr sz="1400"/>
            </a:br>
            <a:r>
              <a:rPr b="0" lang="en-US" sz="1400" strike="noStrike" u="none">
                <a:solidFill>
                  <a:srgbClr val="000000"/>
                </a:solidFill>
                <a:effectLst/>
                <a:uFillTx/>
                <a:latin typeface="Times New Roman"/>
              </a:rPr>
              <a:t>“Appearance of being self-serving -- like pulling out of the Southern California market because the prices weren’t worthwhile in the residential market.  In Virginia, they’re not even competing because they feel there’s not much of a market.”</a:t>
            </a:r>
            <a:br>
              <a:rPr sz="1400"/>
            </a:br>
            <a:br>
              <a:rPr sz="1400"/>
            </a:br>
            <a:r>
              <a:rPr b="0" lang="en-US" sz="1400" strike="noStrike" u="none">
                <a:solidFill>
                  <a:srgbClr val="000000"/>
                </a:solidFill>
                <a:effectLst/>
                <a:uFillTx/>
                <a:latin typeface="Times New Roman"/>
              </a:rPr>
              <a:t>“Lack of loyalty.  The fact that within a year of building power plant, they turned around and sold it.  They talked about how they wanted to be a part of the community and a year later they left -- I would be a little skeptical of their loyalty.”</a:t>
            </a:r>
            <a:br>
              <a:rPr sz="1400"/>
            </a:br>
            <a:br>
              <a:rPr sz="1400"/>
            </a:br>
            <a:r>
              <a:rPr b="0" lang="en-US" sz="1400" strike="noStrike" u="none">
                <a:solidFill>
                  <a:srgbClr val="000000"/>
                </a:solidFill>
                <a:effectLst/>
                <a:uFillTx/>
                <a:latin typeface="Times New Roman"/>
              </a:rPr>
              <a:t>“Exaggeration -- an arrogance that comes with competence.  They sometimes promise promise more than they can deliver (or they can’t deliver).”</a:t>
            </a:r>
            <a:br>
              <a:rPr sz="1400"/>
            </a:br>
            <a:br>
              <a:rPr sz="1400"/>
            </a:br>
            <a:r>
              <a:rPr b="0" lang="en-US" sz="1400" strike="noStrike" u="none">
                <a:solidFill>
                  <a:srgbClr val="000000"/>
                </a:solidFill>
                <a:effectLst/>
                <a:uFillTx/>
                <a:latin typeface="Times New Roman"/>
              </a:rPr>
              <a:t>“They do not have a completly focused plan for becoming established in the electric market.  They do not have a well-defined plan for electricity in our state of Arizona.”</a:t>
            </a:r>
            <a:br>
              <a:rPr sz="1400"/>
            </a:br>
            <a:br>
              <a:rPr sz="1400"/>
            </a:br>
            <a:r>
              <a:rPr b="0"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ea typeface="MS Mincho"/>
              </a:rPr>
              <a:t>There have been times when they say they will do certain things and then they do not follow through with their word.”</a:t>
            </a:r>
            <a:br>
              <a:rPr sz="1400"/>
            </a:br>
            <a:br>
              <a:rPr sz="1400"/>
            </a:br>
            <a:r>
              <a:rPr b="0" lang="en-US" sz="1400" strike="noStrike" u="none">
                <a:solidFill>
                  <a:srgbClr val="000000"/>
                </a:solidFill>
                <a:effectLst/>
                <a:uFillTx/>
                <a:latin typeface="Times New Roman"/>
                <a:ea typeface="MS Mincho"/>
              </a:rPr>
              <a:t>“Sometimes they pull out of the energy market too quickly instead of waiting for results.  An example was their hasty retreat in California.  They were associated with the electric company.  Instead of waiting it out to see what the electric pricing market would do, they just pulled out all together.”</a:t>
            </a: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ea typeface="MS Mincho"/>
              </a:rPr>
              <a:t>I am worried about their stability.  They are too bold and too young.  They are spreading the company too thin.  Meaning if there should be a rapid change in the energy market, they could falter if there was a rapid change in energy prices.”</a:t>
            </a:r>
            <a:r>
              <a:rPr b="0" lang="en-US" sz="2400" strike="noStrike" u="none">
                <a:solidFill>
                  <a:srgbClr val="000000"/>
                </a:solidFill>
                <a:effectLst/>
                <a:uFillTx/>
                <a:latin typeface="Times New Roman"/>
                <a:ea typeface="MS Mincho"/>
              </a:rPr>
              <a:t> </a:t>
            </a:r>
            <a:br>
              <a:rPr sz="2400"/>
            </a:br>
            <a:br>
              <a:rPr sz="1400"/>
            </a:br>
            <a:r>
              <a:rPr b="0" lang="en-US" sz="1400" strike="noStrike" u="none">
                <a:solidFill>
                  <a:srgbClr val="000000"/>
                </a:solidFill>
                <a:effectLst/>
                <a:uFillTx/>
                <a:latin typeface="Times New Roman"/>
                <a:ea typeface="MS Mincho"/>
              </a:rPr>
              <a:t>“The only weakness I can cite at this time is their active legislative campaign to push for energy bills to be approved and then not participating in these bills because the legislation did not cover exactly what Enron had intended the bill to accomplish.  They have pulled out of states where legislative bills were approved and passed with regard to the electric market only because the legislative bills were different from what they wanted passed.”</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D7FC33D4-2A0A-4E89-9D46-3AF24AC35F01}" type="slidenum">
              <a:t>126</a:t>
            </a:fld>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705" name=""/>
          <p:cNvSpPr/>
          <p:nvPr/>
        </p:nvSpPr>
        <p:spPr>
          <a:xfrm>
            <a:off x="2216160" y="2244600"/>
            <a:ext cx="6832440" cy="1902600"/>
          </a:xfrm>
          <a:prstGeom prst="rect">
            <a:avLst/>
          </a:prstGeom>
          <a:noFill/>
          <a:ln w="0">
            <a:noFill/>
          </a:ln>
        </p:spPr>
        <p:style>
          <a:lnRef idx="0"/>
          <a:fillRef idx="0"/>
          <a:effectRef idx="0"/>
          <a:fontRef idx="minor"/>
        </p:style>
        <p:txBody>
          <a:bodyPr lIns="92160" rIns="92160" tIns="46080" bIns="46080" anchor="t">
            <a:spAutoFit/>
          </a:bodyPr>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br>
              <a:rPr sz="4400"/>
            </a:br>
            <a:r>
              <a:rPr b="1" i="1" lang="en-US" sz="4200" strike="noStrike" u="none">
                <a:solidFill>
                  <a:srgbClr val="000099"/>
                </a:solidFill>
                <a:effectLst/>
                <a:uFillTx/>
                <a:latin typeface="GarmdITC BkCn BT"/>
              </a:rPr>
              <a:t>“How Do They Perceive Us?”</a:t>
            </a:r>
            <a:endParaRPr b="0" lang="en-US" sz="4200" strike="noStrike" u="none">
              <a:solidFill>
                <a:srgbClr val="000000"/>
              </a:solidFill>
              <a:effectLst/>
              <a:uFillTx/>
              <a:latin typeface="Times New Roman"/>
            </a:endParaRPr>
          </a:p>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Attribute Association</a:t>
            </a:r>
            <a:endParaRPr b="0" lang="en-US" sz="2300" strike="noStrike" u="none">
              <a:solidFill>
                <a:srgbClr val="000000"/>
              </a:solidFill>
              <a:effectLst/>
              <a:uFillTx/>
              <a:latin typeface="Times New Roman"/>
            </a:endParaRPr>
          </a:p>
        </p:txBody>
      </p:sp>
      <p:sp>
        <p:nvSpPr>
          <p:cNvPr id="1706"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07"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8"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1709" name=""/>
          <p:cNvGrpSpPr/>
          <p:nvPr/>
        </p:nvGrpSpPr>
        <p:grpSpPr>
          <a:xfrm>
            <a:off x="0" y="0"/>
            <a:ext cx="1066680" cy="6858000"/>
            <a:chOff x="0" y="0"/>
            <a:chExt cx="1066680" cy="6858000"/>
          </a:xfrm>
        </p:grpSpPr>
        <p:sp>
          <p:nvSpPr>
            <p:cNvPr id="1710"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1"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712" name=""/>
            <p:cNvGrpSpPr/>
            <p:nvPr/>
          </p:nvGrpSpPr>
          <p:grpSpPr>
            <a:xfrm>
              <a:off x="0" y="1568520"/>
              <a:ext cx="1066680" cy="793800"/>
              <a:chOff x="0" y="1568520"/>
              <a:chExt cx="1066680" cy="793800"/>
            </a:xfrm>
          </p:grpSpPr>
          <p:sp>
            <p:nvSpPr>
              <p:cNvPr id="1713"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714"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798864A1-FEEC-455A-8F93-C1CFFF11D890}" type="slidenum">
              <a:t>127</a:t>
            </a:fld>
          </a:p>
        </p:txBody>
      </p:sp>
    </p:spTree>
  </p:cSld>
  <mc:AlternateContent>
    <mc:Choice Requires="p14">
      <p:transition spd="slow" p14:dur="2000"/>
    </mc:Choice>
    <mc:Fallback>
      <p:transition spd="slow"/>
    </mc:Fallback>
  </mc:AlternateContent>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15" name=""/>
          <p:cNvSpPr/>
          <p:nvPr/>
        </p:nvSpPr>
        <p:spPr>
          <a:xfrm>
            <a:off x="209520" y="6220800"/>
            <a:ext cx="8477280" cy="44676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To what extent do you associate (ATTRIBUTE) with Enron?</a:t>
            </a:r>
            <a:endParaRPr b="0" lang="en-US" sz="800" strike="noStrike" u="none">
              <a:solidFill>
                <a:srgbClr val="000000"/>
              </a:solidFill>
              <a:effectLst/>
              <a:uFillTx/>
              <a:latin typeface="Times New Roman"/>
            </a:endParaRPr>
          </a:p>
        </p:txBody>
      </p:sp>
      <p:sp>
        <p:nvSpPr>
          <p:cNvPr id="1716"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Attribute Association with Enron - Media/Regulators</a:t>
            </a:r>
            <a:endParaRPr b="1" lang="en-US" sz="2400" strike="noStrike" u="none">
              <a:solidFill>
                <a:srgbClr val="000099"/>
              </a:solidFill>
              <a:effectLst/>
              <a:uFillTx/>
              <a:latin typeface="GarmdITC BkCn BT"/>
            </a:endParaRPr>
          </a:p>
        </p:txBody>
      </p:sp>
      <p:sp>
        <p:nvSpPr>
          <p:cNvPr id="1717" name=""/>
          <p:cNvSpPr/>
          <p:nvPr/>
        </p:nvSpPr>
        <p:spPr>
          <a:xfrm>
            <a:off x="14400" y="81756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a:t>
            </a:r>
            <a:r>
              <a:rPr b="1" lang="en-US" sz="1600" strike="noStrike" u="none">
                <a:solidFill>
                  <a:srgbClr val="000099"/>
                </a:solidFill>
                <a:effectLst/>
                <a:uFillTx/>
                <a:latin typeface="CG Omega"/>
              </a:rPr>
              <a:t>Very/Somewhat Strongly Associate</a:t>
            </a:r>
            <a:r>
              <a:rPr b="1" lang="en-US" sz="1800" strike="noStrike" u="none">
                <a:solidFill>
                  <a:srgbClr val="000099"/>
                </a:solidFill>
                <a:effectLst/>
                <a:uFillTx/>
                <a:latin typeface="CG Omega"/>
              </a:rPr>
              <a:t>”</a:t>
            </a:r>
            <a:endParaRPr b="0" lang="en-US" sz="1800" strike="noStrike" u="none">
              <a:solidFill>
                <a:srgbClr val="000000"/>
              </a:solidFill>
              <a:effectLst/>
              <a:uFillTx/>
              <a:latin typeface="Times New Roman"/>
            </a:endParaRPr>
          </a:p>
        </p:txBody>
      </p:sp>
      <p:sp>
        <p:nvSpPr>
          <p:cNvPr id="1718" name=""/>
          <p:cNvSpPr/>
          <p:nvPr/>
        </p:nvSpPr>
        <p:spPr>
          <a:xfrm>
            <a:off x="1638360" y="1170000"/>
            <a:ext cx="19429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Image</a:t>
            </a:r>
            <a:endParaRPr b="0" lang="en-US" sz="1600" strike="noStrike" u="none">
              <a:solidFill>
                <a:srgbClr val="000000"/>
              </a:solidFill>
              <a:effectLst/>
              <a:uFillTx/>
              <a:latin typeface="Times New Roman"/>
            </a:endParaRPr>
          </a:p>
        </p:txBody>
      </p:sp>
      <p:graphicFrame>
        <p:nvGraphicFramePr>
          <p:cNvPr id="1719" name=""/>
          <p:cNvGraphicFramePr/>
          <p:nvPr/>
        </p:nvGraphicFramePr>
        <p:xfrm>
          <a:off x="-684360" y="1459080"/>
          <a:ext cx="4730760" cy="4694040"/>
        </p:xfrm>
        <a:graphic>
          <a:graphicData uri="http://schemas.openxmlformats.org/presentationml/2006/ole">
            <p:oleObj r:id="rId1" spid="">
              <p:embed/>
              <p:pic>
                <p:nvPicPr>
                  <p:cNvPr id="1720" name="" descr=""/>
                  <p:cNvPicPr/>
                  <p:nvPr/>
                </p:nvPicPr>
                <p:blipFill>
                  <a:blip r:embed="rId2"/>
                  <a:stretch/>
                </p:blipFill>
                <p:spPr>
                  <a:xfrm>
                    <a:off x="-684360" y="1459080"/>
                    <a:ext cx="4730760" cy="4694040"/>
                  </a:xfrm>
                  <a:prstGeom prst="rect">
                    <a:avLst/>
                  </a:prstGeom>
                  <a:noFill/>
                  <a:ln w="0">
                    <a:noFill/>
                  </a:ln>
                </p:spPr>
              </p:pic>
            </p:oleObj>
          </a:graphicData>
        </a:graphic>
      </p:graphicFrame>
      <p:sp>
        <p:nvSpPr>
          <p:cNvPr id="1721" name=""/>
          <p:cNvSpPr/>
          <p:nvPr/>
        </p:nvSpPr>
        <p:spPr>
          <a:xfrm>
            <a:off x="5986440" y="1095480"/>
            <a:ext cx="1943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Personality</a:t>
            </a:r>
            <a:endParaRPr b="0" lang="en-US" sz="1600" strike="noStrike" u="none">
              <a:solidFill>
                <a:srgbClr val="000000"/>
              </a:solidFill>
              <a:effectLst/>
              <a:uFillTx/>
              <a:latin typeface="Times New Roman"/>
            </a:endParaRPr>
          </a:p>
        </p:txBody>
      </p:sp>
      <p:graphicFrame>
        <p:nvGraphicFramePr>
          <p:cNvPr id="1722" name=""/>
          <p:cNvGraphicFramePr/>
          <p:nvPr/>
        </p:nvGraphicFramePr>
        <p:xfrm>
          <a:off x="4973760" y="1454040"/>
          <a:ext cx="4271760" cy="4689720"/>
        </p:xfrm>
        <a:graphic>
          <a:graphicData uri="http://schemas.openxmlformats.org/presentationml/2006/ole">
            <p:oleObj r:id="rId3" spid="">
              <p:embed/>
              <p:pic>
                <p:nvPicPr>
                  <p:cNvPr id="1723" name="" descr=""/>
                  <p:cNvPicPr/>
                  <p:nvPr/>
                </p:nvPicPr>
                <p:blipFill>
                  <a:blip r:embed="rId4"/>
                  <a:stretch/>
                </p:blipFill>
                <p:spPr>
                  <a:xfrm>
                    <a:off x="4973760" y="1454040"/>
                    <a:ext cx="4271760" cy="4689720"/>
                  </a:xfrm>
                  <a:prstGeom prst="rect">
                    <a:avLst/>
                  </a:prstGeom>
                  <a:noFill/>
                  <a:ln w="0">
                    <a:noFill/>
                  </a:ln>
                </p:spPr>
              </p:pic>
            </p:oleObj>
          </a:graphicData>
        </a:graphic>
      </p:graphicFrame>
      <p:grpSp>
        <p:nvGrpSpPr>
          <p:cNvPr id="1724" name=""/>
          <p:cNvGrpSpPr/>
          <p:nvPr/>
        </p:nvGrpSpPr>
        <p:grpSpPr>
          <a:xfrm>
            <a:off x="3738600" y="6219720"/>
            <a:ext cx="1666800" cy="257040"/>
            <a:chOff x="3738600" y="6219720"/>
            <a:chExt cx="1666800" cy="257040"/>
          </a:xfrm>
        </p:grpSpPr>
        <p:sp>
          <p:nvSpPr>
            <p:cNvPr id="1725" name=""/>
            <p:cNvSpPr/>
            <p:nvPr/>
          </p:nvSpPr>
          <p:spPr>
            <a:xfrm>
              <a:off x="3738600" y="621972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6" name=""/>
            <p:cNvSpPr/>
            <p:nvPr/>
          </p:nvSpPr>
          <p:spPr>
            <a:xfrm>
              <a:off x="4687920" y="630540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727" name=""/>
            <p:cNvSpPr/>
            <p:nvPr/>
          </p:nvSpPr>
          <p:spPr>
            <a:xfrm>
              <a:off x="4841280" y="625752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728" name=""/>
            <p:cNvSpPr/>
            <p:nvPr/>
          </p:nvSpPr>
          <p:spPr>
            <a:xfrm>
              <a:off x="3833640" y="630540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729" name=""/>
            <p:cNvSpPr/>
            <p:nvPr/>
          </p:nvSpPr>
          <p:spPr>
            <a:xfrm>
              <a:off x="3992040" y="625752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730"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Media/Regulators are most likely to associate Enron with being an industry leader, innovative, well diffrentiated, ambitious, smart, bold and entrpreneurial.  Enron’s ratings have, in general, either improved or remained level on most attributes.</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731" name=""/>
          <p:cNvSpPr/>
          <p:nvPr/>
        </p:nvSpPr>
        <p:spPr>
          <a:xfrm>
            <a:off x="7028280" y="526896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1732" name=""/>
          <p:cNvSpPr/>
          <p:nvPr/>
        </p:nvSpPr>
        <p:spPr>
          <a:xfrm>
            <a:off x="3583440" y="2282760"/>
            <a:ext cx="2224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9D1D8C5-06AB-4815-B6DF-946402F13870}" type="slidenum">
              <a:t>128</a:t>
            </a:fld>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33" name=""/>
          <p:cNvSpPr/>
          <p:nvPr/>
        </p:nvSpPr>
        <p:spPr>
          <a:xfrm>
            <a:off x="324000" y="774720"/>
            <a:ext cx="8496000" cy="495360"/>
          </a:xfrm>
          <a:prstGeom prst="rect">
            <a:avLst/>
          </a:prstGeom>
          <a:noFill/>
          <a:ln w="0">
            <a:noFill/>
          </a:ln>
        </p:spPr>
        <p:style>
          <a:lnRef idx="0"/>
          <a:fillRef idx="0"/>
          <a:effectRef idx="0"/>
          <a:fontRef idx="minor"/>
        </p:style>
        <p:txBody>
          <a:bodyPr lIns="91800" rIns="91800" anchor="t">
            <a:noAutofit/>
          </a:bodyPr>
          <a:p>
            <a:endParaRPr b="0" lang="en-US" sz="2400" strike="noStrike" u="none">
              <a:solidFill>
                <a:srgbClr val="000000"/>
              </a:solidFill>
              <a:effectLst/>
              <a:uFillTx/>
              <a:latin typeface="Times New Roman"/>
            </a:endParaRPr>
          </a:p>
        </p:txBody>
      </p:sp>
      <p:sp>
        <p:nvSpPr>
          <p:cNvPr id="1734"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Image Attribute Association - Media/Regulators</a:t>
            </a:r>
            <a:endParaRPr b="1" lang="en-US" sz="2400" strike="noStrike" u="none">
              <a:solidFill>
                <a:srgbClr val="000099"/>
              </a:solidFill>
              <a:effectLst/>
              <a:uFillTx/>
              <a:latin typeface="GarmdITC BkCn BT"/>
            </a:endParaRPr>
          </a:p>
        </p:txBody>
      </p:sp>
      <p:graphicFrame>
        <p:nvGraphicFramePr>
          <p:cNvPr id="1735" name=""/>
          <p:cNvGraphicFramePr/>
          <p:nvPr/>
        </p:nvGraphicFramePr>
        <p:xfrm>
          <a:off x="0" y="1590840"/>
          <a:ext cx="8410680" cy="4206600"/>
        </p:xfrm>
        <a:graphic>
          <a:graphicData uri="http://schemas.openxmlformats.org/presentationml/2006/ole">
            <p:oleObj r:id="rId1" spid="">
              <p:embed/>
              <p:pic>
                <p:nvPicPr>
                  <p:cNvPr id="1736"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1737" name=""/>
          <p:cNvGrpSpPr/>
          <p:nvPr/>
        </p:nvGrpSpPr>
        <p:grpSpPr>
          <a:xfrm>
            <a:off x="371520" y="6095880"/>
            <a:ext cx="5932440" cy="422280"/>
            <a:chOff x="371520" y="6095880"/>
            <a:chExt cx="5932440" cy="422280"/>
          </a:xfrm>
        </p:grpSpPr>
        <p:sp>
          <p:nvSpPr>
            <p:cNvPr id="1738" name=""/>
            <p:cNvSpPr/>
            <p:nvPr/>
          </p:nvSpPr>
          <p:spPr>
            <a:xfrm>
              <a:off x="49212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39" name=""/>
            <p:cNvSpPr/>
            <p:nvPr/>
          </p:nvSpPr>
          <p:spPr>
            <a:xfrm>
              <a:off x="59868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740" name=""/>
            <p:cNvSpPr/>
            <p:nvPr/>
          </p:nvSpPr>
          <p:spPr>
            <a:xfrm>
              <a:off x="80964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sp>
          <p:nvSpPr>
            <p:cNvPr id="1741" name=""/>
            <p:cNvSpPr/>
            <p:nvPr/>
          </p:nvSpPr>
          <p:spPr>
            <a:xfrm>
              <a:off x="1354320" y="6310440"/>
              <a:ext cx="269640" cy="1440"/>
            </a:xfrm>
            <a:prstGeom prst="line">
              <a:avLst/>
            </a:prstGeom>
            <a:ln w="12600">
              <a:solidFill>
                <a:srgbClr val="8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42" name=""/>
            <p:cNvSpPr/>
            <p:nvPr/>
          </p:nvSpPr>
          <p:spPr>
            <a:xfrm>
              <a:off x="1460520" y="6288120"/>
              <a:ext cx="57240" cy="46080"/>
            </a:xfrm>
            <a:custGeom>
              <a:avLst/>
              <a:gdLst/>
              <a:ahLst/>
              <a:rect l="l" t="t" r="r" b="b"/>
              <a:pathLst>
                <a:path w="36" h="29">
                  <a:moveTo>
                    <a:pt x="18" y="0"/>
                  </a:moveTo>
                  <a:lnTo>
                    <a:pt x="36" y="29"/>
                  </a:lnTo>
                  <a:lnTo>
                    <a:pt x="0" y="29"/>
                  </a:lnTo>
                  <a:lnTo>
                    <a:pt x="18" y="0"/>
                  </a:lnTo>
                  <a:close/>
                </a:path>
              </a:pathLst>
            </a:custGeom>
            <a:solidFill>
              <a:srgbClr val="800080"/>
            </a:solidFill>
            <a:ln w="9360">
              <a:solidFill>
                <a:srgbClr val="8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743" name=""/>
            <p:cNvSpPr/>
            <p:nvPr/>
          </p:nvSpPr>
          <p:spPr>
            <a:xfrm>
              <a:off x="1665720" y="6234120"/>
              <a:ext cx="12661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Duke Power Company</a:t>
              </a:r>
              <a:endParaRPr b="0" lang="en-US" sz="1000" strike="noStrike" u="none">
                <a:solidFill>
                  <a:srgbClr val="000000"/>
                </a:solidFill>
                <a:effectLst/>
                <a:uFillTx/>
                <a:latin typeface="Times New Roman"/>
              </a:endParaRPr>
            </a:p>
          </p:txBody>
        </p:sp>
        <p:sp>
          <p:nvSpPr>
            <p:cNvPr id="1744" name=""/>
            <p:cNvSpPr/>
            <p:nvPr/>
          </p:nvSpPr>
          <p:spPr>
            <a:xfrm>
              <a:off x="4535640" y="6310440"/>
              <a:ext cx="269640" cy="1440"/>
            </a:xfrm>
            <a:prstGeom prst="line">
              <a:avLst/>
            </a:prstGeom>
            <a:ln w="12600">
              <a:solidFill>
                <a:srgbClr val="00cc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45" name=""/>
            <p:cNvSpPr/>
            <p:nvPr/>
          </p:nvSpPr>
          <p:spPr>
            <a:xfrm>
              <a:off x="4632480" y="6283440"/>
              <a:ext cx="66600" cy="54000"/>
            </a:xfrm>
            <a:prstGeom prst="ellipse">
              <a:avLst/>
            </a:prstGeom>
            <a:solidFill>
              <a:srgbClr val="00ccff"/>
            </a:solidFill>
            <a:ln w="9360">
              <a:solidFill>
                <a:srgbClr val="00ccff"/>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46" name=""/>
            <p:cNvSpPr/>
            <p:nvPr/>
          </p:nvSpPr>
          <p:spPr>
            <a:xfrm>
              <a:off x="4844520" y="6234120"/>
              <a:ext cx="1399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The Williams Companies</a:t>
              </a:r>
              <a:endParaRPr b="0" lang="en-US" sz="1000" strike="noStrike" u="none">
                <a:solidFill>
                  <a:srgbClr val="000000"/>
                </a:solidFill>
                <a:effectLst/>
                <a:uFillTx/>
                <a:latin typeface="Times New Roman"/>
              </a:endParaRPr>
            </a:p>
          </p:txBody>
        </p:sp>
        <p:sp>
          <p:nvSpPr>
            <p:cNvPr id="1747" name=""/>
            <p:cNvSpPr/>
            <p:nvPr/>
          </p:nvSpPr>
          <p:spPr>
            <a:xfrm>
              <a:off x="371520" y="6095880"/>
              <a:ext cx="593244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8" name=""/>
            <p:cNvSpPr/>
            <p:nvPr/>
          </p:nvSpPr>
          <p:spPr>
            <a:xfrm>
              <a:off x="3380760" y="6234120"/>
              <a:ext cx="10904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Southern Company</a:t>
              </a:r>
              <a:endParaRPr b="0" lang="en-US" sz="1000" strike="noStrike" u="none">
                <a:solidFill>
                  <a:srgbClr val="000000"/>
                </a:solidFill>
                <a:effectLst/>
                <a:uFillTx/>
                <a:latin typeface="Times New Roman"/>
              </a:endParaRPr>
            </a:p>
          </p:txBody>
        </p:sp>
        <p:sp>
          <p:nvSpPr>
            <p:cNvPr id="1749" name=""/>
            <p:cNvSpPr/>
            <p:nvPr/>
          </p:nvSpPr>
          <p:spPr>
            <a:xfrm>
              <a:off x="3019320" y="6311880"/>
              <a:ext cx="27000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50" name=""/>
            <p:cNvSpPr/>
            <p:nvPr/>
          </p:nvSpPr>
          <p:spPr>
            <a:xfrm flipH="1" flipV="1">
              <a:off x="309888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751" name=""/>
            <p:cNvSpPr/>
            <p:nvPr/>
          </p:nvSpPr>
          <p:spPr>
            <a:xfrm>
              <a:off x="314640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752" name=""/>
            <p:cNvSpPr/>
            <p:nvPr/>
          </p:nvSpPr>
          <p:spPr>
            <a:xfrm flipH="1">
              <a:off x="309888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753" name=""/>
            <p:cNvSpPr/>
            <p:nvPr/>
          </p:nvSpPr>
          <p:spPr>
            <a:xfrm flipV="1">
              <a:off x="314640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grpSp>
      <p:grpSp>
        <p:nvGrpSpPr>
          <p:cNvPr id="1754" name=""/>
          <p:cNvGrpSpPr/>
          <p:nvPr/>
        </p:nvGrpSpPr>
        <p:grpSpPr>
          <a:xfrm>
            <a:off x="6400800" y="1390680"/>
            <a:ext cx="2482920" cy="3241440"/>
            <a:chOff x="6400800" y="1390680"/>
            <a:chExt cx="2482920" cy="3241440"/>
          </a:xfrm>
        </p:grpSpPr>
        <p:sp>
          <p:nvSpPr>
            <p:cNvPr id="1755" name=""/>
            <p:cNvSpPr/>
            <p:nvPr/>
          </p:nvSpPr>
          <p:spPr>
            <a:xfrm>
              <a:off x="6545160" y="1531800"/>
              <a:ext cx="2270160" cy="2590920"/>
            </a:xfrm>
            <a:prstGeom prst="rect">
              <a:avLst/>
            </a:prstGeom>
            <a:noFill/>
            <a:ln w="0">
              <a:noFill/>
            </a:ln>
          </p:spPr>
          <p:style>
            <a:lnRef idx="0"/>
            <a:fillRef idx="0"/>
            <a:effectRef idx="0"/>
            <a:fontRef idx="minor"/>
          </p:style>
          <p:txBody>
            <a:bodyPr lIns="0" rIns="0" tIns="0" bIns="0" anchor="t">
              <a:no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committed to increasing shareholder</a:t>
              </a:r>
              <a:br>
                <a:rPr sz="1000"/>
              </a:br>
              <a:r>
                <a:rPr b="0" lang="en-US" sz="1000" strike="noStrike" u="none">
                  <a:solidFill>
                    <a:srgbClr val="000000"/>
                  </a:solidFill>
                  <a:effectLst/>
                  <a:uFillTx/>
                  <a:latin typeface="CG Omega"/>
                </a:rPr>
                <a:t>value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concerned about the communities it</a:t>
              </a:r>
              <a:br>
                <a:rPr sz="1000"/>
              </a:br>
              <a:r>
                <a:rPr b="0" lang="en-US" sz="1000" strike="noStrike" u="none">
                  <a:solidFill>
                    <a:srgbClr val="000000"/>
                  </a:solidFill>
                  <a:effectLst/>
                  <a:uFillTx/>
                  <a:latin typeface="CG Omega"/>
                </a:rPr>
                <a:t>operates in</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an innovative company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Supports open market and customer </a:t>
              </a:r>
              <a:br>
                <a:rPr sz="1000"/>
              </a:br>
              <a:r>
                <a:rPr b="0" lang="en-US" sz="1000" strike="noStrike" u="none">
                  <a:solidFill>
                    <a:srgbClr val="000000"/>
                  </a:solidFill>
                  <a:effectLst/>
                  <a:uFillTx/>
                  <a:latin typeface="CG Omega"/>
                </a:rPr>
                <a:t>choice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Provides creative solutions that help </a:t>
              </a:r>
              <a:br>
                <a:rPr sz="1000"/>
              </a:br>
              <a:r>
                <a:rPr b="0" lang="en-US" sz="1000" strike="noStrike" u="none">
                  <a:solidFill>
                    <a:srgbClr val="000000"/>
                  </a:solidFill>
                  <a:effectLst/>
                  <a:uFillTx/>
                  <a:latin typeface="CG Omega"/>
                </a:rPr>
                <a:t>my company succeed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Offers products or services of the</a:t>
              </a:r>
              <a:br>
                <a:rPr sz="1000"/>
              </a:br>
              <a:r>
                <a:rPr b="0" lang="en-US" sz="1000" strike="noStrike" u="none">
                  <a:solidFill>
                    <a:srgbClr val="000000"/>
                  </a:solidFill>
                  <a:effectLst/>
                  <a:uFillTx/>
                  <a:latin typeface="CG Omega"/>
                </a:rPr>
                <a:t>highest quality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well differentiated from its </a:t>
              </a:r>
              <a:br>
                <a:rPr sz="1000"/>
              </a:br>
              <a:r>
                <a:rPr b="0" lang="en-US" sz="1000" strike="noStrike" u="none">
                  <a:solidFill>
                    <a:srgbClr val="000000"/>
                  </a:solidFill>
                  <a:effectLst/>
                  <a:uFillTx/>
                  <a:latin typeface="CG Omega"/>
                </a:rPr>
                <a:t>competitors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 leader rather than a follower in its </a:t>
              </a:r>
              <a:br>
                <a:rPr sz="1000"/>
              </a:br>
              <a:r>
                <a:rPr b="0" lang="en-US" sz="1000" strike="noStrike" u="none">
                  <a:solidFill>
                    <a:srgbClr val="000000"/>
                  </a:solidFill>
                  <a:effectLst/>
                  <a:uFillTx/>
                  <a:latin typeface="CG Omega"/>
                </a:rPr>
                <a:t>industry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high caliber management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a clearly defined image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Successful transitioning to a web-based transaction model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l.   Well defined business strategy</a:t>
              </a:r>
              <a:endParaRPr b="0" lang="en-US" sz="1000" strike="noStrike" u="none">
                <a:solidFill>
                  <a:srgbClr val="000000"/>
                </a:solidFill>
                <a:effectLst/>
                <a:uFillTx/>
                <a:latin typeface="Times New Roman"/>
              </a:endParaRPr>
            </a:p>
          </p:txBody>
        </p:sp>
        <p:sp>
          <p:nvSpPr>
            <p:cNvPr id="1756" name=""/>
            <p:cNvSpPr/>
            <p:nvPr/>
          </p:nvSpPr>
          <p:spPr>
            <a:xfrm>
              <a:off x="6400800" y="1390680"/>
              <a:ext cx="2482920" cy="324144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1757" name=""/>
          <p:cNvGrpSpPr/>
          <p:nvPr/>
        </p:nvGrpSpPr>
        <p:grpSpPr>
          <a:xfrm>
            <a:off x="622440" y="1397160"/>
            <a:ext cx="5827680" cy="4601520"/>
            <a:chOff x="622440" y="1397160"/>
            <a:chExt cx="5827680" cy="4601520"/>
          </a:xfrm>
        </p:grpSpPr>
        <p:sp>
          <p:nvSpPr>
            <p:cNvPr id="1758" name=""/>
            <p:cNvSpPr/>
            <p:nvPr/>
          </p:nvSpPr>
          <p:spPr>
            <a:xfrm>
              <a:off x="320688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1759" name=""/>
            <p:cNvSpPr/>
            <p:nvPr/>
          </p:nvSpPr>
          <p:spPr>
            <a:xfrm>
              <a:off x="4516560" y="17175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1760" name=""/>
            <p:cNvSpPr/>
            <p:nvPr/>
          </p:nvSpPr>
          <p:spPr>
            <a:xfrm>
              <a:off x="5510160" y="2484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1761" name=""/>
            <p:cNvSpPr/>
            <p:nvPr/>
          </p:nvSpPr>
          <p:spPr>
            <a:xfrm>
              <a:off x="5815080" y="354024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1762" name=""/>
            <p:cNvSpPr/>
            <p:nvPr/>
          </p:nvSpPr>
          <p:spPr>
            <a:xfrm>
              <a:off x="5475240" y="4599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1763" name=""/>
            <p:cNvSpPr/>
            <p:nvPr/>
          </p:nvSpPr>
          <p:spPr>
            <a:xfrm>
              <a:off x="4522680" y="5364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1764" name=""/>
            <p:cNvSpPr/>
            <p:nvPr/>
          </p:nvSpPr>
          <p:spPr>
            <a:xfrm>
              <a:off x="3205080" y="5661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1765" name=""/>
            <p:cNvSpPr/>
            <p:nvPr/>
          </p:nvSpPr>
          <p:spPr>
            <a:xfrm>
              <a:off x="1941480" y="5364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1766" name=""/>
            <p:cNvSpPr/>
            <p:nvPr/>
          </p:nvSpPr>
          <p:spPr>
            <a:xfrm>
              <a:off x="961920" y="4599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1767" name=""/>
            <p:cNvSpPr/>
            <p:nvPr/>
          </p:nvSpPr>
          <p:spPr>
            <a:xfrm>
              <a:off x="622440" y="354024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1768" name=""/>
            <p:cNvSpPr/>
            <p:nvPr/>
          </p:nvSpPr>
          <p:spPr>
            <a:xfrm>
              <a:off x="934920" y="2484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sp>
          <p:nvSpPr>
            <p:cNvPr id="1769" name=""/>
            <p:cNvSpPr/>
            <p:nvPr/>
          </p:nvSpPr>
          <p:spPr>
            <a:xfrm>
              <a:off x="1909800" y="17175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l</a:t>
              </a:r>
              <a:endParaRPr b="0" lang="en-US" sz="1600" strike="noStrike" u="none">
                <a:solidFill>
                  <a:srgbClr val="000000"/>
                </a:solidFill>
                <a:effectLst/>
                <a:uFillTx/>
                <a:latin typeface="Times New Roman"/>
              </a:endParaRPr>
            </a:p>
          </p:txBody>
        </p:sp>
      </p:grpSp>
      <p:sp>
        <p:nvSpPr>
          <p:cNvPr id="1770"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possesses the most positive image profile among Media/Regulators; the company’s lead is particularly strong in terms of being perceived as innovative, well differentiated, an industry leader and successfully transitioning to a web-based transaction model and for possessing strong management and a clearly defined image.</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771" name=""/>
          <p:cNvSpPr/>
          <p:nvPr/>
        </p:nvSpPr>
        <p:spPr>
          <a:xfrm>
            <a:off x="5172120" y="539100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B797E09-C20F-47C1-847A-5B331698F4EA}" type="slidenum">
              <a:t>129</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Overview of Findings</a:t>
            </a:r>
            <a:endParaRPr b="1" lang="en-US" sz="2400" strike="noStrike" u="none">
              <a:solidFill>
                <a:srgbClr val="000099"/>
              </a:solidFill>
              <a:effectLst/>
              <a:uFillTx/>
              <a:latin typeface="GarmdITC BkCn BT"/>
            </a:endParaRPr>
          </a:p>
        </p:txBody>
      </p:sp>
      <p:sp>
        <p:nvSpPr>
          <p:cNvPr id="60" name="PlaceHolder 2"/>
          <p:cNvSpPr>
            <a:spLocks noGrp="1"/>
          </p:cNvSpPr>
          <p:nvPr>
            <p:ph/>
          </p:nvPr>
        </p:nvSpPr>
        <p:spPr>
          <a:xfrm>
            <a:off x="323640" y="399960"/>
            <a:ext cx="8553240" cy="408240"/>
          </a:xfrm>
          <a:prstGeom prst="rect">
            <a:avLst/>
          </a:prstGeom>
          <a:noFill/>
          <a:ln w="0">
            <a:noFill/>
          </a:ln>
        </p:spPr>
        <p:txBody>
          <a:bodyPr lIns="92160" rIns="92160" tIns="46080" bIns="46080" anchor="t">
            <a:normAutofit fontScale="62500" lnSpcReduction="19999"/>
          </a:bodyPr>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Snapshot of Enron’s Image:</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	</a:t>
            </a:r>
            <a:endParaRPr b="1" lang="en-US" sz="1400" strike="noStrike" u="none">
              <a:solidFill>
                <a:srgbClr val="000000"/>
              </a:solidFill>
              <a:effectLst/>
              <a:uFillTx/>
              <a:latin typeface="CG Omega"/>
            </a:endParaRPr>
          </a:p>
        </p:txBody>
      </p:sp>
      <p:graphicFrame>
        <p:nvGraphicFramePr>
          <p:cNvPr id="61" name=""/>
          <p:cNvGraphicFramePr/>
          <p:nvPr/>
        </p:nvGraphicFramePr>
        <p:xfrm>
          <a:off x="152280" y="863640"/>
          <a:ext cx="9356760" cy="6359400"/>
        </p:xfrm>
        <a:graphic>
          <a:graphicData uri="http://schemas.openxmlformats.org/presentationml/2006/ole">
            <p:oleObj progId="Word.Document.12" r:id="rId1" spid="">
              <p:embed/>
              <p:pic>
                <p:nvPicPr>
                  <p:cNvPr id="62" name="" descr=""/>
                  <p:cNvPicPr/>
                  <p:nvPr/>
                </p:nvPicPr>
                <p:blipFill>
                  <a:blip r:embed="rId2"/>
                  <a:stretch/>
                </p:blipFill>
                <p:spPr>
                  <a:xfrm>
                    <a:off x="152280" y="863640"/>
                    <a:ext cx="9356760" cy="6359400"/>
                  </a:xfrm>
                  <a:prstGeom prst="rect">
                    <a:avLst/>
                  </a:prstGeom>
                  <a:noFill/>
                  <a:ln w="0">
                    <a:noFill/>
                  </a:ln>
                </p:spPr>
              </p:pic>
            </p:oleObj>
          </a:graphicData>
        </a:graphic>
      </p:graphicFrame>
      <p:sp>
        <p:nvSpPr>
          <p:cNvPr id="63" name=""/>
          <p:cNvSpPr/>
          <p:nvPr/>
        </p:nvSpPr>
        <p:spPr>
          <a:xfrm>
            <a:off x="248760" y="6613560"/>
            <a:ext cx="3440520" cy="246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*Compared to Wave I, Media/Regulators - compared to Wave II</a:t>
            </a:r>
            <a:endParaRPr b="0" lang="en-US" sz="1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13DF924-1CBF-4DDD-8876-2DFF7BA4249C}" type="slidenum">
              <a:t>13</a:t>
            </a:fld>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772" name=""/>
          <p:cNvGraphicFramePr/>
          <p:nvPr/>
        </p:nvGraphicFramePr>
        <p:xfrm>
          <a:off x="334800" y="1533600"/>
          <a:ext cx="8444160" cy="4755960"/>
        </p:xfrm>
        <a:graphic>
          <a:graphicData uri="http://schemas.openxmlformats.org/presentationml/2006/ole">
            <p:oleObj progId="Word.Document.12" r:id="rId1" spid="">
              <p:embed/>
              <p:pic>
                <p:nvPicPr>
                  <p:cNvPr id="1773" name="" descr=""/>
                  <p:cNvPicPr/>
                  <p:nvPr/>
                </p:nvPicPr>
                <p:blipFill>
                  <a:blip r:embed="rId2"/>
                  <a:stretch/>
                </p:blipFill>
                <p:spPr>
                  <a:xfrm>
                    <a:off x="334800" y="1533600"/>
                    <a:ext cx="8444160" cy="4755960"/>
                  </a:xfrm>
                  <a:prstGeom prst="rect">
                    <a:avLst/>
                  </a:prstGeom>
                  <a:noFill/>
                  <a:ln w="0">
                    <a:noFill/>
                  </a:ln>
                </p:spPr>
              </p:pic>
            </p:oleObj>
          </a:graphicData>
        </a:graphic>
      </p:graphicFrame>
      <p:sp>
        <p:nvSpPr>
          <p:cNvPr id="1774"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Image Attribute Association - Media/Regulators</a:t>
            </a:r>
            <a:endParaRPr b="1" lang="en-US" sz="2400" strike="noStrike" u="none">
              <a:solidFill>
                <a:srgbClr val="000099"/>
              </a:solidFill>
              <a:effectLst/>
              <a:uFillTx/>
              <a:latin typeface="GarmdITC BkCn BT"/>
            </a:endParaRPr>
          </a:p>
        </p:txBody>
      </p:sp>
      <p:sp>
        <p:nvSpPr>
          <p:cNvPr id="1775" name=""/>
          <p:cNvSpPr/>
          <p:nvPr/>
        </p:nvSpPr>
        <p:spPr>
          <a:xfrm>
            <a:off x="14400" y="92232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a:t>
            </a:r>
            <a:r>
              <a:rPr b="1" lang="en-US" sz="1600" strike="noStrike" u="none">
                <a:solidFill>
                  <a:srgbClr val="000099"/>
                </a:solidFill>
                <a:effectLst/>
                <a:uFillTx/>
                <a:latin typeface="CG Omega"/>
              </a:rPr>
              <a:t>Very/Somewhat Strongly Associate</a:t>
            </a:r>
            <a:r>
              <a:rPr b="1" lang="en-US" sz="1800" strike="noStrike" u="none">
                <a:solidFill>
                  <a:srgbClr val="000099"/>
                </a:solidFill>
                <a:effectLst/>
                <a:uFillTx/>
                <a:latin typeface="CG Omega"/>
              </a:rPr>
              <a:t>”</a:t>
            </a:r>
            <a:endParaRPr b="0" lang="en-US" sz="1800" strike="noStrike" u="none">
              <a:solidFill>
                <a:srgbClr val="000000"/>
              </a:solidFill>
              <a:effectLst/>
              <a:uFillTx/>
              <a:latin typeface="Times New Roman"/>
            </a:endParaRPr>
          </a:p>
        </p:txBody>
      </p:sp>
      <p:sp>
        <p:nvSpPr>
          <p:cNvPr id="1776" name=""/>
          <p:cNvSpPr/>
          <p:nvPr/>
        </p:nvSpPr>
        <p:spPr>
          <a:xfrm>
            <a:off x="209520" y="6296040"/>
            <a:ext cx="8477280" cy="36828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1777" name=""/>
          <p:cNvSpPr/>
          <p:nvPr/>
        </p:nvSpPr>
        <p:spPr>
          <a:xfrm>
            <a:off x="324000" y="3808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Enron’s ratings on these attributes have either improved or remained level as compared to Wave II; the company’s ratings have increased in terms of being perceived as well differentiated from competitors.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69331A2-709C-4D9E-AA09-04AC7DB46E65}" type="slidenum">
              <a:t>130</a:t>
            </a:fld>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78" name=""/>
          <p:cNvSpPr/>
          <p:nvPr/>
        </p:nvSpPr>
        <p:spPr>
          <a:xfrm>
            <a:off x="324000" y="774720"/>
            <a:ext cx="8496000" cy="495360"/>
          </a:xfrm>
          <a:prstGeom prst="rect">
            <a:avLst/>
          </a:prstGeom>
          <a:noFill/>
          <a:ln w="0">
            <a:noFill/>
          </a:ln>
        </p:spPr>
        <p:style>
          <a:lnRef idx="0"/>
          <a:fillRef idx="0"/>
          <a:effectRef idx="0"/>
          <a:fontRef idx="minor"/>
        </p:style>
        <p:txBody>
          <a:bodyPr lIns="91800" rIns="91800" anchor="t">
            <a:noAutofit/>
          </a:bodyPr>
          <a:p>
            <a:endParaRPr b="0" lang="en-US" sz="2400" strike="noStrike" u="none">
              <a:solidFill>
                <a:srgbClr val="000000"/>
              </a:solidFill>
              <a:effectLst/>
              <a:uFillTx/>
              <a:latin typeface="Times New Roman"/>
            </a:endParaRPr>
          </a:p>
        </p:txBody>
      </p:sp>
      <p:sp>
        <p:nvSpPr>
          <p:cNvPr id="177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Personality Association - Media/Regulators</a:t>
            </a:r>
            <a:endParaRPr b="1" lang="en-US" sz="2400" strike="noStrike" u="none">
              <a:solidFill>
                <a:srgbClr val="000099"/>
              </a:solidFill>
              <a:effectLst/>
              <a:uFillTx/>
              <a:latin typeface="GarmdITC BkCn BT"/>
            </a:endParaRPr>
          </a:p>
        </p:txBody>
      </p:sp>
      <p:grpSp>
        <p:nvGrpSpPr>
          <p:cNvPr id="1780" name=""/>
          <p:cNvGrpSpPr/>
          <p:nvPr/>
        </p:nvGrpSpPr>
        <p:grpSpPr>
          <a:xfrm>
            <a:off x="704880" y="6095880"/>
            <a:ext cx="5932440" cy="422280"/>
            <a:chOff x="704880" y="6095880"/>
            <a:chExt cx="5932440" cy="422280"/>
          </a:xfrm>
        </p:grpSpPr>
        <p:sp>
          <p:nvSpPr>
            <p:cNvPr id="1781" name=""/>
            <p:cNvSpPr/>
            <p:nvPr/>
          </p:nvSpPr>
          <p:spPr>
            <a:xfrm>
              <a:off x="82548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82" name=""/>
            <p:cNvSpPr/>
            <p:nvPr/>
          </p:nvSpPr>
          <p:spPr>
            <a:xfrm>
              <a:off x="93204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783" name=""/>
            <p:cNvSpPr/>
            <p:nvPr/>
          </p:nvSpPr>
          <p:spPr>
            <a:xfrm>
              <a:off x="114300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sp>
          <p:nvSpPr>
            <p:cNvPr id="1784" name=""/>
            <p:cNvSpPr/>
            <p:nvPr/>
          </p:nvSpPr>
          <p:spPr>
            <a:xfrm>
              <a:off x="1687680" y="6310440"/>
              <a:ext cx="269640" cy="1440"/>
            </a:xfrm>
            <a:prstGeom prst="line">
              <a:avLst/>
            </a:prstGeom>
            <a:ln w="12600">
              <a:solidFill>
                <a:srgbClr val="8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85" name=""/>
            <p:cNvSpPr/>
            <p:nvPr/>
          </p:nvSpPr>
          <p:spPr>
            <a:xfrm>
              <a:off x="1793880" y="6288120"/>
              <a:ext cx="57240" cy="46080"/>
            </a:xfrm>
            <a:custGeom>
              <a:avLst/>
              <a:gdLst/>
              <a:ahLst/>
              <a:rect l="l" t="t" r="r" b="b"/>
              <a:pathLst>
                <a:path w="36" h="29">
                  <a:moveTo>
                    <a:pt x="18" y="0"/>
                  </a:moveTo>
                  <a:lnTo>
                    <a:pt x="36" y="29"/>
                  </a:lnTo>
                  <a:lnTo>
                    <a:pt x="0" y="29"/>
                  </a:lnTo>
                  <a:lnTo>
                    <a:pt x="18" y="0"/>
                  </a:lnTo>
                  <a:close/>
                </a:path>
              </a:pathLst>
            </a:custGeom>
            <a:solidFill>
              <a:srgbClr val="800080"/>
            </a:solidFill>
            <a:ln w="9360">
              <a:solidFill>
                <a:srgbClr val="8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786" name=""/>
            <p:cNvSpPr/>
            <p:nvPr/>
          </p:nvSpPr>
          <p:spPr>
            <a:xfrm>
              <a:off x="1999080" y="6234120"/>
              <a:ext cx="12661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Duke Power Company</a:t>
              </a:r>
              <a:endParaRPr b="0" lang="en-US" sz="1000" strike="noStrike" u="none">
                <a:solidFill>
                  <a:srgbClr val="000000"/>
                </a:solidFill>
                <a:effectLst/>
                <a:uFillTx/>
                <a:latin typeface="Times New Roman"/>
              </a:endParaRPr>
            </a:p>
          </p:txBody>
        </p:sp>
        <p:sp>
          <p:nvSpPr>
            <p:cNvPr id="1787" name=""/>
            <p:cNvSpPr/>
            <p:nvPr/>
          </p:nvSpPr>
          <p:spPr>
            <a:xfrm>
              <a:off x="4869000" y="6310440"/>
              <a:ext cx="269640" cy="1440"/>
            </a:xfrm>
            <a:prstGeom prst="line">
              <a:avLst/>
            </a:prstGeom>
            <a:ln w="12600">
              <a:solidFill>
                <a:srgbClr val="00cc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88" name=""/>
            <p:cNvSpPr/>
            <p:nvPr/>
          </p:nvSpPr>
          <p:spPr>
            <a:xfrm>
              <a:off x="4965840" y="6283440"/>
              <a:ext cx="66600" cy="54000"/>
            </a:xfrm>
            <a:prstGeom prst="ellipse">
              <a:avLst/>
            </a:prstGeom>
            <a:solidFill>
              <a:srgbClr val="00ccff"/>
            </a:solidFill>
            <a:ln w="9360">
              <a:solidFill>
                <a:srgbClr val="00ccff"/>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89" name=""/>
            <p:cNvSpPr/>
            <p:nvPr/>
          </p:nvSpPr>
          <p:spPr>
            <a:xfrm>
              <a:off x="5177880" y="6234120"/>
              <a:ext cx="1399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The Williams Companies</a:t>
              </a:r>
              <a:endParaRPr b="0" lang="en-US" sz="1000" strike="noStrike" u="none">
                <a:solidFill>
                  <a:srgbClr val="000000"/>
                </a:solidFill>
                <a:effectLst/>
                <a:uFillTx/>
                <a:latin typeface="Times New Roman"/>
              </a:endParaRPr>
            </a:p>
          </p:txBody>
        </p:sp>
        <p:sp>
          <p:nvSpPr>
            <p:cNvPr id="1790" name=""/>
            <p:cNvSpPr/>
            <p:nvPr/>
          </p:nvSpPr>
          <p:spPr>
            <a:xfrm>
              <a:off x="704880" y="6095880"/>
              <a:ext cx="593244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1" name=""/>
            <p:cNvSpPr/>
            <p:nvPr/>
          </p:nvSpPr>
          <p:spPr>
            <a:xfrm>
              <a:off x="3714120" y="6234120"/>
              <a:ext cx="10904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Southern Company</a:t>
              </a:r>
              <a:endParaRPr b="0" lang="en-US" sz="1000" strike="noStrike" u="none">
                <a:solidFill>
                  <a:srgbClr val="000000"/>
                </a:solidFill>
                <a:effectLst/>
                <a:uFillTx/>
                <a:latin typeface="Times New Roman"/>
              </a:endParaRPr>
            </a:p>
          </p:txBody>
        </p:sp>
        <p:sp>
          <p:nvSpPr>
            <p:cNvPr id="1792" name=""/>
            <p:cNvSpPr/>
            <p:nvPr/>
          </p:nvSpPr>
          <p:spPr>
            <a:xfrm>
              <a:off x="3352680" y="6311880"/>
              <a:ext cx="27000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93" name=""/>
            <p:cNvSpPr/>
            <p:nvPr/>
          </p:nvSpPr>
          <p:spPr>
            <a:xfrm flipH="1" flipV="1">
              <a:off x="343224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794" name=""/>
            <p:cNvSpPr/>
            <p:nvPr/>
          </p:nvSpPr>
          <p:spPr>
            <a:xfrm>
              <a:off x="347976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795" name=""/>
            <p:cNvSpPr/>
            <p:nvPr/>
          </p:nvSpPr>
          <p:spPr>
            <a:xfrm flipH="1">
              <a:off x="343224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796" name=""/>
            <p:cNvSpPr/>
            <p:nvPr/>
          </p:nvSpPr>
          <p:spPr>
            <a:xfrm flipV="1">
              <a:off x="347976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grpSp>
      <p:grpSp>
        <p:nvGrpSpPr>
          <p:cNvPr id="1797" name=""/>
          <p:cNvGrpSpPr/>
          <p:nvPr/>
        </p:nvGrpSpPr>
        <p:grpSpPr>
          <a:xfrm>
            <a:off x="6837120" y="2576520"/>
            <a:ext cx="1389960" cy="1793880"/>
            <a:chOff x="6837120" y="2576520"/>
            <a:chExt cx="1389960" cy="1793880"/>
          </a:xfrm>
        </p:grpSpPr>
        <p:sp>
          <p:nvSpPr>
            <p:cNvPr id="1798" name=""/>
            <p:cNvSpPr/>
            <p:nvPr/>
          </p:nvSpPr>
          <p:spPr>
            <a:xfrm>
              <a:off x="6837120" y="2635200"/>
              <a:ext cx="1389960" cy="1679400"/>
            </a:xfrm>
            <a:prstGeom prst="rect">
              <a:avLst/>
            </a:prstGeom>
            <a:noFill/>
            <a:ln w="0">
              <a:noFill/>
            </a:ln>
          </p:spPr>
          <p:style>
            <a:lnRef idx="0"/>
            <a:fillRef idx="0"/>
            <a:effectRef idx="0"/>
            <a:fontRef idx="minor"/>
          </p:style>
          <p:txBody>
            <a:bodyPr wrap="none" lIns="0" rIns="0" tIns="0" bIns="0" anchor="t">
              <a:sp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  Arrogant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  Bold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  Entrepreneurial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  Ambitious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  Ethical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  Scrappy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  Self-serving</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  Stodgy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Stable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Trustworthy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Smart</a:t>
              </a:r>
              <a:endParaRPr b="0" lang="en-US" sz="1000" strike="noStrike" u="none">
                <a:solidFill>
                  <a:srgbClr val="000000"/>
                </a:solidFill>
                <a:effectLst/>
                <a:uFillTx/>
                <a:latin typeface="Times New Roman"/>
              </a:endParaRPr>
            </a:p>
          </p:txBody>
        </p:sp>
        <p:sp>
          <p:nvSpPr>
            <p:cNvPr id="1799" name=""/>
            <p:cNvSpPr/>
            <p:nvPr/>
          </p:nvSpPr>
          <p:spPr>
            <a:xfrm>
              <a:off x="6872400" y="2576520"/>
              <a:ext cx="1309680" cy="17938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1800" name=""/>
          <p:cNvGrpSpPr/>
          <p:nvPr/>
        </p:nvGrpSpPr>
        <p:grpSpPr>
          <a:xfrm>
            <a:off x="676440" y="1397160"/>
            <a:ext cx="5817960" cy="4504680"/>
            <a:chOff x="676440" y="1397160"/>
            <a:chExt cx="5817960" cy="4504680"/>
          </a:xfrm>
        </p:grpSpPr>
        <p:sp>
          <p:nvSpPr>
            <p:cNvPr id="1801"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1802" name=""/>
            <p:cNvSpPr/>
            <p:nvPr/>
          </p:nvSpPr>
          <p:spPr>
            <a:xfrm>
              <a:off x="468324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1803" name=""/>
            <p:cNvSpPr/>
            <p:nvPr/>
          </p:nvSpPr>
          <p:spPr>
            <a:xfrm>
              <a:off x="562608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1804" name=""/>
            <p:cNvSpPr/>
            <p:nvPr/>
          </p:nvSpPr>
          <p:spPr>
            <a:xfrm>
              <a:off x="5859360" y="3843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1805" name=""/>
            <p:cNvSpPr/>
            <p:nvPr/>
          </p:nvSpPr>
          <p:spPr>
            <a:xfrm>
              <a:off x="525636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1806" name=""/>
            <p:cNvSpPr/>
            <p:nvPr/>
          </p:nvSpPr>
          <p:spPr>
            <a:xfrm>
              <a:off x="400212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1807" name=""/>
            <p:cNvSpPr/>
            <p:nvPr/>
          </p:nvSpPr>
          <p:spPr>
            <a:xfrm>
              <a:off x="251136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1808" name=""/>
            <p:cNvSpPr/>
            <p:nvPr/>
          </p:nvSpPr>
          <p:spPr>
            <a:xfrm>
              <a:off x="126540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1809" name=""/>
            <p:cNvSpPr/>
            <p:nvPr/>
          </p:nvSpPr>
          <p:spPr>
            <a:xfrm>
              <a:off x="676440" y="384336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1810" name=""/>
            <p:cNvSpPr/>
            <p:nvPr/>
          </p:nvSpPr>
          <p:spPr>
            <a:xfrm>
              <a:off x="91584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1811" name=""/>
            <p:cNvSpPr/>
            <p:nvPr/>
          </p:nvSpPr>
          <p:spPr>
            <a:xfrm>
              <a:off x="182088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grpSp>
      <p:graphicFrame>
        <p:nvGraphicFramePr>
          <p:cNvPr id="1812" name=""/>
          <p:cNvGraphicFramePr/>
          <p:nvPr/>
        </p:nvGraphicFramePr>
        <p:xfrm>
          <a:off x="0" y="1590840"/>
          <a:ext cx="8410680" cy="4206600"/>
        </p:xfrm>
        <a:graphic>
          <a:graphicData uri="http://schemas.openxmlformats.org/presentationml/2006/ole">
            <p:oleObj r:id="rId1" spid="">
              <p:embed/>
              <p:pic>
                <p:nvPicPr>
                  <p:cNvPr id="1813" name="" descr=""/>
                  <p:cNvPicPr/>
                  <p:nvPr/>
                </p:nvPicPr>
                <p:blipFill>
                  <a:blip r:embed="rId2"/>
                  <a:stretch/>
                </p:blipFill>
                <p:spPr>
                  <a:xfrm>
                    <a:off x="0" y="1590840"/>
                    <a:ext cx="8410680" cy="4206600"/>
                  </a:xfrm>
                  <a:prstGeom prst="rect">
                    <a:avLst/>
                  </a:prstGeom>
                  <a:noFill/>
                  <a:ln w="0">
                    <a:noFill/>
                  </a:ln>
                </p:spPr>
              </p:pic>
            </p:oleObj>
          </a:graphicData>
        </a:graphic>
      </p:graphicFrame>
      <p:sp>
        <p:nvSpPr>
          <p:cNvPr id="1814" name=""/>
          <p:cNvSpPr/>
          <p:nvPr/>
        </p:nvSpPr>
        <p:spPr>
          <a:xfrm>
            <a:off x="324000" y="4572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is much more likely than other energy-related companies to be perceived as bold, entrepreneurial, ambitious, scrappy and smart.  The other energy companies are more likely to be seen as stodgy.</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815" name=""/>
          <p:cNvSpPr/>
          <p:nvPr/>
        </p:nvSpPr>
        <p:spPr>
          <a:xfrm>
            <a:off x="5172120" y="539100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F3355A3-68D7-4C59-B916-7605A73166E9}" type="slidenum">
              <a:t>131</a:t>
            </a:fld>
          </a:p>
        </p:txBody>
      </p:sp>
    </p:spTree>
  </p:cSld>
  <mc:AlternateContent>
    <mc:Choice Requires="p14">
      <p:transition spd="slow" p14:dur="2000"/>
    </mc:Choice>
    <mc:Fallback>
      <p:transition spd="slow"/>
    </mc:Fallback>
  </mc:AlternateContent>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816" name=""/>
          <p:cNvGraphicFramePr/>
          <p:nvPr/>
        </p:nvGraphicFramePr>
        <p:xfrm>
          <a:off x="985680" y="1523880"/>
          <a:ext cx="7527960" cy="4530960"/>
        </p:xfrm>
        <a:graphic>
          <a:graphicData uri="http://schemas.openxmlformats.org/presentationml/2006/ole">
            <p:oleObj progId="Word.Document.12" r:id="rId1" spid="">
              <p:embed/>
              <p:pic>
                <p:nvPicPr>
                  <p:cNvPr id="1817" name="" descr=""/>
                  <p:cNvPicPr/>
                  <p:nvPr/>
                </p:nvPicPr>
                <p:blipFill>
                  <a:blip r:embed="rId2"/>
                  <a:stretch/>
                </p:blipFill>
                <p:spPr>
                  <a:xfrm>
                    <a:off x="985680" y="1523880"/>
                    <a:ext cx="7527960" cy="4530960"/>
                  </a:xfrm>
                  <a:prstGeom prst="rect">
                    <a:avLst/>
                  </a:prstGeom>
                  <a:noFill/>
                  <a:ln w="0">
                    <a:noFill/>
                  </a:ln>
                </p:spPr>
              </p:pic>
            </p:oleObj>
          </a:graphicData>
        </a:graphic>
      </p:graphicFrame>
      <p:sp>
        <p:nvSpPr>
          <p:cNvPr id="1818"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Personality Association - Media/Regulators</a:t>
            </a:r>
            <a:endParaRPr b="1" lang="en-US" sz="2400" strike="noStrike" u="none">
              <a:solidFill>
                <a:srgbClr val="000099"/>
              </a:solidFill>
              <a:effectLst/>
              <a:uFillTx/>
              <a:latin typeface="GarmdITC BkCn BT"/>
            </a:endParaRPr>
          </a:p>
        </p:txBody>
      </p:sp>
      <p:sp>
        <p:nvSpPr>
          <p:cNvPr id="1819" name=""/>
          <p:cNvSpPr/>
          <p:nvPr/>
        </p:nvSpPr>
        <p:spPr>
          <a:xfrm>
            <a:off x="14400" y="92232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a:t>
            </a:r>
            <a:r>
              <a:rPr b="1" lang="en-US" sz="1600" strike="noStrike" u="none">
                <a:solidFill>
                  <a:srgbClr val="000099"/>
                </a:solidFill>
                <a:effectLst/>
                <a:uFillTx/>
                <a:latin typeface="CG Omega"/>
              </a:rPr>
              <a:t>Very/Somewhat Strongly Associate</a:t>
            </a:r>
            <a:r>
              <a:rPr b="1" lang="en-US" sz="1800" strike="noStrike" u="none">
                <a:solidFill>
                  <a:srgbClr val="000099"/>
                </a:solidFill>
                <a:effectLst/>
                <a:uFillTx/>
                <a:latin typeface="CG Omega"/>
              </a:rPr>
              <a:t>”</a:t>
            </a:r>
            <a:endParaRPr b="0" lang="en-US" sz="1800" strike="noStrike" u="none">
              <a:solidFill>
                <a:srgbClr val="000000"/>
              </a:solidFill>
              <a:effectLst/>
              <a:uFillTx/>
              <a:latin typeface="Times New Roman"/>
            </a:endParaRPr>
          </a:p>
        </p:txBody>
      </p:sp>
      <p:sp>
        <p:nvSpPr>
          <p:cNvPr id="1820" name=""/>
          <p:cNvSpPr/>
          <p:nvPr/>
        </p:nvSpPr>
        <p:spPr>
          <a:xfrm>
            <a:off x="209520" y="6296040"/>
            <a:ext cx="8477280" cy="36828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1821" name=""/>
          <p:cNvSpPr/>
          <p:nvPr/>
        </p:nvSpPr>
        <p:spPr>
          <a:xfrm>
            <a:off x="324000" y="41904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With the exception of arrogant, Enron’s ratings on the personality attributes have remained fairly level with those recorded in Wave II.</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8921C92-B9EE-42DA-A94C-4BF39418186D}" type="slidenum">
              <a:t>132</a:t>
            </a:fld>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822" name=""/>
          <p:cNvSpPr/>
          <p:nvPr/>
        </p:nvSpPr>
        <p:spPr>
          <a:xfrm>
            <a:off x="2571840" y="2444400"/>
            <a:ext cx="6476760" cy="1635480"/>
          </a:xfrm>
          <a:prstGeom prst="rect">
            <a:avLst/>
          </a:prstGeom>
          <a:noFill/>
          <a:ln w="0">
            <a:noFill/>
          </a:ln>
        </p:spPr>
        <p:style>
          <a:lnRef idx="0"/>
          <a:fillRef idx="0"/>
          <a:effectRef idx="0"/>
          <a:fontRef idx="minor"/>
        </p:style>
        <p:txBody>
          <a:bodyPr lIns="92160" rIns="92160" tIns="46080" bIns="46080" anchor="b">
            <a:spAutoFit/>
          </a:bodyPr>
          <a:p>
            <a:pPr marL="230040" indent="-230040">
              <a:lnSpc>
                <a:spcPct val="85000"/>
              </a:lnSpc>
              <a:spcBef>
                <a:spcPts val="488"/>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3900" strike="noStrike" u="none">
                <a:solidFill>
                  <a:srgbClr val="000099"/>
                </a:solidFill>
                <a:effectLst/>
                <a:uFillTx/>
                <a:latin typeface="GarmdITC BkCn BT"/>
              </a:rPr>
              <a:t>“Will They Act on Our Behalf?”</a:t>
            </a:r>
            <a:endParaRPr b="0" lang="en-US" sz="3900" strike="noStrike" u="none">
              <a:solidFill>
                <a:srgbClr val="000000"/>
              </a:solidFill>
              <a:effectLst/>
              <a:uFillTx/>
              <a:latin typeface="Times New Roman"/>
            </a:endParaRPr>
          </a:p>
          <a:p>
            <a:pPr marL="230040" indent="-230040">
              <a:lnSpc>
                <a:spcPct val="100000"/>
              </a:lnSpc>
              <a:spcBef>
                <a:spcPts val="1437"/>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Behavioral Attribute Association</a:t>
            </a:r>
            <a:endParaRPr b="0" lang="en-US" sz="2300" strike="noStrike" u="none">
              <a:solidFill>
                <a:srgbClr val="000000"/>
              </a:solidFill>
              <a:effectLst/>
              <a:uFillTx/>
              <a:latin typeface="Times New Roman"/>
            </a:endParaRPr>
          </a:p>
        </p:txBody>
      </p:sp>
      <p:sp>
        <p:nvSpPr>
          <p:cNvPr id="1823"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24"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5"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1826" name=""/>
          <p:cNvGrpSpPr/>
          <p:nvPr/>
        </p:nvGrpSpPr>
        <p:grpSpPr>
          <a:xfrm>
            <a:off x="0" y="0"/>
            <a:ext cx="1066680" cy="6858000"/>
            <a:chOff x="0" y="0"/>
            <a:chExt cx="1066680" cy="6858000"/>
          </a:xfrm>
        </p:grpSpPr>
        <p:sp>
          <p:nvSpPr>
            <p:cNvPr id="1827"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8"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829" name=""/>
            <p:cNvGrpSpPr/>
            <p:nvPr/>
          </p:nvGrpSpPr>
          <p:grpSpPr>
            <a:xfrm>
              <a:off x="0" y="1568520"/>
              <a:ext cx="1066680" cy="793800"/>
              <a:chOff x="0" y="1568520"/>
              <a:chExt cx="1066680" cy="793800"/>
            </a:xfrm>
          </p:grpSpPr>
          <p:sp>
            <p:nvSpPr>
              <p:cNvPr id="1830"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831"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C033A8A3-97E8-4AB5-98A1-E8C1F947BF3D}" type="slidenum">
              <a:t>133</a:t>
            </a:fld>
          </a:p>
        </p:txBody>
      </p:sp>
    </p:spTree>
  </p:cSld>
  <mc:AlternateContent>
    <mc:Choice Requires="p14">
      <p:transition spd="slow" p14:dur="2000"/>
    </mc:Choice>
    <mc:Fallback>
      <p:transition spd="slow"/>
    </mc:Fallback>
  </mc:AlternateContent>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Behavioral Attribute Association with Enron</a:t>
            </a:r>
            <a:endParaRPr b="1" lang="en-US" sz="2400" strike="noStrike" u="none">
              <a:solidFill>
                <a:srgbClr val="000099"/>
              </a:solidFill>
              <a:effectLst/>
              <a:uFillTx/>
              <a:latin typeface="GarmdITC BkCn BT"/>
            </a:endParaRPr>
          </a:p>
        </p:txBody>
      </p:sp>
      <p:sp>
        <p:nvSpPr>
          <p:cNvPr id="1833" name=""/>
          <p:cNvSpPr/>
          <p:nvPr/>
        </p:nvSpPr>
        <p:spPr>
          <a:xfrm>
            <a:off x="14400" y="89064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a:t>
            </a:r>
            <a:endParaRPr b="0" lang="en-US" sz="1800" strike="noStrike" u="none">
              <a:solidFill>
                <a:srgbClr val="000000"/>
              </a:solidFill>
              <a:effectLst/>
              <a:uFillTx/>
              <a:latin typeface="Times New Roman"/>
            </a:endParaRPr>
          </a:p>
        </p:txBody>
      </p:sp>
      <p:sp>
        <p:nvSpPr>
          <p:cNvPr id="1834" name=""/>
          <p:cNvSpPr/>
          <p:nvPr/>
        </p:nvSpPr>
        <p:spPr>
          <a:xfrm>
            <a:off x="3184560" y="1211400"/>
            <a:ext cx="2832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“Top Two Box” Ratings</a:t>
            </a:r>
            <a:endParaRPr b="0" lang="en-US" sz="1600" strike="noStrike" u="none">
              <a:solidFill>
                <a:srgbClr val="000000"/>
              </a:solidFill>
              <a:effectLst/>
              <a:uFillTx/>
              <a:latin typeface="Times New Roman"/>
            </a:endParaRPr>
          </a:p>
        </p:txBody>
      </p:sp>
      <p:graphicFrame>
        <p:nvGraphicFramePr>
          <p:cNvPr id="1835" name=""/>
          <p:cNvGraphicFramePr/>
          <p:nvPr/>
        </p:nvGraphicFramePr>
        <p:xfrm>
          <a:off x="1025640" y="1584360"/>
          <a:ext cx="6908760" cy="4552920"/>
        </p:xfrm>
        <a:graphic>
          <a:graphicData uri="http://schemas.openxmlformats.org/presentationml/2006/ole">
            <p:oleObj r:id="rId1" spid="">
              <p:embed/>
              <p:pic>
                <p:nvPicPr>
                  <p:cNvPr id="1836" name="" descr=""/>
                  <p:cNvPicPr/>
                  <p:nvPr/>
                </p:nvPicPr>
                <p:blipFill>
                  <a:blip r:embed="rId2"/>
                  <a:stretch/>
                </p:blipFill>
                <p:spPr>
                  <a:xfrm>
                    <a:off x="1025640" y="1584360"/>
                    <a:ext cx="6908760" cy="4552920"/>
                  </a:xfrm>
                  <a:prstGeom prst="rect">
                    <a:avLst/>
                  </a:prstGeom>
                  <a:noFill/>
                  <a:ln w="0">
                    <a:noFill/>
                  </a:ln>
                </p:spPr>
              </p:pic>
            </p:oleObj>
          </a:graphicData>
        </a:graphic>
      </p:graphicFrame>
      <p:grpSp>
        <p:nvGrpSpPr>
          <p:cNvPr id="1837" name=""/>
          <p:cNvGrpSpPr/>
          <p:nvPr/>
        </p:nvGrpSpPr>
        <p:grpSpPr>
          <a:xfrm>
            <a:off x="3738600" y="6219720"/>
            <a:ext cx="1666800" cy="257040"/>
            <a:chOff x="3738600" y="6219720"/>
            <a:chExt cx="1666800" cy="257040"/>
          </a:xfrm>
        </p:grpSpPr>
        <p:sp>
          <p:nvSpPr>
            <p:cNvPr id="1838" name=""/>
            <p:cNvSpPr/>
            <p:nvPr/>
          </p:nvSpPr>
          <p:spPr>
            <a:xfrm>
              <a:off x="3738600" y="621972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9" name=""/>
            <p:cNvSpPr/>
            <p:nvPr/>
          </p:nvSpPr>
          <p:spPr>
            <a:xfrm>
              <a:off x="4687920" y="630540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840" name=""/>
            <p:cNvSpPr/>
            <p:nvPr/>
          </p:nvSpPr>
          <p:spPr>
            <a:xfrm>
              <a:off x="4841280" y="625752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841" name=""/>
            <p:cNvSpPr/>
            <p:nvPr/>
          </p:nvSpPr>
          <p:spPr>
            <a:xfrm>
              <a:off x="3833640" y="630540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842" name=""/>
            <p:cNvSpPr/>
            <p:nvPr/>
          </p:nvSpPr>
          <p:spPr>
            <a:xfrm>
              <a:off x="3992040" y="625752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843" name=""/>
          <p:cNvSpPr/>
          <p:nvPr/>
        </p:nvSpPr>
        <p:spPr>
          <a:xfrm>
            <a:off x="189720" y="6284880"/>
            <a:ext cx="2000520" cy="482400"/>
          </a:xfrm>
          <a:prstGeom prst="rect">
            <a:avLst/>
          </a:prstGeom>
          <a:noFill/>
          <a:ln w="0">
            <a:noFill/>
          </a:ln>
        </p:spPr>
        <p:style>
          <a:lnRef idx="0"/>
          <a:fillRef idx="0"/>
          <a:effectRef idx="0"/>
          <a:fontRef idx="minor"/>
        </p:style>
        <p:txBody>
          <a:bodyPr wrap="none" lIns="90000" rIns="90000" tIns="46800" bIns="46800" anchor="t">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likely are you to…?</a:t>
            </a:r>
            <a:endParaRPr b="0" lang="en-US" sz="800" strike="noStrike" u="none">
              <a:solidFill>
                <a:srgbClr val="000000"/>
              </a:solidFill>
              <a:effectLst/>
              <a:uFillTx/>
              <a:latin typeface="Times New Roman"/>
            </a:endParaRPr>
          </a:p>
        </p:txBody>
      </p:sp>
      <p:sp>
        <p:nvSpPr>
          <p:cNvPr id="1844"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Enron’s ratings on most of the behavioral attributes have reamined fairly level with those of the past wave; the company’s ratings have improved in terms of Media/Regulators believing in what the “company says, both to me and publicly”.</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845" name=""/>
          <p:cNvSpPr/>
          <p:nvPr/>
        </p:nvSpPr>
        <p:spPr>
          <a:xfrm>
            <a:off x="5124240" y="322416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FC095B1-D83C-4B59-9044-ED92595E6D02}" type="slidenum">
              <a:t>134</a:t>
            </a:fld>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6"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Behavioral Attribute Association -- Media/Regulators</a:t>
            </a:r>
            <a:endParaRPr b="1" lang="en-US" sz="2400" strike="noStrike" u="none">
              <a:solidFill>
                <a:srgbClr val="000099"/>
              </a:solidFill>
              <a:effectLst/>
              <a:uFillTx/>
              <a:latin typeface="GarmdITC BkCn BT"/>
            </a:endParaRPr>
          </a:p>
        </p:txBody>
      </p:sp>
      <p:sp>
        <p:nvSpPr>
          <p:cNvPr id="1847" name=""/>
          <p:cNvSpPr/>
          <p:nvPr/>
        </p:nvSpPr>
        <p:spPr>
          <a:xfrm>
            <a:off x="14400" y="92232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“Top Two Box” Ratings</a:t>
            </a:r>
            <a:endParaRPr b="0" lang="en-US" sz="1600" strike="noStrike" u="none">
              <a:solidFill>
                <a:srgbClr val="000000"/>
              </a:solidFill>
              <a:effectLst/>
              <a:uFillTx/>
              <a:latin typeface="Times New Roman"/>
            </a:endParaRPr>
          </a:p>
        </p:txBody>
      </p:sp>
      <p:graphicFrame>
        <p:nvGraphicFramePr>
          <p:cNvPr id="1848" name=""/>
          <p:cNvGraphicFramePr/>
          <p:nvPr/>
        </p:nvGraphicFramePr>
        <p:xfrm>
          <a:off x="549360" y="1565280"/>
          <a:ext cx="8137440" cy="4022640"/>
        </p:xfrm>
        <a:graphic>
          <a:graphicData uri="http://schemas.openxmlformats.org/presentationml/2006/ole">
            <p:oleObj progId="Word.Document.12" r:id="rId1" spid="">
              <p:embed/>
              <p:pic>
                <p:nvPicPr>
                  <p:cNvPr id="1849" name="" descr=""/>
                  <p:cNvPicPr/>
                  <p:nvPr/>
                </p:nvPicPr>
                <p:blipFill>
                  <a:blip r:embed="rId2"/>
                  <a:stretch/>
                </p:blipFill>
                <p:spPr>
                  <a:xfrm>
                    <a:off x="549360" y="1565280"/>
                    <a:ext cx="8137440" cy="4022640"/>
                  </a:xfrm>
                  <a:prstGeom prst="rect">
                    <a:avLst/>
                  </a:prstGeom>
                  <a:noFill/>
                  <a:ln w="0">
                    <a:noFill/>
                  </a:ln>
                </p:spPr>
              </p:pic>
            </p:oleObj>
          </a:graphicData>
        </a:graphic>
      </p:graphicFrame>
      <p:sp>
        <p:nvSpPr>
          <p:cNvPr id="1850" name=""/>
          <p:cNvSpPr/>
          <p:nvPr/>
        </p:nvSpPr>
        <p:spPr>
          <a:xfrm>
            <a:off x="124560" y="6284880"/>
            <a:ext cx="2651760" cy="482400"/>
          </a:xfrm>
          <a:prstGeom prst="rect">
            <a:avLst/>
          </a:prstGeom>
          <a:noFill/>
          <a:ln w="0">
            <a:noFill/>
          </a:ln>
        </p:spPr>
        <p:style>
          <a:lnRef idx="0"/>
          <a:fillRef idx="0"/>
          <a:effectRef idx="0"/>
          <a:fontRef idx="minor"/>
        </p:style>
        <p:txBody>
          <a:bodyPr wrap="none" lIns="90000" rIns="90000" tIns="46800" bIns="46800" anchor="t">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likely are you to…?</a:t>
            </a:r>
            <a:endParaRPr b="0" lang="en-US" sz="800" strike="noStrike" u="none">
              <a:solidFill>
                <a:srgbClr val="000000"/>
              </a:solidFill>
              <a:effectLst/>
              <a:uFillTx/>
              <a:latin typeface="Times New Roman"/>
            </a:endParaRPr>
          </a:p>
        </p:txBody>
      </p:sp>
      <p:sp>
        <p:nvSpPr>
          <p:cNvPr id="1851" name=""/>
          <p:cNvSpPr/>
          <p:nvPr/>
        </p:nvSpPr>
        <p:spPr>
          <a:xfrm>
            <a:off x="324000" y="3906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 most behavioral attributes, Enron’s ratings are in line with those of the other energy companies evaluated, although Enron does hold a clear lead in terms of “strongly advocating for market competition”.</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135B37E-E6D1-4A1F-BBDC-EF293E9828E4}" type="slidenum">
              <a:t>135</a:t>
            </a:fld>
          </a:p>
        </p:txBody>
      </p:sp>
    </p:spTree>
  </p:cSld>
  <mc:AlternateContent>
    <mc:Choice Requires="p14">
      <p:transition spd="slow" p14:dur="2000"/>
    </mc:Choice>
    <mc:Fallback>
      <p:transition spd="slow"/>
    </mc:Fallback>
  </mc:AlternateContent>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852" name=""/>
          <p:cNvSpPr/>
          <p:nvPr/>
        </p:nvSpPr>
        <p:spPr>
          <a:xfrm>
            <a:off x="2571840" y="3015720"/>
            <a:ext cx="6476760" cy="597600"/>
          </a:xfrm>
          <a:prstGeom prst="rect">
            <a:avLst/>
          </a:prstGeom>
          <a:noFill/>
          <a:ln w="0">
            <a:noFill/>
          </a:ln>
        </p:spPr>
        <p:style>
          <a:lnRef idx="0"/>
          <a:fillRef idx="0"/>
          <a:effectRef idx="0"/>
          <a:fontRef idx="minor"/>
        </p:style>
        <p:txBody>
          <a:bodyPr lIns="92160" rIns="92160" tIns="46080" bIns="46080" anchor="b">
            <a:spAutoFit/>
          </a:bodyPr>
          <a:p>
            <a:pPr marL="230040" indent="-230040">
              <a:lnSpc>
                <a:spcPct val="85000"/>
              </a:lnSpc>
              <a:spcBef>
                <a:spcPts val="488"/>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3900" strike="noStrike" u="none">
                <a:solidFill>
                  <a:srgbClr val="000099"/>
                </a:solidFill>
                <a:effectLst/>
                <a:uFillTx/>
                <a:latin typeface="GarmdITC BkCn BT"/>
              </a:rPr>
              <a:t>Questionnaire</a:t>
            </a:r>
            <a:endParaRPr b="0" lang="en-US" sz="3900" strike="noStrike" u="none">
              <a:solidFill>
                <a:srgbClr val="000000"/>
              </a:solidFill>
              <a:effectLst/>
              <a:uFillTx/>
              <a:latin typeface="Times New Roman"/>
            </a:endParaRPr>
          </a:p>
        </p:txBody>
      </p:sp>
      <p:sp>
        <p:nvSpPr>
          <p:cNvPr id="1853"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4"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5"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1856" name=""/>
          <p:cNvGrpSpPr/>
          <p:nvPr/>
        </p:nvGrpSpPr>
        <p:grpSpPr>
          <a:xfrm>
            <a:off x="0" y="0"/>
            <a:ext cx="1066680" cy="6858000"/>
            <a:chOff x="0" y="0"/>
            <a:chExt cx="1066680" cy="6858000"/>
          </a:xfrm>
        </p:grpSpPr>
        <p:sp>
          <p:nvSpPr>
            <p:cNvPr id="1857"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8"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859" name=""/>
            <p:cNvGrpSpPr/>
            <p:nvPr/>
          </p:nvGrpSpPr>
          <p:grpSpPr>
            <a:xfrm>
              <a:off x="0" y="1568520"/>
              <a:ext cx="1066680" cy="793800"/>
              <a:chOff x="0" y="1568520"/>
              <a:chExt cx="1066680" cy="793800"/>
            </a:xfrm>
          </p:grpSpPr>
          <p:sp>
            <p:nvSpPr>
              <p:cNvPr id="1860"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861"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B71971AC-97C1-4586-B94B-C4E5541939D9}" type="slidenum">
              <a:t>136</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4"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2571840" y="2897640"/>
            <a:ext cx="6476760" cy="1615680"/>
          </a:xfrm>
          <a:prstGeom prst="rect">
            <a:avLst/>
          </a:prstGeom>
          <a:noFill/>
          <a:ln w="0">
            <a:noFill/>
          </a:ln>
        </p:spPr>
        <p:style>
          <a:lnRef idx="0"/>
          <a:fillRef idx="0"/>
          <a:effectRef idx="0"/>
          <a:fontRef idx="minor"/>
        </p:style>
        <p:txBody>
          <a:bodyPr lIns="92160" rIns="92160" tIns="46080" bIns="46080" anchor="b">
            <a:spAutoFit/>
          </a:bodyPr>
          <a:p>
            <a:pPr>
              <a:lnSpc>
                <a:spcPct val="100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4200" strike="noStrike" u="none">
                <a:solidFill>
                  <a:srgbClr val="000099"/>
                </a:solidFill>
                <a:effectLst/>
                <a:uFillTx/>
                <a:latin typeface="GarmdITC BkCn BT"/>
              </a:rPr>
              <a:t>The Financial Community</a:t>
            </a:r>
            <a:endParaRPr b="0" lang="en-US" sz="4200" strike="noStrike" u="none">
              <a:solidFill>
                <a:srgbClr val="000000"/>
              </a:solidFill>
              <a:effectLst/>
              <a:uFillTx/>
              <a:latin typeface="Times New Roman"/>
            </a:endParaRPr>
          </a:p>
          <a:p>
            <a:pPr>
              <a:lnSpc>
                <a:spcPct val="100000"/>
              </a:lnSpc>
              <a:spcBef>
                <a:spcPts val="1151"/>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Financial Analysts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Portfolio Managers</a:t>
            </a:r>
            <a:endParaRPr b="0" lang="en-US" sz="2300" strike="noStrike" u="none">
              <a:solidFill>
                <a:srgbClr val="000000"/>
              </a:solidFill>
              <a:effectLst/>
              <a:uFillTx/>
              <a:latin typeface="Times New Roman"/>
            </a:endParaRPr>
          </a:p>
        </p:txBody>
      </p:sp>
      <p:sp>
        <p:nvSpPr>
          <p:cNvPr id="67"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68" name=""/>
          <p:cNvGrpSpPr/>
          <p:nvPr/>
        </p:nvGrpSpPr>
        <p:grpSpPr>
          <a:xfrm>
            <a:off x="0" y="0"/>
            <a:ext cx="1066680" cy="6858000"/>
            <a:chOff x="0" y="0"/>
            <a:chExt cx="1066680" cy="6858000"/>
          </a:xfrm>
        </p:grpSpPr>
        <p:sp>
          <p:nvSpPr>
            <p:cNvPr id="69"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71" name=""/>
            <p:cNvGrpSpPr/>
            <p:nvPr/>
          </p:nvGrpSpPr>
          <p:grpSpPr>
            <a:xfrm>
              <a:off x="0" y="1568520"/>
              <a:ext cx="1066680" cy="793800"/>
              <a:chOff x="0" y="1568520"/>
              <a:chExt cx="1066680" cy="793800"/>
            </a:xfrm>
          </p:grpSpPr>
          <p:sp>
            <p:nvSpPr>
              <p:cNvPr id="72"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73"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076A7672-C66C-42EE-ADBE-6CD9914E8F17}"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4" name=""/>
          <p:cNvSpPr/>
          <p:nvPr/>
        </p:nvSpPr>
        <p:spPr>
          <a:xfrm>
            <a:off x="2571840" y="2459880"/>
            <a:ext cx="6476760" cy="2739240"/>
          </a:xfrm>
          <a:prstGeom prst="rect">
            <a:avLst/>
          </a:prstGeom>
          <a:noFill/>
          <a:ln w="0">
            <a:noFill/>
          </a:ln>
        </p:spPr>
        <p:style>
          <a:lnRef idx="0"/>
          <a:fillRef idx="0"/>
          <a:effectRef idx="0"/>
          <a:fontRef idx="minor"/>
        </p:style>
        <p:txBody>
          <a:bodyPr lIns="92160" rIns="92160" tIns="46080" bIns="46080" anchor="b">
            <a:spAutoFit/>
          </a:bodyPr>
          <a:p>
            <a:pPr>
              <a:lnSpc>
                <a:spcPct val="100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4200" strike="noStrike" u="none">
                <a:solidFill>
                  <a:srgbClr val="000099"/>
                </a:solidFill>
                <a:effectLst/>
                <a:uFillTx/>
                <a:latin typeface="GarmdITC BkCn BT"/>
              </a:rPr>
              <a:t>“Do They Know Us?”</a:t>
            </a:r>
            <a:endParaRPr b="0" lang="en-US" sz="4200" strike="noStrike" u="none">
              <a:solidFill>
                <a:srgbClr val="000000"/>
              </a:solidFill>
              <a:effectLst/>
              <a:uFillTx/>
              <a:latin typeface="Times New Roman"/>
            </a:endParaRPr>
          </a:p>
          <a:p>
            <a:pPr>
              <a:lnSpc>
                <a:spcPct val="100000"/>
              </a:lnSpc>
              <a:spcBef>
                <a:spcPts val="1151"/>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Unaided Awareness of “Energy-Related” Companies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Unaided Awareness of “Investment Firms”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Association with Communications Themes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Familiarity</a:t>
            </a:r>
            <a:endParaRPr b="0" lang="en-US" sz="2300" strike="noStrike" u="none">
              <a:solidFill>
                <a:srgbClr val="000000"/>
              </a:solidFill>
              <a:effectLst/>
              <a:uFillTx/>
              <a:latin typeface="Times New Roman"/>
            </a:endParaRPr>
          </a:p>
        </p:txBody>
      </p:sp>
      <p:sp>
        <p:nvSpPr>
          <p:cNvPr id="75"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78" name=""/>
          <p:cNvGrpSpPr/>
          <p:nvPr/>
        </p:nvGrpSpPr>
        <p:grpSpPr>
          <a:xfrm>
            <a:off x="0" y="0"/>
            <a:ext cx="1066680" cy="6858000"/>
            <a:chOff x="0" y="0"/>
            <a:chExt cx="1066680" cy="6858000"/>
          </a:xfrm>
        </p:grpSpPr>
        <p:sp>
          <p:nvSpPr>
            <p:cNvPr id="79"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81" name=""/>
            <p:cNvGrpSpPr/>
            <p:nvPr/>
          </p:nvGrpSpPr>
          <p:grpSpPr>
            <a:xfrm>
              <a:off x="0" y="1568520"/>
              <a:ext cx="1066680" cy="793800"/>
              <a:chOff x="0" y="1568520"/>
              <a:chExt cx="1066680" cy="793800"/>
            </a:xfrm>
          </p:grpSpPr>
          <p:sp>
            <p:nvSpPr>
              <p:cNvPr id="82"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83"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1004B326-64BB-40F0-8701-5B9D0B6DA251}"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
          <p:cNvSpPr/>
          <p:nvPr/>
        </p:nvSpPr>
        <p:spPr>
          <a:xfrm>
            <a:off x="209520" y="6307920"/>
            <a:ext cx="6039000" cy="337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top three energy related companies in the world?</a:t>
            </a:r>
            <a:endParaRPr b="0" lang="en-US" sz="800" strike="noStrike" u="none">
              <a:solidFill>
                <a:srgbClr val="000000"/>
              </a:solidFill>
              <a:effectLst/>
              <a:uFillTx/>
              <a:latin typeface="Times New Roman"/>
            </a:endParaRPr>
          </a:p>
        </p:txBody>
      </p:sp>
      <p:sp>
        <p:nvSpPr>
          <p:cNvPr id="85"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“Top” Energy Related Companies</a:t>
            </a:r>
            <a:endParaRPr b="1" lang="en-US" sz="2400" strike="noStrike" u="none">
              <a:solidFill>
                <a:srgbClr val="000099"/>
              </a:solidFill>
              <a:effectLst/>
              <a:uFillTx/>
              <a:latin typeface="GarmdITC BkCn BT"/>
            </a:endParaRPr>
          </a:p>
        </p:txBody>
      </p:sp>
      <p:graphicFrame>
        <p:nvGraphicFramePr>
          <p:cNvPr id="86" name=""/>
          <p:cNvGraphicFramePr/>
          <p:nvPr/>
        </p:nvGraphicFramePr>
        <p:xfrm>
          <a:off x="285840" y="1476360"/>
          <a:ext cx="3827520" cy="4667400"/>
        </p:xfrm>
        <a:graphic>
          <a:graphicData uri="http://schemas.openxmlformats.org/presentationml/2006/ole">
            <p:oleObj r:id="rId1" spid="">
              <p:embed/>
              <p:pic>
                <p:nvPicPr>
                  <p:cNvPr id="87" name="" descr=""/>
                  <p:cNvPicPr/>
                  <p:nvPr/>
                </p:nvPicPr>
                <p:blipFill>
                  <a:blip r:embed="rId2"/>
                  <a:stretch/>
                </p:blipFill>
                <p:spPr>
                  <a:xfrm>
                    <a:off x="285840" y="1476360"/>
                    <a:ext cx="3827520" cy="4667400"/>
                  </a:xfrm>
                  <a:prstGeom prst="rect">
                    <a:avLst/>
                  </a:prstGeom>
                  <a:noFill/>
                  <a:ln w="0">
                    <a:noFill/>
                  </a:ln>
                </p:spPr>
              </p:pic>
            </p:oleObj>
          </a:graphicData>
        </a:graphic>
      </p:graphicFrame>
      <p:graphicFrame>
        <p:nvGraphicFramePr>
          <p:cNvPr id="88" name=""/>
          <p:cNvGraphicFramePr/>
          <p:nvPr/>
        </p:nvGraphicFramePr>
        <p:xfrm>
          <a:off x="4276800" y="1798560"/>
          <a:ext cx="4602240" cy="4683240"/>
        </p:xfrm>
        <a:graphic>
          <a:graphicData uri="http://schemas.openxmlformats.org/presentationml/2006/ole">
            <p:oleObj r:id="rId3" spid="">
              <p:embed/>
              <p:pic>
                <p:nvPicPr>
                  <p:cNvPr id="89" name="" descr=""/>
                  <p:cNvPicPr/>
                  <p:nvPr/>
                </p:nvPicPr>
                <p:blipFill>
                  <a:blip r:embed="rId4"/>
                  <a:stretch/>
                </p:blipFill>
                <p:spPr>
                  <a:xfrm>
                    <a:off x="4276800" y="1798560"/>
                    <a:ext cx="4602240" cy="4683240"/>
                  </a:xfrm>
                  <a:prstGeom prst="rect">
                    <a:avLst/>
                  </a:prstGeom>
                  <a:noFill/>
                  <a:ln w="0">
                    <a:noFill/>
                  </a:ln>
                </p:spPr>
              </p:pic>
            </p:oleObj>
          </a:graphicData>
        </a:graphic>
      </p:graphicFrame>
      <p:sp>
        <p:nvSpPr>
          <p:cNvPr id="90" name=""/>
          <p:cNvSpPr/>
          <p:nvPr/>
        </p:nvSpPr>
        <p:spPr>
          <a:xfrm>
            <a:off x="188748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Top Mentions</a:t>
            </a:r>
            <a:endParaRPr b="0" lang="en-US" sz="1600" strike="noStrike" u="none">
              <a:solidFill>
                <a:srgbClr val="000000"/>
              </a:solidFill>
              <a:effectLst/>
              <a:uFillTx/>
              <a:latin typeface="Times New Roman"/>
            </a:endParaRPr>
          </a:p>
        </p:txBody>
      </p:sp>
      <p:sp>
        <p:nvSpPr>
          <p:cNvPr id="91"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a:t>
            </a:r>
            <a:endParaRPr b="0" lang="en-US" sz="1800" strike="noStrike" u="none">
              <a:solidFill>
                <a:srgbClr val="000000"/>
              </a:solidFill>
              <a:effectLst/>
              <a:uFillTx/>
              <a:latin typeface="Times New Roman"/>
            </a:endParaRPr>
          </a:p>
        </p:txBody>
      </p:sp>
      <p:sp>
        <p:nvSpPr>
          <p:cNvPr id="92"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sp>
        <p:nvSpPr>
          <p:cNvPr id="93" name=""/>
          <p:cNvSpPr/>
          <p:nvPr/>
        </p:nvSpPr>
        <p:spPr>
          <a:xfrm>
            <a:off x="476280" y="4190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asked to name a “top three” energy related company, investment professionals are most likely to mention Exxon/Mobil, followed by Enron.  Mentions of Enron have remained level as compared to Wave II.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94" name=""/>
          <p:cNvSpPr/>
          <p:nvPr/>
        </p:nvSpPr>
        <p:spPr>
          <a:xfrm>
            <a:off x="8336520" y="4248000"/>
            <a:ext cx="243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95" name=""/>
          <p:cNvSpPr/>
          <p:nvPr/>
        </p:nvSpPr>
        <p:spPr>
          <a:xfrm flipV="1">
            <a:off x="8330400" y="4451760"/>
            <a:ext cx="243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4BB6D2C-52CC-40CE-A992-6CC5448D403D}"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“Innovative Users of B2B E-Commerce”</a:t>
            </a:r>
            <a:endParaRPr b="1" lang="en-US" sz="2400" strike="noStrike" u="none">
              <a:solidFill>
                <a:srgbClr val="000099"/>
              </a:solidFill>
              <a:effectLst/>
              <a:uFillTx/>
              <a:latin typeface="GarmdITC BkCn BT"/>
            </a:endParaRPr>
          </a:p>
        </p:txBody>
      </p:sp>
      <p:graphicFrame>
        <p:nvGraphicFramePr>
          <p:cNvPr id="97" name=""/>
          <p:cNvGraphicFramePr/>
          <p:nvPr/>
        </p:nvGraphicFramePr>
        <p:xfrm>
          <a:off x="285840" y="1511280"/>
          <a:ext cx="3828960" cy="4667400"/>
        </p:xfrm>
        <a:graphic>
          <a:graphicData uri="http://schemas.openxmlformats.org/presentationml/2006/ole">
            <p:oleObj r:id="rId1" spid="">
              <p:embed/>
              <p:pic>
                <p:nvPicPr>
                  <p:cNvPr id="98" name="" descr=""/>
                  <p:cNvPicPr/>
                  <p:nvPr/>
                </p:nvPicPr>
                <p:blipFill>
                  <a:blip r:embed="rId2"/>
                  <a:stretch/>
                </p:blipFill>
                <p:spPr>
                  <a:xfrm>
                    <a:off x="285840" y="1511280"/>
                    <a:ext cx="3828960" cy="4667400"/>
                  </a:xfrm>
                  <a:prstGeom prst="rect">
                    <a:avLst/>
                  </a:prstGeom>
                  <a:noFill/>
                  <a:ln w="0">
                    <a:noFill/>
                  </a:ln>
                </p:spPr>
              </p:pic>
            </p:oleObj>
          </a:graphicData>
        </a:graphic>
      </p:graphicFrame>
      <p:sp>
        <p:nvSpPr>
          <p:cNvPr id="99" name=""/>
          <p:cNvSpPr/>
          <p:nvPr/>
        </p:nvSpPr>
        <p:spPr>
          <a:xfrm>
            <a:off x="209520" y="6346080"/>
            <a:ext cx="6039000" cy="337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most innovative users of business-to-business e-commerce? </a:t>
            </a:r>
            <a:endParaRPr b="0" lang="en-US" sz="800" strike="noStrike" u="none">
              <a:solidFill>
                <a:srgbClr val="000000"/>
              </a:solidFill>
              <a:effectLst/>
              <a:uFillTx/>
              <a:latin typeface="Times New Roman"/>
            </a:endParaRPr>
          </a:p>
        </p:txBody>
      </p:sp>
      <p:graphicFrame>
        <p:nvGraphicFramePr>
          <p:cNvPr id="100" name=""/>
          <p:cNvGraphicFramePr/>
          <p:nvPr/>
        </p:nvGraphicFramePr>
        <p:xfrm>
          <a:off x="4381560" y="1479600"/>
          <a:ext cx="3828960" cy="4667040"/>
        </p:xfrm>
        <a:graphic>
          <a:graphicData uri="http://schemas.openxmlformats.org/presentationml/2006/ole">
            <p:oleObj r:id="rId3" spid="">
              <p:embed/>
              <p:pic>
                <p:nvPicPr>
                  <p:cNvPr id="101" name="" descr=""/>
                  <p:cNvPicPr/>
                  <p:nvPr/>
                </p:nvPicPr>
                <p:blipFill>
                  <a:blip r:embed="rId4"/>
                  <a:stretch/>
                </p:blipFill>
                <p:spPr>
                  <a:xfrm>
                    <a:off x="4381560" y="1479600"/>
                    <a:ext cx="3828960" cy="4667040"/>
                  </a:xfrm>
                  <a:prstGeom prst="rect">
                    <a:avLst/>
                  </a:prstGeom>
                  <a:noFill/>
                  <a:ln w="0">
                    <a:noFill/>
                  </a:ln>
                </p:spPr>
              </p:pic>
            </p:oleObj>
          </a:graphicData>
        </a:graphic>
      </p:graphicFrame>
      <p:sp>
        <p:nvSpPr>
          <p:cNvPr id="102" name=""/>
          <p:cNvSpPr/>
          <p:nvPr/>
        </p:nvSpPr>
        <p:spPr>
          <a:xfrm>
            <a:off x="166536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First Mentions</a:t>
            </a:r>
            <a:endParaRPr b="0" lang="en-US" sz="1600" strike="noStrike" u="none">
              <a:solidFill>
                <a:srgbClr val="000000"/>
              </a:solidFill>
              <a:effectLst/>
              <a:uFillTx/>
              <a:latin typeface="Times New Roman"/>
            </a:endParaRPr>
          </a:p>
        </p:txBody>
      </p:sp>
      <p:sp>
        <p:nvSpPr>
          <p:cNvPr id="103"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a:t>
            </a:r>
            <a:endParaRPr b="0" lang="en-US" sz="1800" strike="noStrike" u="none">
              <a:solidFill>
                <a:srgbClr val="000000"/>
              </a:solidFill>
              <a:effectLst/>
              <a:uFillTx/>
              <a:latin typeface="Times New Roman"/>
            </a:endParaRPr>
          </a:p>
        </p:txBody>
      </p:sp>
      <p:sp>
        <p:nvSpPr>
          <p:cNvPr id="104"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sp>
        <p:nvSpPr>
          <p:cNvPr id="105" name=""/>
          <p:cNvSpPr/>
          <p:nvPr/>
        </p:nvSpPr>
        <p:spPr>
          <a:xfrm>
            <a:off x="476280" y="4190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Investment professionals are most likely to mention (unaided) Enron when asked to name an “innovative user of business to  business e-commerce”, both on a total mention basis and on a top-of-mind (first mention) basis.  Cisco and GE round out the top three.</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4F626AB-309A-45C7-85D7-310A1DCF3115}"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Association With Communications Themes</a:t>
            </a:r>
            <a:endParaRPr b="1" lang="en-US" sz="2400" strike="noStrike" u="none">
              <a:solidFill>
                <a:srgbClr val="000099"/>
              </a:solidFill>
              <a:effectLst/>
              <a:uFillTx/>
              <a:latin typeface="GarmdITC BkCn BT"/>
            </a:endParaRPr>
          </a:p>
        </p:txBody>
      </p:sp>
      <p:sp>
        <p:nvSpPr>
          <p:cNvPr id="107" name=""/>
          <p:cNvSpPr/>
          <p:nvPr/>
        </p:nvSpPr>
        <p:spPr>
          <a:xfrm>
            <a:off x="1190520" y="1200240"/>
            <a:ext cx="288936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“Why” &amp;</a:t>
            </a:r>
            <a:br>
              <a:rPr sz="1500"/>
            </a:br>
            <a:r>
              <a:rPr b="1" i="1" lang="en-US" sz="1500" strike="noStrike" u="sng">
                <a:solidFill>
                  <a:srgbClr val="000099"/>
                </a:solidFill>
                <a:effectLst/>
                <a:uFillTx/>
                <a:latin typeface="GarmdITC BkCn BT"/>
              </a:rPr>
              <a:t>Challenging the Status Quo</a:t>
            </a:r>
            <a:endParaRPr b="0" lang="en-US" sz="1500" strike="noStrike" u="none">
              <a:solidFill>
                <a:srgbClr val="000000"/>
              </a:solidFill>
              <a:effectLst/>
              <a:uFillTx/>
              <a:latin typeface="Times New Roman"/>
            </a:endParaRPr>
          </a:p>
        </p:txBody>
      </p:sp>
      <p:sp>
        <p:nvSpPr>
          <p:cNvPr id="108" name=""/>
          <p:cNvSpPr/>
          <p:nvPr/>
        </p:nvSpPr>
        <p:spPr>
          <a:xfrm>
            <a:off x="20520" y="93204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 - Select Mentions</a:t>
            </a:r>
            <a:endParaRPr b="0" lang="en-US" sz="1800" strike="noStrike" u="none">
              <a:solidFill>
                <a:srgbClr val="000000"/>
              </a:solidFill>
              <a:effectLst/>
              <a:uFillTx/>
              <a:latin typeface="Times New Roman"/>
            </a:endParaRPr>
          </a:p>
        </p:txBody>
      </p:sp>
      <p:sp>
        <p:nvSpPr>
          <p:cNvPr id="109" name=""/>
          <p:cNvSpPr/>
          <p:nvPr/>
        </p:nvSpPr>
        <p:spPr>
          <a:xfrm>
            <a:off x="5419800" y="1171440"/>
            <a:ext cx="288900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a:t>
            </a:r>
            <a:br>
              <a:rPr sz="1500"/>
            </a:br>
            <a:r>
              <a:rPr b="1" i="1" lang="en-US" sz="1500" strike="noStrike" u="sng">
                <a:solidFill>
                  <a:srgbClr val="000099"/>
                </a:solidFill>
                <a:effectLst/>
                <a:uFillTx/>
                <a:latin typeface="GarmdITC BkCn BT"/>
              </a:rPr>
              <a:t>“Endless Possibilities”</a:t>
            </a:r>
            <a:endParaRPr b="0" lang="en-US" sz="1500" strike="noStrike" u="none">
              <a:solidFill>
                <a:srgbClr val="000000"/>
              </a:solidFill>
              <a:effectLst/>
              <a:uFillTx/>
              <a:latin typeface="Times New Roman"/>
            </a:endParaRPr>
          </a:p>
        </p:txBody>
      </p:sp>
      <p:sp>
        <p:nvSpPr>
          <p:cNvPr id="110" name=""/>
          <p:cNvSpPr/>
          <p:nvPr/>
        </p:nvSpPr>
        <p:spPr>
          <a:xfrm>
            <a:off x="268200" y="6252480"/>
            <a:ext cx="8217000" cy="44676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question “Why” and challenging the status quo?</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line “Endless possibilities”?</a:t>
            </a:r>
            <a:endParaRPr b="0" lang="en-US" sz="800" strike="noStrike" u="none">
              <a:solidFill>
                <a:srgbClr val="000000"/>
              </a:solidFill>
              <a:effectLst/>
              <a:uFillTx/>
              <a:latin typeface="Times New Roman"/>
            </a:endParaRPr>
          </a:p>
        </p:txBody>
      </p:sp>
      <p:graphicFrame>
        <p:nvGraphicFramePr>
          <p:cNvPr id="111" name=""/>
          <p:cNvGraphicFramePr/>
          <p:nvPr/>
        </p:nvGraphicFramePr>
        <p:xfrm>
          <a:off x="353880" y="1641600"/>
          <a:ext cx="3829320" cy="4443120"/>
        </p:xfrm>
        <a:graphic>
          <a:graphicData uri="http://schemas.openxmlformats.org/presentationml/2006/ole">
            <p:oleObj r:id="rId1" spid="">
              <p:embed/>
              <p:pic>
                <p:nvPicPr>
                  <p:cNvPr id="112" name="" descr=""/>
                  <p:cNvPicPr/>
                  <p:nvPr/>
                </p:nvPicPr>
                <p:blipFill>
                  <a:blip r:embed="rId2"/>
                  <a:stretch/>
                </p:blipFill>
                <p:spPr>
                  <a:xfrm>
                    <a:off x="353880" y="1641600"/>
                    <a:ext cx="3829320" cy="4443120"/>
                  </a:xfrm>
                  <a:prstGeom prst="rect">
                    <a:avLst/>
                  </a:prstGeom>
                  <a:noFill/>
                  <a:ln w="0">
                    <a:noFill/>
                  </a:ln>
                </p:spPr>
              </p:pic>
            </p:oleObj>
          </a:graphicData>
        </a:graphic>
      </p:graphicFrame>
      <p:graphicFrame>
        <p:nvGraphicFramePr>
          <p:cNvPr id="113" name=""/>
          <p:cNvGraphicFramePr/>
          <p:nvPr/>
        </p:nvGraphicFramePr>
        <p:xfrm>
          <a:off x="4716360" y="1631880"/>
          <a:ext cx="3829320" cy="4443480"/>
        </p:xfrm>
        <a:graphic>
          <a:graphicData uri="http://schemas.openxmlformats.org/presentationml/2006/ole">
            <p:oleObj r:id="rId3" spid="">
              <p:embed/>
              <p:pic>
                <p:nvPicPr>
                  <p:cNvPr id="114" name="" descr=""/>
                  <p:cNvPicPr/>
                  <p:nvPr/>
                </p:nvPicPr>
                <p:blipFill>
                  <a:blip r:embed="rId4"/>
                  <a:stretch/>
                </p:blipFill>
                <p:spPr>
                  <a:xfrm>
                    <a:off x="4716360" y="1631880"/>
                    <a:ext cx="3829320" cy="4443480"/>
                  </a:xfrm>
                  <a:prstGeom prst="rect">
                    <a:avLst/>
                  </a:prstGeom>
                  <a:noFill/>
                  <a:ln w="0">
                    <a:noFill/>
                  </a:ln>
                </p:spPr>
              </p:pic>
            </p:oleObj>
          </a:graphicData>
        </a:graphic>
      </p:graphicFrame>
      <p:grpSp>
        <p:nvGrpSpPr>
          <p:cNvPr id="115" name=""/>
          <p:cNvGrpSpPr/>
          <p:nvPr/>
        </p:nvGrpSpPr>
        <p:grpSpPr>
          <a:xfrm>
            <a:off x="3772080" y="6086520"/>
            <a:ext cx="1666800" cy="257040"/>
            <a:chOff x="3772080" y="6086520"/>
            <a:chExt cx="1666800" cy="257040"/>
          </a:xfrm>
        </p:grpSpPr>
        <p:sp>
          <p:nvSpPr>
            <p:cNvPr id="116" name=""/>
            <p:cNvSpPr/>
            <p:nvPr/>
          </p:nvSpPr>
          <p:spPr>
            <a:xfrm>
              <a:off x="3772080" y="608652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4721400" y="617220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18" name=""/>
            <p:cNvSpPr/>
            <p:nvPr/>
          </p:nvSpPr>
          <p:spPr>
            <a:xfrm>
              <a:off x="4874760" y="612432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19" name=""/>
            <p:cNvSpPr/>
            <p:nvPr/>
          </p:nvSpPr>
          <p:spPr>
            <a:xfrm>
              <a:off x="3867120" y="617220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0" name=""/>
            <p:cNvSpPr/>
            <p:nvPr/>
          </p:nvSpPr>
          <p:spPr>
            <a:xfrm>
              <a:off x="4025520" y="612432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21" name=""/>
          <p:cNvSpPr/>
          <p:nvPr/>
        </p:nvSpPr>
        <p:spPr>
          <a:xfrm>
            <a:off x="476280" y="3333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One-third of investment professionals are likely to mention (unaided) Enron when asked what company they associate with “Why” and “Challenging the status quo”; this represents a significant increase as compared to Wave II.  One-fifth link Enron with “Endless possibilities”.</a:t>
            </a:r>
            <a:endParaRPr b="0" lang="en-US" sz="1400" strike="noStrike" u="none">
              <a:solidFill>
                <a:srgbClr val="000000"/>
              </a:solidFill>
              <a:effectLst/>
              <a:uFillTx/>
              <a:latin typeface="Times New Roman"/>
            </a:endParaRPr>
          </a:p>
        </p:txBody>
      </p:sp>
      <p:sp>
        <p:nvSpPr>
          <p:cNvPr id="122" name=""/>
          <p:cNvSpPr/>
          <p:nvPr/>
        </p:nvSpPr>
        <p:spPr>
          <a:xfrm>
            <a:off x="2316960" y="1797120"/>
            <a:ext cx="243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D8CFD62-90BB-4EFA-946E-5796F02F1BDD}"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23" name=""/>
          <p:cNvGraphicFramePr/>
          <p:nvPr/>
        </p:nvGraphicFramePr>
        <p:xfrm>
          <a:off x="-162000" y="4065480"/>
          <a:ext cx="4459320" cy="2840040"/>
        </p:xfrm>
        <a:graphic>
          <a:graphicData uri="http://schemas.openxmlformats.org/presentationml/2006/ole">
            <p:oleObj r:id="rId1" spid="">
              <p:embed/>
              <p:pic>
                <p:nvPicPr>
                  <p:cNvPr id="124" name="" descr=""/>
                  <p:cNvPicPr/>
                  <p:nvPr/>
                </p:nvPicPr>
                <p:blipFill>
                  <a:blip r:embed="rId2"/>
                  <a:stretch/>
                </p:blipFill>
                <p:spPr>
                  <a:xfrm>
                    <a:off x="-162000" y="4065480"/>
                    <a:ext cx="4459320" cy="2840040"/>
                  </a:xfrm>
                  <a:prstGeom prst="rect">
                    <a:avLst/>
                  </a:prstGeom>
                  <a:noFill/>
                  <a:ln w="0">
                    <a:noFill/>
                  </a:ln>
                </p:spPr>
              </p:pic>
            </p:oleObj>
          </a:graphicData>
        </a:graphic>
      </p:graphicFrame>
      <p:sp>
        <p:nvSpPr>
          <p:cNvPr id="125" name=""/>
          <p:cNvSpPr/>
          <p:nvPr/>
        </p:nvSpPr>
        <p:spPr>
          <a:xfrm>
            <a:off x="3152880" y="4703760"/>
            <a:ext cx="893520" cy="20952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Know Enron ...</a:t>
            </a:r>
            <a:endParaRPr b="0" lang="en-US" sz="800" strike="noStrike" u="none">
              <a:solidFill>
                <a:srgbClr val="000000"/>
              </a:solidFill>
              <a:effectLst/>
              <a:uFillTx/>
              <a:latin typeface="Times New Roman"/>
            </a:endParaRPr>
          </a:p>
        </p:txBody>
      </p:sp>
      <p:sp>
        <p:nvSpPr>
          <p:cNvPr id="126"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a:t>
            </a:r>
            <a:endParaRPr b="1" lang="en-US" sz="2400" strike="noStrike" u="none">
              <a:solidFill>
                <a:srgbClr val="000099"/>
              </a:solidFill>
              <a:effectLst/>
              <a:uFillTx/>
              <a:latin typeface="GarmdITC BkCn BT"/>
            </a:endParaRPr>
          </a:p>
        </p:txBody>
      </p:sp>
      <p:sp>
        <p:nvSpPr>
          <p:cNvPr id="127" name=""/>
          <p:cNvSpPr/>
          <p:nvPr/>
        </p:nvSpPr>
        <p:spPr>
          <a:xfrm>
            <a:off x="1476360" y="895320"/>
            <a:ext cx="2565360" cy="80892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a:t>
            </a:r>
            <a:endParaRPr b="0" lang="en-US" sz="1600" strike="noStrike" u="none">
              <a:solidFill>
                <a:srgbClr val="000000"/>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28" name=""/>
          <p:cNvSpPr/>
          <p:nvPr/>
        </p:nvSpPr>
        <p:spPr>
          <a:xfrm>
            <a:off x="204840" y="6301440"/>
            <a:ext cx="33735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Symbol"/>
                <a:ea typeface="Symbol"/>
              </a:rPr>
              <a:t></a:t>
            </a:r>
            <a:r>
              <a:rPr b="0" i="1" lang="en-US" sz="800" strike="noStrike" u="none">
                <a:solidFill>
                  <a:srgbClr val="000000"/>
                </a:solidFill>
                <a:effectLst/>
                <a:uFillTx/>
                <a:latin typeface="GarmdITC BkCn BT"/>
              </a:rPr>
              <a:t> = 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sp>
        <p:nvSpPr>
          <p:cNvPr id="129" name=""/>
          <p:cNvSpPr/>
          <p:nvPr/>
        </p:nvSpPr>
        <p:spPr>
          <a:xfrm>
            <a:off x="20520" y="65556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a:t>
            </a:r>
            <a:endParaRPr b="0" lang="en-US" sz="1800" strike="noStrike" u="none">
              <a:solidFill>
                <a:srgbClr val="000000"/>
              </a:solidFill>
              <a:effectLst/>
              <a:uFillTx/>
              <a:latin typeface="Times New Roman"/>
            </a:endParaRPr>
          </a:p>
        </p:txBody>
      </p:sp>
      <p:graphicFrame>
        <p:nvGraphicFramePr>
          <p:cNvPr id="130" name=""/>
          <p:cNvGraphicFramePr/>
          <p:nvPr/>
        </p:nvGraphicFramePr>
        <p:xfrm>
          <a:off x="4632480" y="1425600"/>
          <a:ext cx="4114800" cy="5181480"/>
        </p:xfrm>
        <a:graphic>
          <a:graphicData uri="http://schemas.openxmlformats.org/presentationml/2006/ole">
            <p:oleObj r:id="rId3" spid="">
              <p:embed/>
              <p:pic>
                <p:nvPicPr>
                  <p:cNvPr id="131" name="" descr=""/>
                  <p:cNvPicPr/>
                  <p:nvPr/>
                </p:nvPicPr>
                <p:blipFill>
                  <a:blip r:embed="rId4"/>
                  <a:stretch/>
                </p:blipFill>
                <p:spPr>
                  <a:xfrm>
                    <a:off x="4632480" y="1425600"/>
                    <a:ext cx="4114800" cy="5181480"/>
                  </a:xfrm>
                  <a:prstGeom prst="rect">
                    <a:avLst/>
                  </a:prstGeom>
                  <a:noFill/>
                  <a:ln w="0">
                    <a:noFill/>
                  </a:ln>
                </p:spPr>
              </p:pic>
            </p:oleObj>
          </a:graphicData>
        </a:graphic>
      </p:graphicFrame>
      <p:sp>
        <p:nvSpPr>
          <p:cNvPr id="132" name=""/>
          <p:cNvSpPr/>
          <p:nvPr/>
        </p:nvSpPr>
        <p:spPr>
          <a:xfrm>
            <a:off x="5383080" y="895320"/>
            <a:ext cx="2571840" cy="49932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 Trend Data</a:t>
            </a:r>
            <a:br>
              <a:rPr sz="1600"/>
            </a:b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p:txBody>
      </p:sp>
      <p:graphicFrame>
        <p:nvGraphicFramePr>
          <p:cNvPr id="133" name=""/>
          <p:cNvGraphicFramePr/>
          <p:nvPr/>
        </p:nvGraphicFramePr>
        <p:xfrm>
          <a:off x="320760" y="1351080"/>
          <a:ext cx="3938400" cy="3078000"/>
        </p:xfrm>
        <a:graphic>
          <a:graphicData uri="http://schemas.openxmlformats.org/presentationml/2006/ole">
            <p:oleObj r:id="rId5" spid="">
              <p:embed/>
              <p:pic>
                <p:nvPicPr>
                  <p:cNvPr id="134" name="" descr=""/>
                  <p:cNvPicPr/>
                  <p:nvPr/>
                </p:nvPicPr>
                <p:blipFill>
                  <a:blip r:embed="rId6"/>
                  <a:stretch/>
                </p:blipFill>
                <p:spPr>
                  <a:xfrm>
                    <a:off x="320760" y="1351080"/>
                    <a:ext cx="3938400" cy="3078000"/>
                  </a:xfrm>
                  <a:prstGeom prst="rect">
                    <a:avLst/>
                  </a:prstGeom>
                  <a:noFill/>
                  <a:ln w="0">
                    <a:noFill/>
                  </a:ln>
                </p:spPr>
              </p:pic>
            </p:oleObj>
          </a:graphicData>
        </a:graphic>
      </p:graphicFrame>
      <p:sp>
        <p:nvSpPr>
          <p:cNvPr id="135" name=""/>
          <p:cNvSpPr/>
          <p:nvPr/>
        </p:nvSpPr>
        <p:spPr>
          <a:xfrm>
            <a:off x="476280" y="3333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ranks first among the 12 companies in terms of familiarity -- 82% of investment professionals know at least a fair amount about the company.  Familiarity with Enron has remained level as compared to Wave II.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36" name=""/>
          <p:cNvSpPr/>
          <p:nvPr/>
        </p:nvSpPr>
        <p:spPr>
          <a:xfrm>
            <a:off x="8349480" y="3156120"/>
            <a:ext cx="243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D3F0CE6-F763-473D-AC5E-D2D628C47342}"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Table of Contents</a:t>
            </a:r>
            <a:endParaRPr b="1" lang="en-US" sz="2400" strike="noStrike" u="none">
              <a:solidFill>
                <a:srgbClr val="000099"/>
              </a:solidFill>
              <a:effectLst/>
              <a:uFillTx/>
              <a:latin typeface="GarmdITC BkCn BT"/>
            </a:endParaRPr>
          </a:p>
        </p:txBody>
      </p:sp>
      <p:sp>
        <p:nvSpPr>
          <p:cNvPr id="26" name="PlaceHolder 2"/>
          <p:cNvSpPr>
            <a:spLocks noGrp="1"/>
          </p:cNvSpPr>
          <p:nvPr>
            <p:ph/>
          </p:nvPr>
        </p:nvSpPr>
        <p:spPr>
          <a:xfrm>
            <a:off x="323640" y="999720"/>
            <a:ext cx="8553240" cy="5418360"/>
          </a:xfrm>
          <a:prstGeom prst="rect">
            <a:avLst/>
          </a:prstGeom>
          <a:noFill/>
          <a:ln w="0">
            <a:noFill/>
          </a:ln>
        </p:spPr>
        <p:txBody>
          <a:bodyPr lIns="92160" rIns="92160" tIns="46080" bIns="46080" anchor="t">
            <a:normAutofit/>
          </a:bodyPr>
          <a:p>
            <a:pPr marL="228600" indent="-228600">
              <a:lnSpc>
                <a:spcPct val="100000"/>
              </a:lnSpc>
              <a:spcBef>
                <a:spcPts val="1500"/>
              </a:spcBef>
              <a:buClr>
                <a:srgbClr val="000099"/>
              </a:buClr>
              <a:buSzPct val="85000"/>
              <a:buFont typeface="Monotype Sorts" charset="2"/>
              <a:buChar char=""/>
              <a:tabLst>
                <a:tab algn="r" pos="7769160"/>
                <a:tab algn="l" pos="8229600"/>
                <a:tab algn="l" pos="9144000"/>
                <a:tab algn="l" pos="10058400"/>
              </a:tabLst>
            </a:pPr>
            <a:r>
              <a:rPr b="1" lang="en-US" sz="1600" strike="noStrike" u="none">
                <a:solidFill>
                  <a:srgbClr val="000000"/>
                </a:solidFill>
                <a:effectLst/>
                <a:uFillTx/>
                <a:latin typeface="CG Omega"/>
              </a:rPr>
              <a:t>Background &amp; Objectives</a:t>
            </a:r>
            <a:r>
              <a:rPr b="1" lang="en-US" sz="1600" strike="noStrike" u="none">
                <a:solidFill>
                  <a:srgbClr val="000000"/>
                </a:solidFill>
                <a:effectLst/>
                <a:uFillTx/>
                <a:latin typeface="CG Omega"/>
              </a:rPr>
              <a:t>	</a:t>
            </a:r>
            <a:r>
              <a:rPr b="1" lang="en-US" sz="1600" strike="noStrike" u="none">
                <a:solidFill>
                  <a:srgbClr val="000000"/>
                </a:solidFill>
                <a:effectLst/>
                <a:uFillTx/>
                <a:latin typeface="CG Omega"/>
              </a:rPr>
              <a:t>2</a:t>
            </a:r>
            <a:endParaRPr b="1" lang="en-US" sz="1600" strike="noStrike" u="none">
              <a:solidFill>
                <a:srgbClr val="000000"/>
              </a:solidFill>
              <a:effectLst/>
              <a:uFillTx/>
              <a:latin typeface="CG Omega"/>
            </a:endParaRPr>
          </a:p>
          <a:p>
            <a:pPr marL="228600" indent="-228600">
              <a:lnSpc>
                <a:spcPct val="100000"/>
              </a:lnSpc>
              <a:spcBef>
                <a:spcPts val="1500"/>
              </a:spcBef>
              <a:buClr>
                <a:srgbClr val="000099"/>
              </a:buClr>
              <a:buSzPct val="85000"/>
              <a:buFont typeface="Monotype Sorts" charset="2"/>
              <a:buChar char=""/>
              <a:tabLst>
                <a:tab algn="r" pos="7769160"/>
                <a:tab algn="l" pos="8229600"/>
                <a:tab algn="l" pos="9144000"/>
                <a:tab algn="l" pos="10058400"/>
              </a:tabLst>
            </a:pPr>
            <a:r>
              <a:rPr b="1" lang="en-US" sz="1600" strike="noStrike" u="none">
                <a:solidFill>
                  <a:srgbClr val="000000"/>
                </a:solidFill>
                <a:effectLst/>
                <a:uFillTx/>
                <a:latin typeface="CG Omega"/>
              </a:rPr>
              <a:t>Study Design</a:t>
            </a:r>
            <a:r>
              <a:rPr b="1" lang="en-US" sz="1600" strike="noStrike" u="none">
                <a:solidFill>
                  <a:srgbClr val="000000"/>
                </a:solidFill>
                <a:effectLst/>
                <a:uFillTx/>
                <a:latin typeface="CG Omega"/>
              </a:rPr>
              <a:t>	</a:t>
            </a:r>
            <a:r>
              <a:rPr b="1" lang="en-US" sz="1600" strike="noStrike" u="none">
                <a:solidFill>
                  <a:srgbClr val="000000"/>
                </a:solidFill>
                <a:effectLst/>
                <a:uFillTx/>
                <a:latin typeface="CG Omega"/>
              </a:rPr>
              <a:t>3</a:t>
            </a:r>
            <a:endParaRPr b="1" lang="en-US" sz="1600" strike="noStrike" u="none">
              <a:solidFill>
                <a:srgbClr val="000000"/>
              </a:solidFill>
              <a:effectLst/>
              <a:uFillTx/>
              <a:latin typeface="CG Omega"/>
            </a:endParaRPr>
          </a:p>
          <a:p>
            <a:pPr marL="228600" indent="-228600">
              <a:lnSpc>
                <a:spcPct val="100000"/>
              </a:lnSpc>
              <a:spcBef>
                <a:spcPts val="1500"/>
              </a:spcBef>
              <a:buClr>
                <a:srgbClr val="000099"/>
              </a:buClr>
              <a:buSzPct val="85000"/>
              <a:buFont typeface="Monotype Sorts" charset="2"/>
              <a:buChar char=""/>
              <a:tabLst>
                <a:tab algn="r" pos="7769160"/>
                <a:tab algn="l" pos="8229600"/>
                <a:tab algn="l" pos="9144000"/>
                <a:tab algn="l" pos="10058400"/>
              </a:tabLst>
            </a:pPr>
            <a:r>
              <a:rPr b="1" lang="en-US" sz="1600" strike="noStrike" u="none">
                <a:solidFill>
                  <a:srgbClr val="000000"/>
                </a:solidFill>
                <a:effectLst/>
                <a:uFillTx/>
                <a:latin typeface="CG Omega"/>
              </a:rPr>
              <a:t>Overview of Findings</a:t>
            </a:r>
            <a:r>
              <a:rPr b="1" lang="en-US" sz="1600" strike="noStrike" u="none">
                <a:solidFill>
                  <a:srgbClr val="000000"/>
                </a:solidFill>
                <a:effectLst/>
                <a:uFillTx/>
                <a:latin typeface="CG Omega"/>
              </a:rPr>
              <a:t>	</a:t>
            </a:r>
            <a:r>
              <a:rPr b="1" lang="en-US" sz="1600" strike="noStrike" u="none">
                <a:solidFill>
                  <a:srgbClr val="000000"/>
                </a:solidFill>
                <a:effectLst/>
                <a:uFillTx/>
                <a:latin typeface="CG Omega"/>
              </a:rPr>
              <a:t>6</a:t>
            </a:r>
            <a:endParaRPr b="1" lang="en-US" sz="1600" strike="noStrike" u="none">
              <a:solidFill>
                <a:srgbClr val="000000"/>
              </a:solidFill>
              <a:effectLst/>
              <a:uFillTx/>
              <a:latin typeface="CG Omega"/>
            </a:endParaRPr>
          </a:p>
          <a:p>
            <a:pPr marL="228600" indent="-228600">
              <a:lnSpc>
                <a:spcPct val="100000"/>
              </a:lnSpc>
              <a:spcBef>
                <a:spcPts val="1500"/>
              </a:spcBef>
              <a:buClr>
                <a:srgbClr val="000099"/>
              </a:buClr>
              <a:buSzPct val="85000"/>
              <a:buFont typeface="Monotype Sorts" charset="2"/>
              <a:buChar char=""/>
              <a:tabLst>
                <a:tab algn="r" pos="7769160"/>
                <a:tab algn="l" pos="8229600"/>
                <a:tab algn="l" pos="9144000"/>
                <a:tab algn="l" pos="10058400"/>
              </a:tabLst>
            </a:pPr>
            <a:r>
              <a:rPr b="1" lang="en-US" sz="1600" strike="noStrike" u="none">
                <a:solidFill>
                  <a:srgbClr val="000000"/>
                </a:solidFill>
                <a:effectLst/>
                <a:uFillTx/>
                <a:latin typeface="CG Omega"/>
              </a:rPr>
              <a:t>Detailed Findings</a:t>
            </a:r>
            <a:r>
              <a:rPr b="1" lang="en-US" sz="1600" strike="noStrike" u="none">
                <a:solidFill>
                  <a:srgbClr val="000000"/>
                </a:solidFill>
                <a:effectLst/>
                <a:uFillTx/>
                <a:latin typeface="CG Omega"/>
              </a:rPr>
              <a:t>	</a:t>
            </a:r>
            <a:endParaRPr b="1" lang="en-US" sz="1600" strike="noStrike" u="none">
              <a:solidFill>
                <a:srgbClr val="000000"/>
              </a:solidFill>
              <a:effectLst/>
              <a:uFillTx/>
              <a:latin typeface="CG Omega"/>
            </a:endParaRPr>
          </a:p>
          <a:p>
            <a:pPr lvl="1" marL="571680" indent="-216000">
              <a:lnSpc>
                <a:spcPct val="100000"/>
              </a:lnSpc>
              <a:spcBef>
                <a:spcPts val="1500"/>
              </a:spcBef>
              <a:buClr>
                <a:srgbClr val="c0af4f"/>
              </a:buClr>
              <a:buFont typeface="Symbol" charset="2"/>
              <a:buChar char=""/>
              <a:tabLst>
                <a:tab algn="r" pos="7769160"/>
                <a:tab algn="l" pos="8229600"/>
                <a:tab algn="l" pos="9144000"/>
                <a:tab algn="l" pos="10058400"/>
              </a:tabLst>
            </a:pPr>
            <a:r>
              <a:rPr b="1" lang="en-US" sz="1600" strike="noStrike" u="none">
                <a:solidFill>
                  <a:srgbClr val="000000"/>
                </a:solidFill>
                <a:effectLst/>
                <a:uFillTx/>
                <a:latin typeface="CG Omega"/>
              </a:rPr>
              <a:t>The Financial Community</a:t>
            </a:r>
            <a:r>
              <a:rPr b="1" lang="en-US" sz="1600" strike="noStrike" u="none">
                <a:solidFill>
                  <a:srgbClr val="000000"/>
                </a:solidFill>
                <a:effectLst/>
                <a:uFillTx/>
                <a:latin typeface="CG Omega"/>
              </a:rPr>
              <a:t>	</a:t>
            </a:r>
            <a:r>
              <a:rPr b="1" lang="en-US" sz="1600" strike="noStrike" u="none">
                <a:solidFill>
                  <a:srgbClr val="000000"/>
                </a:solidFill>
                <a:effectLst/>
                <a:uFillTx/>
                <a:latin typeface="CG Omega"/>
              </a:rPr>
              <a:t>13</a:t>
            </a:r>
            <a:endParaRPr b="1" lang="en-US" sz="1600" strike="noStrike" u="none">
              <a:solidFill>
                <a:srgbClr val="000000"/>
              </a:solidFill>
              <a:effectLst/>
              <a:uFillTx/>
              <a:latin typeface="CG Omega"/>
            </a:endParaRPr>
          </a:p>
          <a:p>
            <a:pPr lvl="1" marL="571680" indent="-216000">
              <a:lnSpc>
                <a:spcPct val="100000"/>
              </a:lnSpc>
              <a:spcBef>
                <a:spcPts val="1500"/>
              </a:spcBef>
              <a:buClr>
                <a:srgbClr val="c0af4f"/>
              </a:buClr>
              <a:buFont typeface="Symbol" charset="2"/>
              <a:buChar char=""/>
              <a:tabLst>
                <a:tab algn="r" pos="7769160"/>
                <a:tab algn="l" pos="8229600"/>
                <a:tab algn="l" pos="9144000"/>
                <a:tab algn="l" pos="10058400"/>
              </a:tabLst>
            </a:pPr>
            <a:r>
              <a:rPr b="1" lang="en-US" sz="1600" strike="noStrike" u="none">
                <a:solidFill>
                  <a:srgbClr val="000000"/>
                </a:solidFill>
                <a:effectLst/>
                <a:uFillTx/>
                <a:latin typeface="CG Omega"/>
              </a:rPr>
              <a:t>Financial Analysts</a:t>
            </a:r>
            <a:r>
              <a:rPr b="1" lang="en-US" sz="1600" strike="noStrike" u="none">
                <a:solidFill>
                  <a:srgbClr val="000000"/>
                </a:solidFill>
                <a:effectLst/>
                <a:uFillTx/>
                <a:latin typeface="CG Omega"/>
              </a:rPr>
              <a:t>	</a:t>
            </a:r>
            <a:r>
              <a:rPr b="1" lang="en-US" sz="1600" strike="noStrike" u="none">
                <a:solidFill>
                  <a:srgbClr val="000000"/>
                </a:solidFill>
                <a:effectLst/>
                <a:uFillTx/>
                <a:latin typeface="CG Omega"/>
              </a:rPr>
              <a:t>43</a:t>
            </a:r>
            <a:endParaRPr b="1" lang="en-US" sz="1600" strike="noStrike" u="none">
              <a:solidFill>
                <a:srgbClr val="000000"/>
              </a:solidFill>
              <a:effectLst/>
              <a:uFillTx/>
              <a:latin typeface="CG Omega"/>
            </a:endParaRPr>
          </a:p>
          <a:p>
            <a:pPr lvl="1" marL="571680" indent="-216000">
              <a:lnSpc>
                <a:spcPct val="100000"/>
              </a:lnSpc>
              <a:spcBef>
                <a:spcPts val="1500"/>
              </a:spcBef>
              <a:buClr>
                <a:srgbClr val="c0af4f"/>
              </a:buClr>
              <a:buFont typeface="Symbol" charset="2"/>
              <a:buChar char=""/>
              <a:tabLst>
                <a:tab algn="r" pos="7769160"/>
                <a:tab algn="l" pos="8229600"/>
                <a:tab algn="l" pos="9144000"/>
                <a:tab algn="l" pos="10058400"/>
              </a:tabLst>
            </a:pPr>
            <a:r>
              <a:rPr b="1" lang="en-US" sz="1600" strike="noStrike" u="none">
                <a:solidFill>
                  <a:srgbClr val="000000"/>
                </a:solidFill>
                <a:effectLst/>
                <a:uFillTx/>
                <a:latin typeface="CG Omega"/>
              </a:rPr>
              <a:t>CXOs</a:t>
            </a:r>
            <a:r>
              <a:rPr b="1" lang="en-US" sz="1600" strike="noStrike" u="none">
                <a:solidFill>
                  <a:srgbClr val="000000"/>
                </a:solidFill>
                <a:effectLst/>
                <a:uFillTx/>
                <a:latin typeface="CG Omega"/>
              </a:rPr>
              <a:t>	</a:t>
            </a:r>
            <a:r>
              <a:rPr b="1" lang="en-US" sz="1600" strike="noStrike" u="none">
                <a:solidFill>
                  <a:srgbClr val="000000"/>
                </a:solidFill>
                <a:effectLst/>
                <a:uFillTx/>
                <a:latin typeface="CG Omega"/>
              </a:rPr>
              <a:t>62</a:t>
            </a:r>
            <a:endParaRPr b="1" lang="en-US" sz="1600" strike="noStrike" u="none">
              <a:solidFill>
                <a:srgbClr val="000000"/>
              </a:solidFill>
              <a:effectLst/>
              <a:uFillTx/>
              <a:latin typeface="CG Omega"/>
            </a:endParaRPr>
          </a:p>
          <a:p>
            <a:pPr lvl="1" marL="571680" indent="-216000">
              <a:lnSpc>
                <a:spcPct val="100000"/>
              </a:lnSpc>
              <a:spcBef>
                <a:spcPts val="1500"/>
              </a:spcBef>
              <a:buClr>
                <a:srgbClr val="c0af4f"/>
              </a:buClr>
              <a:buFont typeface="Symbol" charset="2"/>
              <a:buChar char=""/>
              <a:tabLst>
                <a:tab algn="r" pos="7769160"/>
                <a:tab algn="l" pos="8229600"/>
                <a:tab algn="l" pos="9144000"/>
                <a:tab algn="l" pos="10058400"/>
              </a:tabLst>
            </a:pPr>
            <a:r>
              <a:rPr b="1" lang="en-US" sz="1600" strike="noStrike" u="none">
                <a:solidFill>
                  <a:srgbClr val="000000"/>
                </a:solidFill>
                <a:effectLst/>
                <a:uFillTx/>
                <a:latin typeface="CG Omega"/>
              </a:rPr>
              <a:t>The Media &amp; Regulators</a:t>
            </a:r>
            <a:r>
              <a:rPr b="1" lang="en-US" sz="1600" strike="noStrike" u="none">
                <a:solidFill>
                  <a:srgbClr val="000000"/>
                </a:solidFill>
                <a:effectLst/>
                <a:uFillTx/>
                <a:latin typeface="CG Omega"/>
              </a:rPr>
              <a:t>	</a:t>
            </a:r>
            <a:r>
              <a:rPr b="1" lang="en-US" sz="1600" strike="noStrike" u="none">
                <a:solidFill>
                  <a:srgbClr val="000000"/>
                </a:solidFill>
                <a:effectLst/>
                <a:uFillTx/>
                <a:latin typeface="CG Omega"/>
              </a:rPr>
              <a:t>92</a:t>
            </a:r>
            <a:r>
              <a:rPr b="1" lang="en-US" sz="1600" strike="noStrike" u="none">
                <a:solidFill>
                  <a:srgbClr val="000000"/>
                </a:solidFill>
                <a:effectLst/>
                <a:uFillTx/>
                <a:latin typeface="CG Omega"/>
              </a:rPr>
              <a:t>	</a:t>
            </a:r>
            <a:r>
              <a:rPr b="1" lang="en-US" sz="1600" strike="noStrike" u="none">
                <a:solidFill>
                  <a:srgbClr val="000000"/>
                </a:solidFill>
                <a:effectLst/>
                <a:uFillTx/>
                <a:latin typeface="CG Omega"/>
              </a:rPr>
              <a:t>	</a:t>
            </a:r>
            <a:r>
              <a:rPr b="1" lang="en-US" sz="1600" strike="noStrike" u="none">
                <a:solidFill>
                  <a:srgbClr val="000000"/>
                </a:solidFill>
                <a:effectLst/>
                <a:uFillTx/>
                <a:latin typeface="CG Omega"/>
              </a:rPr>
              <a:t>	</a:t>
            </a:r>
            <a:endParaRPr b="1" lang="en-US" sz="1600" strike="noStrike" u="none">
              <a:solidFill>
                <a:srgbClr val="000000"/>
              </a:solidFill>
              <a:effectLst/>
              <a:uFillTx/>
              <a:latin typeface="CG Omega"/>
            </a:endParaRPr>
          </a:p>
          <a:p>
            <a:pPr marL="228600" indent="-228600">
              <a:lnSpc>
                <a:spcPct val="100000"/>
              </a:lnSpc>
              <a:spcBef>
                <a:spcPts val="1687"/>
              </a:spcBef>
              <a:buClr>
                <a:srgbClr val="000099"/>
              </a:buClr>
              <a:buSzPct val="85000"/>
              <a:buFont typeface="Monotype Sorts" charset="2"/>
              <a:buChar char=""/>
              <a:tabLst>
                <a:tab algn="r" pos="7769160"/>
                <a:tab algn="l" pos="8229600"/>
                <a:tab algn="l" pos="9144000"/>
                <a:tab algn="l" pos="10058400"/>
              </a:tabLst>
            </a:pPr>
            <a:r>
              <a:rPr b="1" lang="en-US" sz="1600" strike="noStrike" u="none">
                <a:solidFill>
                  <a:srgbClr val="000000"/>
                </a:solidFill>
                <a:effectLst/>
                <a:uFillTx/>
                <a:latin typeface="CG Omega"/>
              </a:rPr>
              <a:t>Questionnaire</a:t>
            </a:r>
            <a:r>
              <a:rPr b="1" lang="en-US" sz="1800" strike="noStrike" u="none">
                <a:solidFill>
                  <a:srgbClr val="000000"/>
                </a:solidFill>
                <a:effectLst/>
                <a:uFillTx/>
                <a:latin typeface="CG Omega"/>
              </a:rPr>
              <a:t>	</a:t>
            </a:r>
            <a:r>
              <a:rPr b="1" lang="en-US" sz="1600" strike="noStrike" u="none">
                <a:solidFill>
                  <a:srgbClr val="000000"/>
                </a:solidFill>
                <a:effectLst/>
                <a:uFillTx/>
                <a:latin typeface="CG Omega"/>
              </a:rPr>
              <a:t>135</a:t>
            </a:r>
            <a:r>
              <a:rPr b="1" lang="en-US" sz="1800" strike="noStrike" u="none">
                <a:solidFill>
                  <a:srgbClr val="000000"/>
                </a:solidFill>
                <a:effectLst/>
                <a:uFillTx/>
                <a:latin typeface="CG Omega"/>
              </a:rPr>
              <a:t>	</a:t>
            </a:r>
            <a:endParaRPr b="1" lang="en-US" sz="18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D69E3771-2103-4EAE-AB6A-52CCCCBB2E1D}"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
          <p:cNvSpPr/>
          <p:nvPr/>
        </p:nvSpPr>
        <p:spPr>
          <a:xfrm>
            <a:off x="209520" y="630000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When you think of Enron, how would you describe its business?</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p:txBody>
      </p:sp>
      <p:sp>
        <p:nvSpPr>
          <p:cNvPr id="138"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Product Awareness - Unaided</a:t>
            </a:r>
            <a:endParaRPr b="1" lang="en-US" sz="2400" strike="noStrike" u="none">
              <a:solidFill>
                <a:srgbClr val="000099"/>
              </a:solidFill>
              <a:effectLst/>
              <a:uFillTx/>
              <a:latin typeface="GarmdITC BkCn BT"/>
            </a:endParaRPr>
          </a:p>
        </p:txBody>
      </p:sp>
      <p:sp>
        <p:nvSpPr>
          <p:cNvPr id="139" name=""/>
          <p:cNvSpPr/>
          <p:nvPr/>
        </p:nvSpPr>
        <p:spPr>
          <a:xfrm>
            <a:off x="20520" y="8650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a:t>
            </a:r>
            <a:endParaRPr b="0" lang="en-US" sz="1800" strike="noStrike" u="none">
              <a:solidFill>
                <a:srgbClr val="000000"/>
              </a:solidFill>
              <a:effectLst/>
              <a:uFillTx/>
              <a:latin typeface="Times New Roman"/>
            </a:endParaRPr>
          </a:p>
        </p:txBody>
      </p:sp>
      <p:sp>
        <p:nvSpPr>
          <p:cNvPr id="140" name=""/>
          <p:cNvSpPr/>
          <p:nvPr/>
        </p:nvSpPr>
        <p:spPr>
          <a:xfrm>
            <a:off x="1362240" y="113364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Unaided - Main Mentions</a:t>
            </a:r>
            <a:endParaRPr b="0" lang="en-US" sz="1600" strike="noStrike" u="none">
              <a:solidFill>
                <a:srgbClr val="000000"/>
              </a:solidFill>
              <a:effectLst/>
              <a:uFillTx/>
              <a:latin typeface="Times New Roman"/>
            </a:endParaRPr>
          </a:p>
        </p:txBody>
      </p:sp>
      <p:sp>
        <p:nvSpPr>
          <p:cNvPr id="141" name=""/>
          <p:cNvSpPr/>
          <p:nvPr/>
        </p:nvSpPr>
        <p:spPr>
          <a:xfrm>
            <a:off x="5896080" y="113364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Unaided - Trend Data</a:t>
            </a:r>
            <a:endParaRPr b="0" lang="en-US" sz="1600" strike="noStrike" u="none">
              <a:solidFill>
                <a:srgbClr val="000000"/>
              </a:solidFill>
              <a:effectLst/>
              <a:uFillTx/>
              <a:latin typeface="Times New Roman"/>
            </a:endParaRPr>
          </a:p>
        </p:txBody>
      </p:sp>
      <p:graphicFrame>
        <p:nvGraphicFramePr>
          <p:cNvPr id="142" name=""/>
          <p:cNvGraphicFramePr/>
          <p:nvPr/>
        </p:nvGraphicFramePr>
        <p:xfrm>
          <a:off x="203040" y="1384200"/>
          <a:ext cx="4267440" cy="4788000"/>
        </p:xfrm>
        <a:graphic>
          <a:graphicData uri="http://schemas.openxmlformats.org/presentationml/2006/ole">
            <p:oleObj r:id="rId1" spid="">
              <p:embed/>
              <p:pic>
                <p:nvPicPr>
                  <p:cNvPr id="143" name="" descr=""/>
                  <p:cNvPicPr/>
                  <p:nvPr/>
                </p:nvPicPr>
                <p:blipFill>
                  <a:blip r:embed="rId2"/>
                  <a:stretch/>
                </p:blipFill>
                <p:spPr>
                  <a:xfrm>
                    <a:off x="203040" y="1384200"/>
                    <a:ext cx="4267440" cy="4788000"/>
                  </a:xfrm>
                  <a:prstGeom prst="rect">
                    <a:avLst/>
                  </a:prstGeom>
                  <a:noFill/>
                  <a:ln w="0">
                    <a:noFill/>
                  </a:ln>
                </p:spPr>
              </p:pic>
            </p:oleObj>
          </a:graphicData>
        </a:graphic>
      </p:graphicFrame>
      <p:graphicFrame>
        <p:nvGraphicFramePr>
          <p:cNvPr id="144" name=""/>
          <p:cNvGraphicFramePr/>
          <p:nvPr/>
        </p:nvGraphicFramePr>
        <p:xfrm>
          <a:off x="4632480" y="1547640"/>
          <a:ext cx="4114800" cy="5181840"/>
        </p:xfrm>
        <a:graphic>
          <a:graphicData uri="http://schemas.openxmlformats.org/presentationml/2006/ole">
            <p:oleObj r:id="rId3" spid="">
              <p:embed/>
              <p:pic>
                <p:nvPicPr>
                  <p:cNvPr id="145"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146" name=""/>
          <p:cNvSpPr/>
          <p:nvPr/>
        </p:nvSpPr>
        <p:spPr>
          <a:xfrm>
            <a:off x="476280" y="3333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 an unaided basis, investment professionals are most likely to associate Enron with its energy businesses; about one in five name bandwidth trading and internet-based trading in connection with Enron.</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47" name=""/>
          <p:cNvSpPr/>
          <p:nvPr/>
        </p:nvSpPr>
        <p:spPr>
          <a:xfrm flipV="1">
            <a:off x="8311320" y="4232520"/>
            <a:ext cx="243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FD9A47F-6117-41F4-BA76-8705D28E0AA2}"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 name=""/>
          <p:cNvSpPr/>
          <p:nvPr/>
        </p:nvSpPr>
        <p:spPr>
          <a:xfrm>
            <a:off x="209520" y="641736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As I read you a list of business areas, please tell me, to the best of your knowledge, whether or not Enron is currently involved in each area.</a:t>
            </a:r>
            <a:endParaRPr b="0" lang="en-US" sz="800" strike="noStrike" u="none">
              <a:solidFill>
                <a:srgbClr val="000000"/>
              </a:solidFill>
              <a:effectLst/>
              <a:uFillTx/>
              <a:latin typeface="Times New Roman"/>
            </a:endParaRPr>
          </a:p>
        </p:txBody>
      </p:sp>
      <p:sp>
        <p:nvSpPr>
          <p:cNvPr id="14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Product Awareness - Aided</a:t>
            </a:r>
            <a:endParaRPr b="1" lang="en-US" sz="2400" strike="noStrike" u="none">
              <a:solidFill>
                <a:srgbClr val="000099"/>
              </a:solidFill>
              <a:effectLst/>
              <a:uFillTx/>
              <a:latin typeface="GarmdITC BkCn BT"/>
            </a:endParaRPr>
          </a:p>
        </p:txBody>
      </p:sp>
      <p:sp>
        <p:nvSpPr>
          <p:cNvPr id="150"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a:t>
            </a:r>
            <a:endParaRPr b="0" lang="en-US" sz="1800" strike="noStrike" u="none">
              <a:solidFill>
                <a:srgbClr val="000000"/>
              </a:solidFill>
              <a:effectLst/>
              <a:uFillTx/>
              <a:latin typeface="Times New Roman"/>
            </a:endParaRPr>
          </a:p>
        </p:txBody>
      </p:sp>
      <p:sp>
        <p:nvSpPr>
          <p:cNvPr id="151"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Aided - “Is Involved”</a:t>
            </a:r>
            <a:endParaRPr b="0" lang="en-US" sz="1600" strike="noStrike" u="none">
              <a:solidFill>
                <a:srgbClr val="000000"/>
              </a:solidFill>
              <a:effectLst/>
              <a:uFillTx/>
              <a:latin typeface="Times New Roman"/>
            </a:endParaRPr>
          </a:p>
        </p:txBody>
      </p:sp>
      <p:sp>
        <p:nvSpPr>
          <p:cNvPr id="152"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Aided - Trend Data</a:t>
            </a:r>
            <a:endParaRPr b="0" lang="en-US" sz="1600" strike="noStrike" u="none">
              <a:solidFill>
                <a:srgbClr val="000000"/>
              </a:solidFill>
              <a:effectLst/>
              <a:uFillTx/>
              <a:latin typeface="Times New Roman"/>
            </a:endParaRPr>
          </a:p>
        </p:txBody>
      </p:sp>
      <p:graphicFrame>
        <p:nvGraphicFramePr>
          <p:cNvPr id="153" name=""/>
          <p:cNvGraphicFramePr/>
          <p:nvPr/>
        </p:nvGraphicFramePr>
        <p:xfrm>
          <a:off x="376200" y="1523880"/>
          <a:ext cx="3911760" cy="4886280"/>
        </p:xfrm>
        <a:graphic>
          <a:graphicData uri="http://schemas.openxmlformats.org/presentationml/2006/ole">
            <p:oleObj r:id="rId1" spid="">
              <p:embed/>
              <p:pic>
                <p:nvPicPr>
                  <p:cNvPr id="154" name="" descr=""/>
                  <p:cNvPicPr/>
                  <p:nvPr/>
                </p:nvPicPr>
                <p:blipFill>
                  <a:blip r:embed="rId2"/>
                  <a:stretch/>
                </p:blipFill>
                <p:spPr>
                  <a:xfrm>
                    <a:off x="376200" y="1523880"/>
                    <a:ext cx="3911760" cy="4886280"/>
                  </a:xfrm>
                  <a:prstGeom prst="rect">
                    <a:avLst/>
                  </a:prstGeom>
                  <a:noFill/>
                  <a:ln w="0">
                    <a:noFill/>
                  </a:ln>
                </p:spPr>
              </p:pic>
            </p:oleObj>
          </a:graphicData>
        </a:graphic>
      </p:graphicFrame>
      <p:graphicFrame>
        <p:nvGraphicFramePr>
          <p:cNvPr id="155" name=""/>
          <p:cNvGraphicFramePr/>
          <p:nvPr/>
        </p:nvGraphicFramePr>
        <p:xfrm>
          <a:off x="4632480" y="1547640"/>
          <a:ext cx="4114800" cy="5181840"/>
        </p:xfrm>
        <a:graphic>
          <a:graphicData uri="http://schemas.openxmlformats.org/presentationml/2006/ole">
            <p:oleObj r:id="rId3" spid="">
              <p:embed/>
              <p:pic>
                <p:nvPicPr>
                  <p:cNvPr id="156"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157" name=""/>
          <p:cNvSpPr/>
          <p:nvPr/>
        </p:nvSpPr>
        <p:spPr>
          <a:xfrm>
            <a:off x="476280" y="3524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read a list of businesses, most investment professionals associate Enron with its energy-related businesses.  However, the majority of investment professional are also aware of Enron’s involvement in e-commerce, internet-based trading, bandwidth trading and weather derivatives.  Awareness of Enron’s pulp and paper business has increased significantly since last wave.</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58" name=""/>
          <p:cNvSpPr/>
          <p:nvPr/>
        </p:nvSpPr>
        <p:spPr>
          <a:xfrm>
            <a:off x="8298720" y="3994200"/>
            <a:ext cx="243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FBB97B4-D7D4-4D67-A288-BCEE8528B099}"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59" name=""/>
          <p:cNvSpPr/>
          <p:nvPr/>
        </p:nvSpPr>
        <p:spPr>
          <a:xfrm>
            <a:off x="2571840" y="2244600"/>
            <a:ext cx="6476760" cy="2217600"/>
          </a:xfrm>
          <a:prstGeom prst="rect">
            <a:avLst/>
          </a:prstGeom>
          <a:noFill/>
          <a:ln w="0">
            <a:noFill/>
          </a:ln>
        </p:spPr>
        <p:style>
          <a:lnRef idx="0"/>
          <a:fillRef idx="0"/>
          <a:effectRef idx="0"/>
          <a:fontRef idx="minor"/>
        </p:style>
        <p:txBody>
          <a:bodyPr lIns="92160" rIns="92160" tIns="46080" bIns="46080" anchor="t">
            <a:spAutoFit/>
          </a:bodyPr>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br>
              <a:rPr sz="4400"/>
            </a:br>
            <a:r>
              <a:rPr b="1" i="1" lang="en-US" sz="4200" strike="noStrike" u="none">
                <a:solidFill>
                  <a:srgbClr val="000099"/>
                </a:solidFill>
                <a:effectLst/>
                <a:uFillTx/>
                <a:latin typeface="GarmdITC BkCn BT"/>
              </a:rPr>
              <a:t>“Do They Like Us?”</a:t>
            </a:r>
            <a:endParaRPr b="0" lang="en-US" sz="4200" strike="noStrike" u="none">
              <a:solidFill>
                <a:srgbClr val="000000"/>
              </a:solidFill>
              <a:effectLst/>
              <a:uFillTx/>
              <a:latin typeface="Times New Roman"/>
            </a:endParaRPr>
          </a:p>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Favorability</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endParaRPr b="0" lang="en-US" sz="2300" strike="noStrike" u="none">
              <a:solidFill>
                <a:srgbClr val="000000"/>
              </a:solidFill>
              <a:effectLst/>
              <a:uFillTx/>
              <a:latin typeface="Times New Roman"/>
            </a:endParaRPr>
          </a:p>
        </p:txBody>
      </p:sp>
      <p:sp>
        <p:nvSpPr>
          <p:cNvPr id="160"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163" name=""/>
          <p:cNvGrpSpPr/>
          <p:nvPr/>
        </p:nvGrpSpPr>
        <p:grpSpPr>
          <a:xfrm>
            <a:off x="0" y="0"/>
            <a:ext cx="1066680" cy="6858000"/>
            <a:chOff x="0" y="0"/>
            <a:chExt cx="1066680" cy="6858000"/>
          </a:xfrm>
        </p:grpSpPr>
        <p:sp>
          <p:nvSpPr>
            <p:cNvPr id="164"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66" name=""/>
            <p:cNvGrpSpPr/>
            <p:nvPr/>
          </p:nvGrpSpPr>
          <p:grpSpPr>
            <a:xfrm>
              <a:off x="0" y="1568520"/>
              <a:ext cx="1066680" cy="793800"/>
              <a:chOff x="0" y="1568520"/>
              <a:chExt cx="1066680" cy="793800"/>
            </a:xfrm>
          </p:grpSpPr>
          <p:sp>
            <p:nvSpPr>
              <p:cNvPr id="167"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68"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87F1DBC4-5A2C-431C-81E6-56861E24BD1C}"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69" name=""/>
          <p:cNvGraphicFramePr/>
          <p:nvPr/>
        </p:nvGraphicFramePr>
        <p:xfrm>
          <a:off x="0" y="4103640"/>
          <a:ext cx="4459320" cy="2840040"/>
        </p:xfrm>
        <a:graphic>
          <a:graphicData uri="http://schemas.openxmlformats.org/presentationml/2006/ole">
            <p:oleObj r:id="rId1" spid="">
              <p:embed/>
              <p:pic>
                <p:nvPicPr>
                  <p:cNvPr id="170" name="" descr=""/>
                  <p:cNvPicPr/>
                  <p:nvPr/>
                </p:nvPicPr>
                <p:blipFill>
                  <a:blip r:embed="rId2"/>
                  <a:stretch/>
                </p:blipFill>
                <p:spPr>
                  <a:xfrm>
                    <a:off x="0" y="4103640"/>
                    <a:ext cx="4459320" cy="2840040"/>
                  </a:xfrm>
                  <a:prstGeom prst="rect">
                    <a:avLst/>
                  </a:prstGeom>
                  <a:noFill/>
                  <a:ln w="0">
                    <a:noFill/>
                  </a:ln>
                </p:spPr>
              </p:pic>
            </p:oleObj>
          </a:graphicData>
        </a:graphic>
      </p:graphicFrame>
      <p:sp>
        <p:nvSpPr>
          <p:cNvPr id="171" name=""/>
          <p:cNvSpPr/>
          <p:nvPr/>
        </p:nvSpPr>
        <p:spPr>
          <a:xfrm>
            <a:off x="3275640" y="4737240"/>
            <a:ext cx="13273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Univers"/>
              </a:rPr>
              <a:t>Attitudes toward Enron ...</a:t>
            </a:r>
            <a:endParaRPr b="0" lang="en-US" sz="800" strike="noStrike" u="none">
              <a:solidFill>
                <a:srgbClr val="000000"/>
              </a:solidFill>
              <a:effectLst/>
              <a:uFillTx/>
              <a:latin typeface="Times New Roman"/>
            </a:endParaRPr>
          </a:p>
        </p:txBody>
      </p:sp>
      <p:sp>
        <p:nvSpPr>
          <p:cNvPr id="17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Favorability</a:t>
            </a:r>
            <a:endParaRPr b="1" lang="en-US" sz="2400" strike="noStrike" u="none">
              <a:solidFill>
                <a:srgbClr val="000099"/>
              </a:solidFill>
              <a:effectLst/>
              <a:uFillTx/>
              <a:latin typeface="GarmdITC BkCn BT"/>
            </a:endParaRPr>
          </a:p>
        </p:txBody>
      </p:sp>
      <p:sp>
        <p:nvSpPr>
          <p:cNvPr id="173" name=""/>
          <p:cNvSpPr/>
          <p:nvPr/>
        </p:nvSpPr>
        <p:spPr>
          <a:xfrm>
            <a:off x="204840" y="6301440"/>
            <a:ext cx="3373560" cy="44064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Enron?</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sp>
        <p:nvSpPr>
          <p:cNvPr id="174" name=""/>
          <p:cNvSpPr/>
          <p:nvPr/>
        </p:nvSpPr>
        <p:spPr>
          <a:xfrm>
            <a:off x="-84240" y="7318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a:t>
            </a:r>
            <a:endParaRPr b="0" lang="en-US" sz="1800" strike="noStrike" u="none">
              <a:solidFill>
                <a:srgbClr val="000000"/>
              </a:solidFill>
              <a:effectLst/>
              <a:uFillTx/>
              <a:latin typeface="Times New Roman"/>
            </a:endParaRPr>
          </a:p>
        </p:txBody>
      </p:sp>
      <p:graphicFrame>
        <p:nvGraphicFramePr>
          <p:cNvPr id="175" name=""/>
          <p:cNvGraphicFramePr/>
          <p:nvPr/>
        </p:nvGraphicFramePr>
        <p:xfrm>
          <a:off x="4632480" y="1425600"/>
          <a:ext cx="4114800" cy="5181480"/>
        </p:xfrm>
        <a:graphic>
          <a:graphicData uri="http://schemas.openxmlformats.org/presentationml/2006/ole">
            <p:oleObj r:id="rId3" spid="">
              <p:embed/>
              <p:pic>
                <p:nvPicPr>
                  <p:cNvPr id="176" name="" descr=""/>
                  <p:cNvPicPr/>
                  <p:nvPr/>
                </p:nvPicPr>
                <p:blipFill>
                  <a:blip r:embed="rId4"/>
                  <a:stretch/>
                </p:blipFill>
                <p:spPr>
                  <a:xfrm>
                    <a:off x="4632480" y="1425600"/>
                    <a:ext cx="4114800" cy="5181480"/>
                  </a:xfrm>
                  <a:prstGeom prst="rect">
                    <a:avLst/>
                  </a:prstGeom>
                  <a:noFill/>
                  <a:ln w="0">
                    <a:noFill/>
                  </a:ln>
                </p:spPr>
              </p:pic>
            </p:oleObj>
          </a:graphicData>
        </a:graphic>
      </p:graphicFrame>
      <p:graphicFrame>
        <p:nvGraphicFramePr>
          <p:cNvPr id="177" name=""/>
          <p:cNvGraphicFramePr/>
          <p:nvPr/>
        </p:nvGraphicFramePr>
        <p:xfrm>
          <a:off x="371520" y="1330200"/>
          <a:ext cx="3938400" cy="3078360"/>
        </p:xfrm>
        <a:graphic>
          <a:graphicData uri="http://schemas.openxmlformats.org/presentationml/2006/ole">
            <p:oleObj r:id="rId5" spid="">
              <p:embed/>
              <p:pic>
                <p:nvPicPr>
                  <p:cNvPr id="178" name="" descr=""/>
                  <p:cNvPicPr/>
                  <p:nvPr/>
                </p:nvPicPr>
                <p:blipFill>
                  <a:blip r:embed="rId6"/>
                  <a:stretch/>
                </p:blipFill>
                <p:spPr>
                  <a:xfrm>
                    <a:off x="371520" y="1330200"/>
                    <a:ext cx="3938400" cy="3078360"/>
                  </a:xfrm>
                  <a:prstGeom prst="rect">
                    <a:avLst/>
                  </a:prstGeom>
                  <a:noFill/>
                  <a:ln w="0">
                    <a:noFill/>
                  </a:ln>
                </p:spPr>
              </p:pic>
            </p:oleObj>
          </a:graphicData>
        </a:graphic>
      </p:graphicFrame>
      <p:sp>
        <p:nvSpPr>
          <p:cNvPr id="179" name=""/>
          <p:cNvSpPr/>
          <p:nvPr/>
        </p:nvSpPr>
        <p:spPr>
          <a:xfrm>
            <a:off x="1141560" y="895320"/>
            <a:ext cx="3052440" cy="80892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Favorability </a:t>
            </a:r>
            <a:endParaRPr b="0" lang="en-US" sz="1600" strike="noStrike" u="none">
              <a:solidFill>
                <a:srgbClr val="000000"/>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CG Omega"/>
              </a:rPr>
              <a:t>(“Very/Mostly Favorable”)</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80" name=""/>
          <p:cNvSpPr/>
          <p:nvPr/>
        </p:nvSpPr>
        <p:spPr>
          <a:xfrm>
            <a:off x="5008680" y="895320"/>
            <a:ext cx="3311280" cy="49932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Favorability -- Trend Data</a:t>
            </a:r>
            <a:br>
              <a:rPr sz="1600"/>
            </a:br>
            <a:r>
              <a:rPr b="1" lang="en-US" sz="1200" strike="noStrike" u="none">
                <a:solidFill>
                  <a:srgbClr val="000099"/>
                </a:solidFill>
                <a:effectLst/>
                <a:uFillTx/>
                <a:latin typeface="CG Omega"/>
              </a:rPr>
              <a:t>(“Very/Mostly Favorable”)</a:t>
            </a:r>
            <a:endParaRPr b="0" lang="en-US" sz="1200" strike="noStrike" u="none">
              <a:solidFill>
                <a:srgbClr val="000000"/>
              </a:solidFill>
              <a:effectLst/>
              <a:uFillTx/>
              <a:latin typeface="Times New Roman"/>
            </a:endParaRPr>
          </a:p>
        </p:txBody>
      </p:sp>
      <p:sp>
        <p:nvSpPr>
          <p:cNvPr id="181" name=""/>
          <p:cNvSpPr/>
          <p:nvPr/>
        </p:nvSpPr>
        <p:spPr>
          <a:xfrm>
            <a:off x="476280" y="34308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Based on overall favorability ratings, Enron ranks second among the 12 companies evaluated.  Favorable opinions of Enron have remained level since Wave II.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E3E10A3-1BBE-491B-8126-DE79611EA867}"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2" name=""/>
          <p:cNvSpPr/>
          <p:nvPr/>
        </p:nvSpPr>
        <p:spPr>
          <a:xfrm>
            <a:off x="209520" y="630000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favorable characteristics you associate with Enron?</a:t>
            </a:r>
            <a:endParaRPr b="0" lang="en-US" sz="800" strike="noStrike" u="none">
              <a:solidFill>
                <a:srgbClr val="000000"/>
              </a:solidFill>
              <a:effectLst/>
              <a:uFillTx/>
              <a:latin typeface="Times New Roman"/>
            </a:endParaRPr>
          </a:p>
        </p:txBody>
      </p:sp>
      <p:sp>
        <p:nvSpPr>
          <p:cNvPr id="183"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a:t>
            </a:r>
            <a:endParaRPr b="1" lang="en-US" sz="2400" strike="noStrike" u="none">
              <a:solidFill>
                <a:srgbClr val="000099"/>
              </a:solidFill>
              <a:effectLst/>
              <a:uFillTx/>
              <a:latin typeface="GarmdITC BkCn BT"/>
            </a:endParaRPr>
          </a:p>
        </p:txBody>
      </p:sp>
      <p:sp>
        <p:nvSpPr>
          <p:cNvPr id="184"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a:t>
            </a:r>
            <a:endParaRPr b="0" lang="en-US" sz="1800" strike="noStrike" u="none">
              <a:solidFill>
                <a:srgbClr val="000000"/>
              </a:solidFill>
              <a:effectLst/>
              <a:uFillTx/>
              <a:latin typeface="Times New Roman"/>
            </a:endParaRPr>
          </a:p>
        </p:txBody>
      </p:sp>
      <p:sp>
        <p:nvSpPr>
          <p:cNvPr id="185"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Strengths</a:t>
            </a:r>
            <a:endParaRPr b="0" lang="en-US" sz="1600" strike="noStrike" u="none">
              <a:solidFill>
                <a:srgbClr val="000000"/>
              </a:solidFill>
              <a:effectLst/>
              <a:uFillTx/>
              <a:latin typeface="Times New Roman"/>
            </a:endParaRPr>
          </a:p>
        </p:txBody>
      </p:sp>
      <p:sp>
        <p:nvSpPr>
          <p:cNvPr id="186"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187" name=""/>
          <p:cNvGraphicFramePr/>
          <p:nvPr/>
        </p:nvGraphicFramePr>
        <p:xfrm>
          <a:off x="374760" y="1527120"/>
          <a:ext cx="3905280" cy="4686480"/>
        </p:xfrm>
        <a:graphic>
          <a:graphicData uri="http://schemas.openxmlformats.org/presentationml/2006/ole">
            <p:oleObj r:id="rId1" spid="">
              <p:embed/>
              <p:pic>
                <p:nvPicPr>
                  <p:cNvPr id="188"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189" name=""/>
          <p:cNvGraphicFramePr/>
          <p:nvPr/>
        </p:nvGraphicFramePr>
        <p:xfrm>
          <a:off x="4632480" y="1676520"/>
          <a:ext cx="4114800" cy="5181480"/>
        </p:xfrm>
        <a:graphic>
          <a:graphicData uri="http://schemas.openxmlformats.org/presentationml/2006/ole">
            <p:oleObj r:id="rId3" spid="">
              <p:embed/>
              <p:pic>
                <p:nvPicPr>
                  <p:cNvPr id="190" name="" descr=""/>
                  <p:cNvPicPr/>
                  <p:nvPr/>
                </p:nvPicPr>
                <p:blipFill>
                  <a:blip r:embed="rId4"/>
                  <a:stretch/>
                </p:blipFill>
                <p:spPr>
                  <a:xfrm>
                    <a:off x="4632480" y="1676520"/>
                    <a:ext cx="4114800" cy="5181480"/>
                  </a:xfrm>
                  <a:prstGeom prst="rect">
                    <a:avLst/>
                  </a:prstGeom>
                  <a:noFill/>
                  <a:ln w="0">
                    <a:noFill/>
                  </a:ln>
                </p:spPr>
              </p:pic>
            </p:oleObj>
          </a:graphicData>
        </a:graphic>
      </p:graphicFrame>
      <p:sp>
        <p:nvSpPr>
          <p:cNvPr id="191" name=""/>
          <p:cNvSpPr/>
          <p:nvPr/>
        </p:nvSpPr>
        <p:spPr>
          <a:xfrm>
            <a:off x="476280" y="3524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given the opportunity to name an Enron strength, investment professionals are likely to cite the company’s innovativeness, aggressiveness and management. Investment professionals have become more likely to mention that Enron is an industry leader and is entrepreneurial.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92" name=""/>
          <p:cNvSpPr/>
          <p:nvPr/>
        </p:nvSpPr>
        <p:spPr>
          <a:xfrm>
            <a:off x="8298720" y="4718160"/>
            <a:ext cx="243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193" name=""/>
          <p:cNvSpPr/>
          <p:nvPr/>
        </p:nvSpPr>
        <p:spPr>
          <a:xfrm>
            <a:off x="8298720" y="4946760"/>
            <a:ext cx="243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8D6E123-17E6-4D26-817F-3729E7F16E63}"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
          <p:cNvSpPr/>
          <p:nvPr/>
        </p:nvSpPr>
        <p:spPr>
          <a:xfrm>
            <a:off x="324000" y="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a:t>
            </a:r>
            <a:endParaRPr b="0" lang="en-US" sz="2400" strike="noStrike" u="none">
              <a:solidFill>
                <a:srgbClr val="000000"/>
              </a:solidFill>
              <a:effectLst/>
              <a:uFillTx/>
              <a:latin typeface="Times New Roman"/>
            </a:endParaRPr>
          </a:p>
        </p:txBody>
      </p:sp>
      <p:sp>
        <p:nvSpPr>
          <p:cNvPr id="195" name=""/>
          <p:cNvSpPr/>
          <p:nvPr/>
        </p:nvSpPr>
        <p:spPr>
          <a:xfrm>
            <a:off x="476280" y="60948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“They aggressively innovate and strive to be the market leader in every field they enter.  The best example is when they built their bandwidth business the right way -- they started to market the excess right away.”</a:t>
            </a:r>
            <a:br>
              <a:rPr sz="1400"/>
            </a:br>
            <a:br>
              <a:rPr sz="1400"/>
            </a:br>
            <a:r>
              <a:rPr b="0" lang="en-US" sz="1400" strike="noStrike" u="none">
                <a:solidFill>
                  <a:srgbClr val="000000"/>
                </a:solidFill>
                <a:effectLst/>
                <a:uFillTx/>
                <a:latin typeface="Times New Roman"/>
              </a:rPr>
              <a:t>“The company has shown innovative ways to open new markets such as weather derivatives.  They are aggressive in marketing themselves to firms trading their stock and their management is fast moving in terms of looking at a market and then going after that market in as unique a manner as possible.”</a:t>
            </a:r>
            <a:br>
              <a:rPr sz="1400"/>
            </a:br>
            <a:br>
              <a:rPr sz="1400"/>
            </a:br>
            <a:r>
              <a:rPr b="0" lang="en-US" sz="1400" strike="noStrike" u="none">
                <a:solidFill>
                  <a:srgbClr val="000000"/>
                </a:solidFill>
                <a:effectLst/>
                <a:uFillTx/>
                <a:latin typeface="Times New Roman"/>
              </a:rPr>
              <a:t>“Entrepreneur -- they think outside of box.  They take risks.  They utilize the national market.  They supply power to energy companies that cannot produce enough power on their own.”</a:t>
            </a:r>
            <a:br>
              <a:rPr sz="1400"/>
            </a:br>
            <a:br>
              <a:rPr sz="1400"/>
            </a:br>
            <a:r>
              <a:rPr b="0" lang="en-US" sz="1400" strike="noStrike" u="none">
                <a:solidFill>
                  <a:srgbClr val="000000"/>
                </a:solidFill>
                <a:effectLst/>
                <a:uFillTx/>
                <a:latin typeface="Times New Roman"/>
              </a:rPr>
              <a:t>“They’re willing to try something new; that’s their biggest strength.  If they think they can make a buck doing something, they’ll try it.”</a:t>
            </a:r>
            <a:br>
              <a:rPr sz="1400"/>
            </a:br>
            <a:br>
              <a:rPr sz="1400"/>
            </a:br>
            <a:r>
              <a:rPr b="0" lang="en-US" sz="1400" strike="noStrike" u="none">
                <a:solidFill>
                  <a:srgbClr val="000000"/>
                </a:solidFill>
                <a:effectLst/>
                <a:uFillTx/>
                <a:latin typeface="Times New Roman"/>
              </a:rPr>
              <a:t>“They offer a broad business base.  They don’t expose themselves to one market area that may not support the company.  They have strong management that looks out for the shareholders.”</a:t>
            </a:r>
            <a:br>
              <a:rPr sz="1400"/>
            </a:br>
            <a:br>
              <a:rPr sz="1400"/>
            </a:br>
            <a:r>
              <a:rPr b="0" lang="en-US" sz="1400" strike="noStrike" u="none">
                <a:solidFill>
                  <a:srgbClr val="000000"/>
                </a:solidFill>
                <a:effectLst/>
                <a:uFillTx/>
                <a:latin typeface="Times New Roman"/>
              </a:rPr>
              <a:t>“Being the most innovative company is the number one strength.  People who are brilliant like to work with people who are brilliant.  They have a can-do attitude.  People are encouraged to innovate.  If they fail, they are not kicked out.  Nobody pays better than Enron -- they keep their people motivated.”</a:t>
            </a:r>
            <a:br>
              <a:rPr sz="1400"/>
            </a:br>
            <a:br>
              <a:rPr sz="1400"/>
            </a:br>
            <a:r>
              <a:rPr b="0" lang="en-US" sz="1400" strike="noStrike" u="none">
                <a:solidFill>
                  <a:srgbClr val="000000"/>
                </a:solidFill>
                <a:effectLst/>
                <a:uFillTx/>
                <a:latin typeface="Times New Roman"/>
              </a:rPr>
              <a:t>“They are willing to look at new technology without hesitation and they can adapt it to businesses they know.  They are willing to take chances to maximize gain.”</a:t>
            </a:r>
            <a:br>
              <a:rPr sz="1400"/>
            </a:br>
            <a:br>
              <a:rPr sz="1400"/>
            </a:br>
            <a:r>
              <a:rPr b="0" lang="en-US" sz="1400" strike="noStrike" u="none">
                <a:solidFill>
                  <a:srgbClr val="000000"/>
                </a:solidFill>
                <a:effectLst/>
                <a:uFillTx/>
                <a:latin typeface="Times New Roman"/>
              </a:rPr>
              <a:t>“They’re a dominant player; they have an entrepreneurial spirit.  They try new ideas and groom intellectual capital;  they’re good self-promoters.”</a:t>
            </a:r>
            <a:br>
              <a:rPr sz="1400"/>
            </a:br>
            <a:br>
              <a:rPr sz="1400"/>
            </a:br>
            <a:r>
              <a:rPr b="0" lang="en-US" sz="1400" strike="noStrike" u="none">
                <a:solidFill>
                  <a:srgbClr val="000000"/>
                </a:solidFill>
                <a:effectLst/>
                <a:uFillTx/>
                <a:latin typeface="Times New Roman"/>
              </a:rPr>
              <a:t>“First mover advantage -- intellectual capital.”</a:t>
            </a:r>
            <a:br>
              <a:rPr sz="1400"/>
            </a:br>
            <a:br>
              <a:rPr sz="1400"/>
            </a:br>
            <a:r>
              <a:rPr b="0" lang="en-US" sz="1400" strike="noStrike" u="none">
                <a:solidFill>
                  <a:srgbClr val="000000"/>
                </a:solidFill>
                <a:effectLst/>
                <a:uFillTx/>
                <a:latin typeface="Times New Roman"/>
              </a:rPr>
              <a:t>“They’re well run -- good vision and a fair degree of entrepreneurial assets.  A strong base of assets that they can leverage.”</a:t>
            </a:r>
            <a:br>
              <a:rPr sz="1400"/>
            </a:br>
            <a:br>
              <a:rPr sz="1400"/>
            </a:br>
            <a:r>
              <a:rPr b="0" lang="en-US" sz="1400" strike="noStrike" u="none">
                <a:solidFill>
                  <a:srgbClr val="000000"/>
                </a:solidFill>
                <a:effectLst/>
                <a:uFillTx/>
                <a:latin typeface="Times New Roman"/>
              </a:rPr>
              <a:t>“Smart, savvy, opportunistic.  Excellent traders -- hiring top-notch people and good acquisitions.”</a:t>
            </a:r>
            <a:br>
              <a:rPr sz="1400"/>
            </a:br>
            <a:br>
              <a:rPr sz="1400"/>
            </a:br>
            <a:br>
              <a:rPr sz="1400"/>
            </a:b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455203D8-AF9D-44EC-ADBE-2084D8558A80}"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
          <p:cNvSpPr/>
          <p:nvPr/>
        </p:nvSpPr>
        <p:spPr>
          <a:xfrm>
            <a:off x="209520" y="630000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unfavorable characteristics you associate with Enron?</a:t>
            </a:r>
            <a:endParaRPr b="0" lang="en-US" sz="800" strike="noStrike" u="none">
              <a:solidFill>
                <a:srgbClr val="000000"/>
              </a:solidFill>
              <a:effectLst/>
              <a:uFillTx/>
              <a:latin typeface="Times New Roman"/>
            </a:endParaRPr>
          </a:p>
        </p:txBody>
      </p:sp>
      <p:sp>
        <p:nvSpPr>
          <p:cNvPr id="19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a:t>
            </a:r>
            <a:endParaRPr b="1" lang="en-US" sz="2400" strike="noStrike" u="none">
              <a:solidFill>
                <a:srgbClr val="000099"/>
              </a:solidFill>
              <a:effectLst/>
              <a:uFillTx/>
              <a:latin typeface="GarmdITC BkCn BT"/>
            </a:endParaRPr>
          </a:p>
        </p:txBody>
      </p:sp>
      <p:sp>
        <p:nvSpPr>
          <p:cNvPr id="198"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a:t>
            </a:r>
            <a:endParaRPr b="0" lang="en-US" sz="1800" strike="noStrike" u="none">
              <a:solidFill>
                <a:srgbClr val="000000"/>
              </a:solidFill>
              <a:effectLst/>
              <a:uFillTx/>
              <a:latin typeface="Times New Roman"/>
            </a:endParaRPr>
          </a:p>
        </p:txBody>
      </p:sp>
      <p:sp>
        <p:nvSpPr>
          <p:cNvPr id="199"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Weaknesses</a:t>
            </a:r>
            <a:endParaRPr b="0" lang="en-US" sz="1600" strike="noStrike" u="none">
              <a:solidFill>
                <a:srgbClr val="000000"/>
              </a:solidFill>
              <a:effectLst/>
              <a:uFillTx/>
              <a:latin typeface="Times New Roman"/>
            </a:endParaRPr>
          </a:p>
        </p:txBody>
      </p:sp>
      <p:sp>
        <p:nvSpPr>
          <p:cNvPr id="200"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201" name=""/>
          <p:cNvGraphicFramePr/>
          <p:nvPr/>
        </p:nvGraphicFramePr>
        <p:xfrm>
          <a:off x="374760" y="1527120"/>
          <a:ext cx="3905280" cy="4686480"/>
        </p:xfrm>
        <a:graphic>
          <a:graphicData uri="http://schemas.openxmlformats.org/presentationml/2006/ole">
            <p:oleObj r:id="rId1" spid="">
              <p:embed/>
              <p:pic>
                <p:nvPicPr>
                  <p:cNvPr id="202"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203" name=""/>
          <p:cNvGraphicFramePr/>
          <p:nvPr/>
        </p:nvGraphicFramePr>
        <p:xfrm>
          <a:off x="4632480" y="1547640"/>
          <a:ext cx="4114800" cy="5181840"/>
        </p:xfrm>
        <a:graphic>
          <a:graphicData uri="http://schemas.openxmlformats.org/presentationml/2006/ole">
            <p:oleObj r:id="rId3" spid="">
              <p:embed/>
              <p:pic>
                <p:nvPicPr>
                  <p:cNvPr id="204"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205" name=""/>
          <p:cNvSpPr/>
          <p:nvPr/>
        </p:nvSpPr>
        <p:spPr>
          <a:xfrm>
            <a:off x="476280" y="3999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In terms of weaknesses, about one investment professional in ten mentions (unaided) the high risk nature of Enron’s businesses and the company’s perceived arrogance.</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CCC0D6A-5744-41C8-9981-02D8A0CC5012}"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6" name=""/>
          <p:cNvSpPr/>
          <p:nvPr/>
        </p:nvSpPr>
        <p:spPr>
          <a:xfrm>
            <a:off x="324000" y="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a:t>
            </a:r>
            <a:endParaRPr b="0" lang="en-US" sz="2400" strike="noStrike" u="none">
              <a:solidFill>
                <a:srgbClr val="000000"/>
              </a:solidFill>
              <a:effectLst/>
              <a:uFillTx/>
              <a:latin typeface="Times New Roman"/>
            </a:endParaRPr>
          </a:p>
        </p:txBody>
      </p:sp>
      <p:sp>
        <p:nvSpPr>
          <p:cNvPr id="207" name=""/>
          <p:cNvSpPr/>
          <p:nvPr/>
        </p:nvSpPr>
        <p:spPr>
          <a:xfrm>
            <a:off x="476280" y="4665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“Their arrogance.  One must be willing to learn from the competition in order to grow stronger, but they are not willing to concede that anyone else is smart enough to have a good idea.”</a:t>
            </a:r>
            <a:br>
              <a:rPr sz="1400"/>
            </a:br>
            <a:br>
              <a:rPr sz="1400"/>
            </a:br>
            <a:r>
              <a:rPr b="0" lang="en-US" sz="1400" strike="noStrike" u="none">
                <a:solidFill>
                  <a:srgbClr val="000000"/>
                </a:solidFill>
                <a:effectLst/>
                <a:uFillTx/>
                <a:latin typeface="Times New Roman"/>
              </a:rPr>
              <a:t>“They can be extremely aggressive in the finance sector -- there’s more risk taking there.”</a:t>
            </a:r>
            <a:br>
              <a:rPr sz="1400"/>
            </a:br>
            <a:br>
              <a:rPr sz="1400"/>
            </a:br>
            <a:r>
              <a:rPr b="0" lang="en-US" sz="1400" strike="noStrike" u="none">
                <a:solidFill>
                  <a:srgbClr val="000000"/>
                </a:solidFill>
                <a:effectLst/>
                <a:uFillTx/>
                <a:latin typeface="Times New Roman"/>
              </a:rPr>
              <a:t>“Arrogant, not willing to listen, ruthless.  They are arrogant and ruthless in their dealing with other companies.”</a:t>
            </a:r>
            <a:br>
              <a:rPr sz="1400"/>
            </a:br>
            <a:br>
              <a:rPr sz="1400"/>
            </a:br>
            <a:r>
              <a:rPr b="0" lang="en-US" sz="1400" strike="noStrike" u="none">
                <a:solidFill>
                  <a:srgbClr val="000000"/>
                </a:solidFill>
                <a:effectLst/>
                <a:uFillTx/>
                <a:latin typeface="Times New Roman"/>
              </a:rPr>
              <a:t>“Arrogant.  They go into more businesses than they should.  For example, the purification of water.”</a:t>
            </a:r>
            <a:br>
              <a:rPr sz="1400"/>
            </a:br>
            <a:br>
              <a:rPr sz="1400"/>
            </a:br>
            <a:r>
              <a:rPr b="0" lang="en-US" sz="1400" strike="noStrike" u="none">
                <a:solidFill>
                  <a:srgbClr val="000000"/>
                </a:solidFill>
                <a:effectLst/>
                <a:uFillTx/>
                <a:latin typeface="Times New Roman"/>
              </a:rPr>
              <a:t>“The fact that their management is so arrogant -- they are cocky.  They berate their competitors; this turns off investor confidence.”</a:t>
            </a:r>
            <a:br>
              <a:rPr sz="1400"/>
            </a:br>
            <a:br>
              <a:rPr sz="1400"/>
            </a:br>
            <a:r>
              <a:rPr b="0" lang="en-US" sz="1400" strike="noStrike" u="none">
                <a:solidFill>
                  <a:srgbClr val="000000"/>
                </a:solidFill>
                <a:effectLst/>
                <a:uFillTx/>
                <a:latin typeface="Times New Roman"/>
              </a:rPr>
              <a:t>“They are too willing to add businesses in order to improve short-term profitability; the company is also willing to be overly optimistic on profit or other projections (but they have always made good on their projections).”</a:t>
            </a:r>
            <a:br>
              <a:rPr sz="1400"/>
            </a:br>
            <a:br>
              <a:rPr sz="1400"/>
            </a:br>
            <a:r>
              <a:rPr b="0" lang="en-US" sz="1400" strike="noStrike" u="none">
                <a:solidFill>
                  <a:srgbClr val="000000"/>
                </a:solidFill>
                <a:effectLst/>
                <a:uFillTx/>
                <a:latin typeface="Times New Roman"/>
              </a:rPr>
              <a:t>“They lose focus on their current businesses when chasing new concepts.  They usually come back to their core businesses after losing a portion of the business to more focused companies like Duke or Southern.”</a:t>
            </a:r>
            <a:br>
              <a:rPr sz="1400"/>
            </a:br>
            <a:br>
              <a:rPr sz="1400"/>
            </a:br>
            <a:r>
              <a:rPr b="0" lang="en-US" sz="1400" strike="noStrike" u="none">
                <a:solidFill>
                  <a:srgbClr val="000000"/>
                </a:solidFill>
                <a:effectLst/>
                <a:uFillTx/>
                <a:latin typeface="Times New Roman"/>
              </a:rPr>
              <a:t>“They dilute their valuation when they have so many different types of businesses.  Valuations seem high, but they need to demonstrate their ability to integrate the whole.”</a:t>
            </a:r>
            <a:br>
              <a:rPr sz="1400"/>
            </a:br>
            <a:br>
              <a:rPr sz="1400"/>
            </a:br>
            <a:r>
              <a:rPr b="0" lang="en-US" sz="1400" strike="noStrike" u="none">
                <a:solidFill>
                  <a:srgbClr val="000000"/>
                </a:solidFill>
                <a:effectLst/>
                <a:uFillTx/>
                <a:latin typeface="Times New Roman"/>
              </a:rPr>
              <a:t>“A potentially volatile strategy -- they assume too much risk.  They need to be more far-sighted; think about the long-term implications.”</a:t>
            </a:r>
            <a:br>
              <a:rPr sz="1400"/>
            </a:br>
            <a:br>
              <a:rPr sz="1400"/>
            </a:br>
            <a:r>
              <a:rPr b="0" lang="en-US" sz="1400" strike="noStrike" u="none">
                <a:solidFill>
                  <a:srgbClr val="000000"/>
                </a:solidFill>
                <a:effectLst/>
                <a:uFillTx/>
                <a:latin typeface="Times New Roman"/>
              </a:rPr>
              <a:t>“They are self-serving in terms of government regulations.  They argue for deregulation in the energy industry, but only if it serves their interests.”</a:t>
            </a:r>
            <a:br>
              <a:rPr sz="1400"/>
            </a:br>
            <a:br>
              <a:rPr sz="1400"/>
            </a:br>
            <a:r>
              <a:rPr b="0" lang="en-US" sz="1400" strike="noStrike" u="none">
                <a:solidFill>
                  <a:srgbClr val="000000"/>
                </a:solidFill>
                <a:effectLst/>
                <a:uFillTx/>
                <a:latin typeface="Times New Roman"/>
              </a:rPr>
              <a:t>“Their accounting is not good -- they don’t use the best principals or definitions of accountability. For a first-rate company, they don’t make any effort to improve their financial accounting methods.  GE is a good example of responsible accounting principals -- they are credible -- I’m uncertain of Enron’s values.”</a:t>
            </a:r>
            <a:br>
              <a:rPr sz="1400"/>
            </a:br>
            <a:br>
              <a:rPr sz="1400"/>
            </a:br>
            <a:r>
              <a:rPr b="0" lang="en-US" sz="1400" strike="noStrike" u="none">
                <a:solidFill>
                  <a:srgbClr val="000000"/>
                </a:solidFill>
                <a:effectLst/>
                <a:uFillTx/>
                <a:latin typeface="Times New Roman"/>
              </a:rPr>
              <a:t>“It’s very difficult to analyze their businesses -- one cannot analyze Enron.  It’s big black box.  They are too self-promotional.  </a:t>
            </a:r>
            <a:br>
              <a:rPr sz="1400"/>
            </a:br>
            <a:br>
              <a:rPr sz="1400"/>
            </a:br>
            <a:r>
              <a:rPr b="0" lang="en-US" sz="1400" strike="noStrike" u="none">
                <a:solidFill>
                  <a:srgbClr val="000000"/>
                </a:solidFill>
                <a:effectLst/>
                <a:uFillTx/>
                <a:latin typeface="Times New Roman"/>
              </a:rPr>
              <a:t>“They rip people off.  They are not trustworthy - -they sold off stock shares to a water company at $19 a share; they then turned around and bought the stock back for $7 a share.”</a:t>
            </a:r>
            <a:br>
              <a:rPr sz="1400"/>
            </a:b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CA59FB9A-593C-4C8B-BBB6-C9FB1B3180FF}"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08" name=""/>
          <p:cNvSpPr/>
          <p:nvPr/>
        </p:nvSpPr>
        <p:spPr>
          <a:xfrm>
            <a:off x="2225520" y="2244600"/>
            <a:ext cx="6823080" cy="1902600"/>
          </a:xfrm>
          <a:prstGeom prst="rect">
            <a:avLst/>
          </a:prstGeom>
          <a:noFill/>
          <a:ln w="0">
            <a:noFill/>
          </a:ln>
        </p:spPr>
        <p:style>
          <a:lnRef idx="0"/>
          <a:fillRef idx="0"/>
          <a:effectRef idx="0"/>
          <a:fontRef idx="minor"/>
        </p:style>
        <p:txBody>
          <a:bodyPr lIns="92160" rIns="92160" tIns="46080" bIns="46080" anchor="t">
            <a:spAutoFit/>
          </a:bodyPr>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br>
              <a:rPr sz="4400"/>
            </a:br>
            <a:r>
              <a:rPr b="1" i="1" lang="en-US" sz="4200" strike="noStrike" u="none">
                <a:solidFill>
                  <a:srgbClr val="000099"/>
                </a:solidFill>
                <a:effectLst/>
                <a:uFillTx/>
                <a:latin typeface="GarmdITC BkCn BT"/>
              </a:rPr>
              <a:t>“How Do They Perceive Us?”</a:t>
            </a:r>
            <a:endParaRPr b="0" lang="en-US" sz="4200" strike="noStrike" u="none">
              <a:solidFill>
                <a:srgbClr val="000000"/>
              </a:solidFill>
              <a:effectLst/>
              <a:uFillTx/>
              <a:latin typeface="Times New Roman"/>
            </a:endParaRPr>
          </a:p>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Attribute Association</a:t>
            </a:r>
            <a:endParaRPr b="0" lang="en-US" sz="2300" strike="noStrike" u="none">
              <a:solidFill>
                <a:srgbClr val="000000"/>
              </a:solidFill>
              <a:effectLst/>
              <a:uFillTx/>
              <a:latin typeface="Times New Roman"/>
            </a:endParaRPr>
          </a:p>
        </p:txBody>
      </p:sp>
      <p:sp>
        <p:nvSpPr>
          <p:cNvPr id="209"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1"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212" name=""/>
          <p:cNvGrpSpPr/>
          <p:nvPr/>
        </p:nvGrpSpPr>
        <p:grpSpPr>
          <a:xfrm>
            <a:off x="0" y="0"/>
            <a:ext cx="1066680" cy="6858000"/>
            <a:chOff x="0" y="0"/>
            <a:chExt cx="1066680" cy="6858000"/>
          </a:xfrm>
        </p:grpSpPr>
        <p:sp>
          <p:nvSpPr>
            <p:cNvPr id="213"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15" name=""/>
            <p:cNvGrpSpPr/>
            <p:nvPr/>
          </p:nvGrpSpPr>
          <p:grpSpPr>
            <a:xfrm>
              <a:off x="0" y="1568520"/>
              <a:ext cx="1066680" cy="793800"/>
              <a:chOff x="0" y="1568520"/>
              <a:chExt cx="1066680" cy="793800"/>
            </a:xfrm>
          </p:grpSpPr>
          <p:sp>
            <p:nvSpPr>
              <p:cNvPr id="216"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17"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F055A40A-0966-457C-B436-B69ADFDE298B}"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
          <p:cNvSpPr/>
          <p:nvPr/>
        </p:nvSpPr>
        <p:spPr>
          <a:xfrm>
            <a:off x="209520" y="6220800"/>
            <a:ext cx="8477280" cy="44676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To what extent do you associate (ATTRIBUTE) with Enron?</a:t>
            </a:r>
            <a:endParaRPr b="0" lang="en-US" sz="800" strike="noStrike" u="none">
              <a:solidFill>
                <a:srgbClr val="000000"/>
              </a:solidFill>
              <a:effectLst/>
              <a:uFillTx/>
              <a:latin typeface="Times New Roman"/>
            </a:endParaRPr>
          </a:p>
        </p:txBody>
      </p:sp>
      <p:sp>
        <p:nvSpPr>
          <p:cNvPr id="21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Attribute Association with Enron - Financial Community</a:t>
            </a:r>
            <a:endParaRPr b="1" lang="en-US" sz="2400" strike="noStrike" u="none">
              <a:solidFill>
                <a:srgbClr val="000099"/>
              </a:solidFill>
              <a:effectLst/>
              <a:uFillTx/>
              <a:latin typeface="GarmdITC BkCn BT"/>
            </a:endParaRPr>
          </a:p>
        </p:txBody>
      </p:sp>
      <p:sp>
        <p:nvSpPr>
          <p:cNvPr id="220" name=""/>
          <p:cNvSpPr/>
          <p:nvPr/>
        </p:nvSpPr>
        <p:spPr>
          <a:xfrm>
            <a:off x="119160" y="90324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a:t>
            </a:r>
            <a:r>
              <a:rPr b="1" lang="en-US" sz="1600" strike="noStrike" u="none">
                <a:solidFill>
                  <a:srgbClr val="000099"/>
                </a:solidFill>
                <a:effectLst/>
                <a:uFillTx/>
                <a:latin typeface="CG Omega"/>
              </a:rPr>
              <a:t>Very/Somewhat Strongly Associate</a:t>
            </a:r>
            <a:r>
              <a:rPr b="1" lang="en-US" sz="1800" strike="noStrike" u="none">
                <a:solidFill>
                  <a:srgbClr val="000099"/>
                </a:solidFill>
                <a:effectLst/>
                <a:uFillTx/>
                <a:latin typeface="CG Omega"/>
              </a:rPr>
              <a:t>”</a:t>
            </a:r>
            <a:endParaRPr b="0" lang="en-US" sz="1800" strike="noStrike" u="none">
              <a:solidFill>
                <a:srgbClr val="000000"/>
              </a:solidFill>
              <a:effectLst/>
              <a:uFillTx/>
              <a:latin typeface="Times New Roman"/>
            </a:endParaRPr>
          </a:p>
        </p:txBody>
      </p:sp>
      <p:sp>
        <p:nvSpPr>
          <p:cNvPr id="221" name=""/>
          <p:cNvSpPr/>
          <p:nvPr/>
        </p:nvSpPr>
        <p:spPr>
          <a:xfrm>
            <a:off x="1908000" y="1092240"/>
            <a:ext cx="22989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Image</a:t>
            </a:r>
            <a:endParaRPr b="0" lang="en-US" sz="1600" strike="noStrike" u="none">
              <a:solidFill>
                <a:srgbClr val="000000"/>
              </a:solidFill>
              <a:effectLst/>
              <a:uFillTx/>
              <a:latin typeface="Times New Roman"/>
            </a:endParaRPr>
          </a:p>
        </p:txBody>
      </p:sp>
      <p:graphicFrame>
        <p:nvGraphicFramePr>
          <p:cNvPr id="222" name=""/>
          <p:cNvGraphicFramePr/>
          <p:nvPr/>
        </p:nvGraphicFramePr>
        <p:xfrm>
          <a:off x="-554040" y="1454040"/>
          <a:ext cx="4970520" cy="4694400"/>
        </p:xfrm>
        <a:graphic>
          <a:graphicData uri="http://schemas.openxmlformats.org/presentationml/2006/ole">
            <p:oleObj r:id="rId1" spid="">
              <p:embed/>
              <p:pic>
                <p:nvPicPr>
                  <p:cNvPr id="223" name="" descr=""/>
                  <p:cNvPicPr/>
                  <p:nvPr/>
                </p:nvPicPr>
                <p:blipFill>
                  <a:blip r:embed="rId2"/>
                  <a:stretch/>
                </p:blipFill>
                <p:spPr>
                  <a:xfrm>
                    <a:off x="-554040" y="1454040"/>
                    <a:ext cx="4970520" cy="4694400"/>
                  </a:xfrm>
                  <a:prstGeom prst="rect">
                    <a:avLst/>
                  </a:prstGeom>
                  <a:noFill/>
                  <a:ln w="0">
                    <a:noFill/>
                  </a:ln>
                </p:spPr>
              </p:pic>
            </p:oleObj>
          </a:graphicData>
        </a:graphic>
      </p:graphicFrame>
      <p:sp>
        <p:nvSpPr>
          <p:cNvPr id="224" name=""/>
          <p:cNvSpPr/>
          <p:nvPr/>
        </p:nvSpPr>
        <p:spPr>
          <a:xfrm>
            <a:off x="5740560" y="1084320"/>
            <a:ext cx="2006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Personality</a:t>
            </a:r>
            <a:endParaRPr b="0" lang="en-US" sz="1600" strike="noStrike" u="none">
              <a:solidFill>
                <a:srgbClr val="000000"/>
              </a:solidFill>
              <a:effectLst/>
              <a:uFillTx/>
              <a:latin typeface="Times New Roman"/>
            </a:endParaRPr>
          </a:p>
        </p:txBody>
      </p:sp>
      <p:graphicFrame>
        <p:nvGraphicFramePr>
          <p:cNvPr id="225" name=""/>
          <p:cNvGraphicFramePr/>
          <p:nvPr/>
        </p:nvGraphicFramePr>
        <p:xfrm>
          <a:off x="4502160" y="1488960"/>
          <a:ext cx="3932280" cy="4694400"/>
        </p:xfrm>
        <a:graphic>
          <a:graphicData uri="http://schemas.openxmlformats.org/presentationml/2006/ole">
            <p:oleObj r:id="rId3" spid="">
              <p:embed/>
              <p:pic>
                <p:nvPicPr>
                  <p:cNvPr id="226" name="" descr=""/>
                  <p:cNvPicPr/>
                  <p:nvPr/>
                </p:nvPicPr>
                <p:blipFill>
                  <a:blip r:embed="rId4"/>
                  <a:stretch/>
                </p:blipFill>
                <p:spPr>
                  <a:xfrm>
                    <a:off x="4502160" y="1488960"/>
                    <a:ext cx="3932280" cy="4694400"/>
                  </a:xfrm>
                  <a:prstGeom prst="rect">
                    <a:avLst/>
                  </a:prstGeom>
                  <a:noFill/>
                  <a:ln w="0">
                    <a:noFill/>
                  </a:ln>
                </p:spPr>
              </p:pic>
            </p:oleObj>
          </a:graphicData>
        </a:graphic>
      </p:graphicFrame>
      <p:sp>
        <p:nvSpPr>
          <p:cNvPr id="227" name=""/>
          <p:cNvSpPr/>
          <p:nvPr/>
        </p:nvSpPr>
        <p:spPr>
          <a:xfrm>
            <a:off x="476280" y="3524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has a very strong image profile on these attributes; the company is perceived to be ambitious, entrepreneurial, smart and bold.  The majority of investment professionals also believe that Enron is committed to increasing shareholder value, is an industry leader and innovative.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723D5C4E-0586-436B-A490-7AD30AC04C71}"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Background &amp; Objectives</a:t>
            </a:r>
            <a:endParaRPr b="1" lang="en-US" sz="2400" strike="noStrike" u="none">
              <a:solidFill>
                <a:srgbClr val="000099"/>
              </a:solidFill>
              <a:effectLst/>
              <a:uFillTx/>
              <a:latin typeface="GarmdITC BkCn BT"/>
            </a:endParaRPr>
          </a:p>
        </p:txBody>
      </p:sp>
      <p:sp>
        <p:nvSpPr>
          <p:cNvPr id="28" name="PlaceHolder 2"/>
          <p:cNvSpPr>
            <a:spLocks noGrp="1"/>
          </p:cNvSpPr>
          <p:nvPr>
            <p:ph/>
          </p:nvPr>
        </p:nvSpPr>
        <p:spPr>
          <a:xfrm>
            <a:off x="323640" y="1009440"/>
            <a:ext cx="8553240" cy="5467320"/>
          </a:xfrm>
          <a:prstGeom prst="rect">
            <a:avLst/>
          </a:prstGeom>
          <a:noFill/>
          <a:ln w="0">
            <a:noFill/>
          </a:ln>
        </p:spPr>
        <p:txBody>
          <a:bodyPr lIns="92160" rIns="92160" tIns="46080" bIns="46080" anchor="t">
            <a:normAutofit/>
          </a:bodyPr>
          <a:p>
            <a:pPr marL="228600" indent="-228600">
              <a:lnSpc>
                <a:spcPct val="95000"/>
              </a:lnSpc>
              <a:spcBef>
                <a:spcPts val="1049"/>
              </a:spcBef>
              <a:buClr>
                <a:srgbClr val="000099"/>
              </a:buClr>
              <a:buSzPct val="8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Establish a benchmark against which future changes in the company’s image may be measured among key audiences</a:t>
            </a:r>
            <a:endParaRPr b="1" lang="en-US" sz="1400" strike="noStrike" u="none">
              <a:solidFill>
                <a:srgbClr val="000000"/>
              </a:solidFill>
              <a:effectLst/>
              <a:uFillTx/>
              <a:latin typeface="CG Omega"/>
            </a:endParaRPr>
          </a:p>
          <a:p>
            <a:pPr marL="22860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Provide a clear understanding of Enron’s position relative to competitors among each audience</a:t>
            </a:r>
            <a:endParaRPr b="1" lang="en-US" sz="1400" strike="noStrike" u="none">
              <a:solidFill>
                <a:srgbClr val="000000"/>
              </a:solidFill>
              <a:effectLst/>
              <a:uFillTx/>
              <a:latin typeface="CG Omega"/>
            </a:endParaRPr>
          </a:p>
          <a:p>
            <a:pPr marL="22860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Determine the key drivers of image and other behavior among each audience</a:t>
            </a:r>
            <a:endParaRPr b="1" lang="en-US" sz="1400" strike="noStrike" u="none">
              <a:solidFill>
                <a:srgbClr val="000000"/>
              </a:solidFill>
              <a:effectLst/>
              <a:uFillTx/>
              <a:latin typeface="CG Omega"/>
            </a:endParaRPr>
          </a:p>
          <a:p>
            <a:pPr marL="22860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Identify the relevant differentiators which will help Enron stand apart from competitors</a:t>
            </a:r>
            <a:endParaRPr b="1" lang="en-US" sz="1400" strike="noStrike" u="none">
              <a:solidFill>
                <a:srgbClr val="000000"/>
              </a:solidFill>
              <a:effectLst/>
              <a:uFillTx/>
              <a:latin typeface="CG Omega"/>
            </a:endParaRPr>
          </a:p>
          <a:p>
            <a:pPr marL="22860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Provide input for the development of an optimum communications strategy</a:t>
            </a:r>
            <a:endParaRPr b="1" lang="en-US" sz="14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DD8BD609-3B37-49E7-8AE9-29D2AC9D370A}"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28" name=""/>
          <p:cNvGraphicFramePr/>
          <p:nvPr/>
        </p:nvGraphicFramePr>
        <p:xfrm>
          <a:off x="0" y="1590840"/>
          <a:ext cx="8410680" cy="4206600"/>
        </p:xfrm>
        <a:graphic>
          <a:graphicData uri="http://schemas.openxmlformats.org/presentationml/2006/ole">
            <p:oleObj r:id="rId1" spid="">
              <p:embed/>
              <p:pic>
                <p:nvPicPr>
                  <p:cNvPr id="229"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230" name=""/>
          <p:cNvGrpSpPr/>
          <p:nvPr/>
        </p:nvGrpSpPr>
        <p:grpSpPr>
          <a:xfrm>
            <a:off x="6400800" y="2143080"/>
            <a:ext cx="2482920" cy="3382920"/>
            <a:chOff x="6400800" y="2143080"/>
            <a:chExt cx="2482920" cy="3382920"/>
          </a:xfrm>
        </p:grpSpPr>
        <p:sp>
          <p:nvSpPr>
            <p:cNvPr id="231" name=""/>
            <p:cNvSpPr/>
            <p:nvPr/>
          </p:nvSpPr>
          <p:spPr>
            <a:xfrm>
              <a:off x="6507000" y="2247840"/>
              <a:ext cx="2270160" cy="2828880"/>
            </a:xfrm>
            <a:prstGeom prst="rect">
              <a:avLst/>
            </a:prstGeom>
            <a:noFill/>
            <a:ln w="0">
              <a:noFill/>
            </a:ln>
          </p:spPr>
          <p:style>
            <a:lnRef idx="0"/>
            <a:fillRef idx="0"/>
            <a:effectRef idx="0"/>
            <a:fontRef idx="minor"/>
          </p:style>
          <p:txBody>
            <a:bodyPr lIns="0" rIns="0" tIns="0" bIns="0" anchor="t">
              <a:no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committed to increasing shareholder</a:t>
              </a:r>
              <a:br>
                <a:rPr sz="1000"/>
              </a:br>
              <a:r>
                <a:rPr b="0" lang="en-US" sz="1000" strike="noStrike" u="none">
                  <a:solidFill>
                    <a:srgbClr val="000000"/>
                  </a:solidFill>
                  <a:effectLst/>
                  <a:uFillTx/>
                  <a:latin typeface="CG Omega"/>
                </a:rPr>
                <a:t>value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concerned about the communities it</a:t>
              </a:r>
              <a:br>
                <a:rPr sz="1000"/>
              </a:br>
              <a:r>
                <a:rPr b="0" lang="en-US" sz="1000" strike="noStrike" u="none">
                  <a:solidFill>
                    <a:srgbClr val="000000"/>
                  </a:solidFill>
                  <a:effectLst/>
                  <a:uFillTx/>
                  <a:latin typeface="CG Omega"/>
                </a:rPr>
                <a:t>operates in</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an innovative company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Supports open market and customer </a:t>
              </a:r>
              <a:br>
                <a:rPr sz="1000"/>
              </a:br>
              <a:r>
                <a:rPr b="0" lang="en-US" sz="1000" strike="noStrike" u="none">
                  <a:solidFill>
                    <a:srgbClr val="000000"/>
                  </a:solidFill>
                  <a:effectLst/>
                  <a:uFillTx/>
                  <a:latin typeface="CG Omega"/>
                </a:rPr>
                <a:t>choice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Provides creative solutions that help </a:t>
              </a:r>
              <a:br>
                <a:rPr sz="1000"/>
              </a:br>
              <a:r>
                <a:rPr b="0" lang="en-US" sz="1000" strike="noStrike" u="none">
                  <a:solidFill>
                    <a:srgbClr val="000000"/>
                  </a:solidFill>
                  <a:effectLst/>
                  <a:uFillTx/>
                  <a:latin typeface="CG Omega"/>
                </a:rPr>
                <a:t>my company succeed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Offers products or services of the</a:t>
              </a:r>
              <a:br>
                <a:rPr sz="1000"/>
              </a:br>
              <a:r>
                <a:rPr b="0" lang="en-US" sz="1000" strike="noStrike" u="none">
                  <a:solidFill>
                    <a:srgbClr val="000000"/>
                  </a:solidFill>
                  <a:effectLst/>
                  <a:uFillTx/>
                  <a:latin typeface="CG Omega"/>
                </a:rPr>
                <a:t>highest quality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well differentiated from its </a:t>
              </a:r>
              <a:br>
                <a:rPr sz="1000"/>
              </a:br>
              <a:r>
                <a:rPr b="0" lang="en-US" sz="1000" strike="noStrike" u="none">
                  <a:solidFill>
                    <a:srgbClr val="000000"/>
                  </a:solidFill>
                  <a:effectLst/>
                  <a:uFillTx/>
                  <a:latin typeface="CG Omega"/>
                </a:rPr>
                <a:t>competitors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 leader rather than a follower in its </a:t>
              </a:r>
              <a:br>
                <a:rPr sz="1000"/>
              </a:br>
              <a:r>
                <a:rPr b="0" lang="en-US" sz="1000" strike="noStrike" u="none">
                  <a:solidFill>
                    <a:srgbClr val="000000"/>
                  </a:solidFill>
                  <a:effectLst/>
                  <a:uFillTx/>
                  <a:latin typeface="CG Omega"/>
                </a:rPr>
                <a:t>industry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high caliber management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a clearly defined image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Successful transitioning to a web-based transaction model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l.  Has a well defined business strategy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m Has a balanced portfolio of businesses</a:t>
              </a:r>
              <a:endParaRPr b="0" lang="en-US" sz="1000" strike="noStrike" u="none">
                <a:solidFill>
                  <a:srgbClr val="000000"/>
                </a:solidFill>
                <a:effectLst/>
                <a:uFillTx/>
                <a:latin typeface="Times New Roman"/>
              </a:endParaRPr>
            </a:p>
          </p:txBody>
        </p:sp>
        <p:sp>
          <p:nvSpPr>
            <p:cNvPr id="232" name=""/>
            <p:cNvSpPr/>
            <p:nvPr/>
          </p:nvSpPr>
          <p:spPr>
            <a:xfrm>
              <a:off x="6400800" y="2143080"/>
              <a:ext cx="2482920" cy="338292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233" name=""/>
          <p:cNvSpPr/>
          <p:nvPr/>
        </p:nvSpPr>
        <p:spPr>
          <a:xfrm>
            <a:off x="324000" y="774720"/>
            <a:ext cx="8496000" cy="495360"/>
          </a:xfrm>
          <a:prstGeom prst="rect">
            <a:avLst/>
          </a:prstGeom>
          <a:noFill/>
          <a:ln w="0">
            <a:noFill/>
          </a:ln>
        </p:spPr>
        <p:style>
          <a:lnRef idx="0"/>
          <a:fillRef idx="0"/>
          <a:effectRef idx="0"/>
          <a:fontRef idx="minor"/>
        </p:style>
        <p:txBody>
          <a:bodyPr lIns="91800" rIns="91800" anchor="t">
            <a:noAutofit/>
          </a:bodyPr>
          <a:p>
            <a:endParaRPr b="0" lang="en-US" sz="2400" strike="noStrike" u="none">
              <a:solidFill>
                <a:srgbClr val="000000"/>
              </a:solidFill>
              <a:effectLst/>
              <a:uFillTx/>
              <a:latin typeface="Times New Roman"/>
            </a:endParaRPr>
          </a:p>
        </p:txBody>
      </p:sp>
      <p:sp>
        <p:nvSpPr>
          <p:cNvPr id="234"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Image Attribute Association - Financial Community</a:t>
            </a:r>
            <a:endParaRPr b="1" lang="en-US" sz="2400" strike="noStrike" u="none">
              <a:solidFill>
                <a:srgbClr val="000099"/>
              </a:solidFill>
              <a:effectLst/>
              <a:uFillTx/>
              <a:latin typeface="GarmdITC BkCn BT"/>
            </a:endParaRPr>
          </a:p>
        </p:txBody>
      </p:sp>
      <p:grpSp>
        <p:nvGrpSpPr>
          <p:cNvPr id="235" name=""/>
          <p:cNvGrpSpPr/>
          <p:nvPr/>
        </p:nvGrpSpPr>
        <p:grpSpPr>
          <a:xfrm>
            <a:off x="419040" y="6095880"/>
            <a:ext cx="4691160" cy="422280"/>
            <a:chOff x="419040" y="6095880"/>
            <a:chExt cx="4691160" cy="422280"/>
          </a:xfrm>
        </p:grpSpPr>
        <p:sp>
          <p:nvSpPr>
            <p:cNvPr id="236" name=""/>
            <p:cNvSpPr/>
            <p:nvPr/>
          </p:nvSpPr>
          <p:spPr>
            <a:xfrm>
              <a:off x="419040" y="6095880"/>
              <a:ext cx="469116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37" name=""/>
            <p:cNvGrpSpPr/>
            <p:nvPr/>
          </p:nvGrpSpPr>
          <p:grpSpPr>
            <a:xfrm>
              <a:off x="601560" y="6234120"/>
              <a:ext cx="4353120" cy="153000"/>
              <a:chOff x="601560" y="6234120"/>
              <a:chExt cx="4353120" cy="153000"/>
            </a:xfrm>
          </p:grpSpPr>
          <p:grpSp>
            <p:nvGrpSpPr>
              <p:cNvPr id="238" name=""/>
              <p:cNvGrpSpPr/>
              <p:nvPr/>
            </p:nvGrpSpPr>
            <p:grpSpPr>
              <a:xfrm>
                <a:off x="601560" y="6234120"/>
                <a:ext cx="655920" cy="153000"/>
                <a:chOff x="601560" y="6234120"/>
                <a:chExt cx="655920" cy="153000"/>
              </a:xfrm>
            </p:grpSpPr>
            <p:sp>
              <p:nvSpPr>
                <p:cNvPr id="239" name=""/>
                <p:cNvSpPr/>
                <p:nvPr/>
              </p:nvSpPr>
              <p:spPr>
                <a:xfrm>
                  <a:off x="60156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0" name=""/>
                <p:cNvSpPr/>
                <p:nvPr/>
              </p:nvSpPr>
              <p:spPr>
                <a:xfrm>
                  <a:off x="707760" y="6291360"/>
                  <a:ext cx="4788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41" name=""/>
                <p:cNvSpPr/>
                <p:nvPr/>
              </p:nvSpPr>
              <p:spPr>
                <a:xfrm>
                  <a:off x="91908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grpSp>
          <p:grpSp>
            <p:nvGrpSpPr>
              <p:cNvPr id="242" name=""/>
              <p:cNvGrpSpPr/>
              <p:nvPr/>
            </p:nvGrpSpPr>
            <p:grpSpPr>
              <a:xfrm>
                <a:off x="1482480" y="6234120"/>
                <a:ext cx="1194480" cy="153000"/>
                <a:chOff x="1482480" y="6234120"/>
                <a:chExt cx="1194480" cy="153000"/>
              </a:xfrm>
            </p:grpSpPr>
            <p:sp>
              <p:nvSpPr>
                <p:cNvPr id="243" name=""/>
                <p:cNvSpPr/>
                <p:nvPr/>
              </p:nvSpPr>
              <p:spPr>
                <a:xfrm>
                  <a:off x="1482480" y="6310440"/>
                  <a:ext cx="270000" cy="1440"/>
                </a:xfrm>
                <a:prstGeom prst="line">
                  <a:avLst/>
                </a:prstGeom>
                <a:ln w="12600">
                  <a:solidFill>
                    <a:srgbClr val="0033cc"/>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4" name=""/>
                <p:cNvSpPr/>
                <p:nvPr/>
              </p:nvSpPr>
              <p:spPr>
                <a:xfrm>
                  <a:off x="1589040" y="6288120"/>
                  <a:ext cx="57240" cy="46080"/>
                </a:xfrm>
                <a:custGeom>
                  <a:avLst/>
                  <a:gdLst/>
                  <a:ahLst/>
                  <a:rect l="l" t="t" r="r" b="b"/>
                  <a:pathLst>
                    <a:path w="36" h="29">
                      <a:moveTo>
                        <a:pt x="18" y="0"/>
                      </a:moveTo>
                      <a:lnTo>
                        <a:pt x="36" y="29"/>
                      </a:lnTo>
                      <a:lnTo>
                        <a:pt x="0" y="29"/>
                      </a:lnTo>
                      <a:lnTo>
                        <a:pt x="18" y="0"/>
                      </a:lnTo>
                      <a:close/>
                    </a:path>
                  </a:pathLst>
                </a:custGeom>
                <a:noFill/>
                <a:ln w="9360">
                  <a:solidFill>
                    <a:srgbClr val="0033cc"/>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45" name=""/>
                <p:cNvSpPr/>
                <p:nvPr/>
              </p:nvSpPr>
              <p:spPr>
                <a:xfrm>
                  <a:off x="1790280" y="6234120"/>
                  <a:ext cx="886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Morgan Stanley</a:t>
                  </a:r>
                  <a:endParaRPr b="0" lang="en-US" sz="1000" strike="noStrike" u="none">
                    <a:solidFill>
                      <a:srgbClr val="000000"/>
                    </a:solidFill>
                    <a:effectLst/>
                    <a:uFillTx/>
                    <a:latin typeface="Times New Roman"/>
                  </a:endParaRPr>
                </a:p>
              </p:txBody>
            </p:sp>
          </p:grpSp>
          <p:grpSp>
            <p:nvGrpSpPr>
              <p:cNvPr id="246" name=""/>
              <p:cNvGrpSpPr/>
              <p:nvPr/>
            </p:nvGrpSpPr>
            <p:grpSpPr>
              <a:xfrm>
                <a:off x="3752640" y="6234120"/>
                <a:ext cx="1202040" cy="153000"/>
                <a:chOff x="3752640" y="6234120"/>
                <a:chExt cx="1202040" cy="153000"/>
              </a:xfrm>
            </p:grpSpPr>
            <p:sp>
              <p:nvSpPr>
                <p:cNvPr id="247" name=""/>
                <p:cNvSpPr/>
                <p:nvPr/>
              </p:nvSpPr>
              <p:spPr>
                <a:xfrm>
                  <a:off x="3752640" y="6310440"/>
                  <a:ext cx="270000" cy="1440"/>
                </a:xfrm>
                <a:prstGeom prst="line">
                  <a:avLst/>
                </a:prstGeom>
                <a:ln w="12600">
                  <a:solidFill>
                    <a:srgbClr val="8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8" name=""/>
                <p:cNvSpPr/>
                <p:nvPr/>
              </p:nvSpPr>
              <p:spPr>
                <a:xfrm>
                  <a:off x="4053960" y="6234120"/>
                  <a:ext cx="900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Goldman Sachs</a:t>
                  </a:r>
                  <a:endParaRPr b="0" lang="en-US" sz="1000" strike="noStrike" u="none">
                    <a:solidFill>
                      <a:srgbClr val="000000"/>
                    </a:solidFill>
                    <a:effectLst/>
                    <a:uFillTx/>
                    <a:latin typeface="Times New Roman"/>
                  </a:endParaRPr>
                </a:p>
              </p:txBody>
            </p:sp>
            <p:sp>
              <p:nvSpPr>
                <p:cNvPr id="249" name=""/>
                <p:cNvSpPr/>
                <p:nvPr/>
              </p:nvSpPr>
              <p:spPr>
                <a:xfrm>
                  <a:off x="3849480" y="6283440"/>
                  <a:ext cx="66600" cy="54000"/>
                </a:xfrm>
                <a:prstGeom prst="ellipse">
                  <a:avLst/>
                </a:prstGeom>
                <a:noFill/>
                <a:ln w="9360">
                  <a:solidFill>
                    <a:srgbClr val="80808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grpSp>
          <p:grpSp>
            <p:nvGrpSpPr>
              <p:cNvPr id="250" name=""/>
              <p:cNvGrpSpPr/>
              <p:nvPr/>
            </p:nvGrpSpPr>
            <p:grpSpPr>
              <a:xfrm>
                <a:off x="2892240" y="6234120"/>
                <a:ext cx="624960" cy="153000"/>
                <a:chOff x="2892240" y="6234120"/>
                <a:chExt cx="624960" cy="153000"/>
              </a:xfrm>
            </p:grpSpPr>
            <p:sp>
              <p:nvSpPr>
                <p:cNvPr id="251" name=""/>
                <p:cNvSpPr/>
                <p:nvPr/>
              </p:nvSpPr>
              <p:spPr>
                <a:xfrm>
                  <a:off x="3277440" y="6234120"/>
                  <a:ext cx="239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Intel</a:t>
                  </a:r>
                  <a:endParaRPr b="0" lang="en-US" sz="1000" strike="noStrike" u="none">
                    <a:solidFill>
                      <a:srgbClr val="000000"/>
                    </a:solidFill>
                    <a:effectLst/>
                    <a:uFillTx/>
                    <a:latin typeface="Times New Roman"/>
                  </a:endParaRPr>
                </a:p>
              </p:txBody>
            </p:sp>
            <p:sp>
              <p:nvSpPr>
                <p:cNvPr id="252" name=""/>
                <p:cNvSpPr/>
                <p:nvPr/>
              </p:nvSpPr>
              <p:spPr>
                <a:xfrm>
                  <a:off x="2892240" y="6311880"/>
                  <a:ext cx="270000" cy="1440"/>
                </a:xfrm>
                <a:prstGeom prst="line">
                  <a:avLst/>
                </a:prstGeom>
                <a:ln w="12600">
                  <a:solidFill>
                    <a:srgbClr val="ff99cc"/>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3" name=""/>
                <p:cNvSpPr/>
                <p:nvPr/>
              </p:nvSpPr>
              <p:spPr>
                <a:xfrm>
                  <a:off x="2989080" y="6280200"/>
                  <a:ext cx="76320" cy="61920"/>
                </a:xfrm>
                <a:custGeom>
                  <a:avLst/>
                  <a:gdLst/>
                  <a:ahLst/>
                  <a:rect l="l" t="t" r="r" b="b"/>
                  <a:pathLst>
                    <a:path w="48" h="39">
                      <a:moveTo>
                        <a:pt x="24" y="0"/>
                      </a:moveTo>
                      <a:lnTo>
                        <a:pt x="48" y="20"/>
                      </a:lnTo>
                      <a:lnTo>
                        <a:pt x="24" y="39"/>
                      </a:lnTo>
                      <a:lnTo>
                        <a:pt x="0" y="20"/>
                      </a:lnTo>
                      <a:lnTo>
                        <a:pt x="24" y="0"/>
                      </a:lnTo>
                      <a:close/>
                    </a:path>
                  </a:pathLst>
                </a:custGeom>
                <a:solidFill>
                  <a:srgbClr val="ff99cc"/>
                </a:solidFill>
                <a:ln w="9360">
                  <a:solidFill>
                    <a:srgbClr val="ff99cc"/>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grpSp>
      </p:grpSp>
      <p:grpSp>
        <p:nvGrpSpPr>
          <p:cNvPr id="254" name=""/>
          <p:cNvGrpSpPr/>
          <p:nvPr/>
        </p:nvGrpSpPr>
        <p:grpSpPr>
          <a:xfrm>
            <a:off x="660240" y="1397160"/>
            <a:ext cx="5859720" cy="4517280"/>
            <a:chOff x="660240" y="1397160"/>
            <a:chExt cx="5859720" cy="4517280"/>
          </a:xfrm>
        </p:grpSpPr>
        <p:sp>
          <p:nvSpPr>
            <p:cNvPr id="255"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256" name=""/>
            <p:cNvSpPr/>
            <p:nvPr/>
          </p:nvSpPr>
          <p:spPr>
            <a:xfrm>
              <a:off x="4498920" y="16779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257" name=""/>
            <p:cNvSpPr/>
            <p:nvPr/>
          </p:nvSpPr>
          <p:spPr>
            <a:xfrm>
              <a:off x="5448240" y="23176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258" name=""/>
            <p:cNvSpPr/>
            <p:nvPr/>
          </p:nvSpPr>
          <p:spPr>
            <a:xfrm>
              <a:off x="5884920" y="3260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259" name=""/>
            <p:cNvSpPr/>
            <p:nvPr/>
          </p:nvSpPr>
          <p:spPr>
            <a:xfrm>
              <a:off x="5708520" y="4268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260" name=""/>
            <p:cNvSpPr/>
            <p:nvPr/>
          </p:nvSpPr>
          <p:spPr>
            <a:xfrm>
              <a:off x="5010120" y="5087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261" name=""/>
            <p:cNvSpPr/>
            <p:nvPr/>
          </p:nvSpPr>
          <p:spPr>
            <a:xfrm>
              <a:off x="3900600" y="55767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262" name=""/>
            <p:cNvSpPr/>
            <p:nvPr/>
          </p:nvSpPr>
          <p:spPr>
            <a:xfrm>
              <a:off x="2612880" y="55767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263" name=""/>
            <p:cNvSpPr/>
            <p:nvPr/>
          </p:nvSpPr>
          <p:spPr>
            <a:xfrm>
              <a:off x="1508040" y="5087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264" name=""/>
            <p:cNvSpPr/>
            <p:nvPr/>
          </p:nvSpPr>
          <p:spPr>
            <a:xfrm>
              <a:off x="838080" y="4268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265" name=""/>
            <p:cNvSpPr/>
            <p:nvPr/>
          </p:nvSpPr>
          <p:spPr>
            <a:xfrm>
              <a:off x="1150920" y="23176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l</a:t>
              </a:r>
              <a:endParaRPr b="0" lang="en-US" sz="1600" strike="noStrike" u="none">
                <a:solidFill>
                  <a:srgbClr val="000000"/>
                </a:solidFill>
                <a:effectLst/>
                <a:uFillTx/>
                <a:latin typeface="Times New Roman"/>
              </a:endParaRPr>
            </a:p>
          </p:txBody>
        </p:sp>
        <p:sp>
          <p:nvSpPr>
            <p:cNvPr id="266" name=""/>
            <p:cNvSpPr/>
            <p:nvPr/>
          </p:nvSpPr>
          <p:spPr>
            <a:xfrm>
              <a:off x="660240" y="3260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sp>
          <p:nvSpPr>
            <p:cNvPr id="267" name=""/>
            <p:cNvSpPr/>
            <p:nvPr/>
          </p:nvSpPr>
          <p:spPr>
            <a:xfrm>
              <a:off x="1982880" y="16779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m</a:t>
              </a:r>
              <a:endParaRPr b="0" lang="en-US" sz="1600" strike="noStrike" u="none">
                <a:solidFill>
                  <a:srgbClr val="000000"/>
                </a:solidFill>
                <a:effectLst/>
                <a:uFillTx/>
                <a:latin typeface="Times New Roman"/>
              </a:endParaRPr>
            </a:p>
          </p:txBody>
        </p:sp>
      </p:grpSp>
      <p:sp>
        <p:nvSpPr>
          <p:cNvPr id="268" name=""/>
          <p:cNvSpPr/>
          <p:nvPr/>
        </p:nvSpPr>
        <p:spPr>
          <a:xfrm>
            <a:off x="476280" y="42876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and Intel possess similar image profiles on many of these attributes (as shown by their overlapping lines), although Intel does lead on several of the attributes.  Enron leads in terms of supporting open markets and customer choice; Intel leads on having a clearly defined image, innovative, providing creative solutions that help my company succeed, offering high quality products, and being well differentiated.</a:t>
            </a:r>
            <a:br>
              <a:rPr sz="1400"/>
            </a:br>
            <a:r>
              <a:rPr b="0" lang="en-US" sz="1400" strike="noStrike" u="none">
                <a:solidFill>
                  <a:srgbClr val="000000"/>
                </a:solidFill>
                <a:effectLst/>
                <a:uFillTx/>
                <a:latin typeface="Times New Roman"/>
              </a:rPr>
              <a:t>.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269" name=""/>
          <p:cNvSpPr/>
          <p:nvPr/>
        </p:nvSpPr>
        <p:spPr>
          <a:xfrm>
            <a:off x="5172120" y="596268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4FFA2B7-0D5E-4B65-A623-D380C575014E}"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70" name=""/>
          <p:cNvGraphicFramePr/>
          <p:nvPr/>
        </p:nvGraphicFramePr>
        <p:xfrm>
          <a:off x="0" y="1590840"/>
          <a:ext cx="8410680" cy="4206600"/>
        </p:xfrm>
        <a:graphic>
          <a:graphicData uri="http://schemas.openxmlformats.org/presentationml/2006/ole">
            <p:oleObj r:id="rId1" spid="">
              <p:embed/>
              <p:pic>
                <p:nvPicPr>
                  <p:cNvPr id="271"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272" name=""/>
          <p:cNvGrpSpPr/>
          <p:nvPr/>
        </p:nvGrpSpPr>
        <p:grpSpPr>
          <a:xfrm>
            <a:off x="314280" y="6095880"/>
            <a:ext cx="5932440" cy="422280"/>
            <a:chOff x="314280" y="6095880"/>
            <a:chExt cx="5932440" cy="422280"/>
          </a:xfrm>
        </p:grpSpPr>
        <p:sp>
          <p:nvSpPr>
            <p:cNvPr id="273" name=""/>
            <p:cNvSpPr/>
            <p:nvPr/>
          </p:nvSpPr>
          <p:spPr>
            <a:xfrm>
              <a:off x="43488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4" name=""/>
            <p:cNvSpPr/>
            <p:nvPr/>
          </p:nvSpPr>
          <p:spPr>
            <a:xfrm>
              <a:off x="54144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75" name=""/>
            <p:cNvSpPr/>
            <p:nvPr/>
          </p:nvSpPr>
          <p:spPr>
            <a:xfrm>
              <a:off x="75240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sp>
          <p:nvSpPr>
            <p:cNvPr id="276" name=""/>
            <p:cNvSpPr/>
            <p:nvPr/>
          </p:nvSpPr>
          <p:spPr>
            <a:xfrm>
              <a:off x="1297080" y="6310440"/>
              <a:ext cx="269640" cy="1440"/>
            </a:xfrm>
            <a:prstGeom prst="line">
              <a:avLst/>
            </a:prstGeom>
            <a:ln w="12600">
              <a:solidFill>
                <a:srgbClr val="8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7" name=""/>
            <p:cNvSpPr/>
            <p:nvPr/>
          </p:nvSpPr>
          <p:spPr>
            <a:xfrm>
              <a:off x="1403280" y="6288120"/>
              <a:ext cx="57240" cy="46080"/>
            </a:xfrm>
            <a:custGeom>
              <a:avLst/>
              <a:gdLst/>
              <a:ahLst/>
              <a:rect l="l" t="t" r="r" b="b"/>
              <a:pathLst>
                <a:path w="36" h="29">
                  <a:moveTo>
                    <a:pt x="18" y="0"/>
                  </a:moveTo>
                  <a:lnTo>
                    <a:pt x="36" y="29"/>
                  </a:lnTo>
                  <a:lnTo>
                    <a:pt x="0" y="29"/>
                  </a:lnTo>
                  <a:lnTo>
                    <a:pt x="18" y="0"/>
                  </a:lnTo>
                  <a:close/>
                </a:path>
              </a:pathLst>
            </a:custGeom>
            <a:solidFill>
              <a:srgbClr val="800080"/>
            </a:solidFill>
            <a:ln w="9360">
              <a:solidFill>
                <a:srgbClr val="8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78" name=""/>
            <p:cNvSpPr/>
            <p:nvPr/>
          </p:nvSpPr>
          <p:spPr>
            <a:xfrm>
              <a:off x="1608480" y="6234120"/>
              <a:ext cx="12661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Duke Power Company</a:t>
              </a:r>
              <a:endParaRPr b="0" lang="en-US" sz="1000" strike="noStrike" u="none">
                <a:solidFill>
                  <a:srgbClr val="000000"/>
                </a:solidFill>
                <a:effectLst/>
                <a:uFillTx/>
                <a:latin typeface="Times New Roman"/>
              </a:endParaRPr>
            </a:p>
          </p:txBody>
        </p:sp>
        <p:sp>
          <p:nvSpPr>
            <p:cNvPr id="279" name=""/>
            <p:cNvSpPr/>
            <p:nvPr/>
          </p:nvSpPr>
          <p:spPr>
            <a:xfrm>
              <a:off x="4478400" y="6310440"/>
              <a:ext cx="269640" cy="1440"/>
            </a:xfrm>
            <a:prstGeom prst="line">
              <a:avLst/>
            </a:prstGeom>
            <a:ln w="12600">
              <a:solidFill>
                <a:srgbClr val="00cc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80" name=""/>
            <p:cNvSpPr/>
            <p:nvPr/>
          </p:nvSpPr>
          <p:spPr>
            <a:xfrm>
              <a:off x="4575240" y="6283440"/>
              <a:ext cx="66600" cy="54000"/>
            </a:xfrm>
            <a:prstGeom prst="ellipse">
              <a:avLst/>
            </a:prstGeom>
            <a:solidFill>
              <a:srgbClr val="00ccff"/>
            </a:solidFill>
            <a:ln w="9360">
              <a:solidFill>
                <a:srgbClr val="00ccff"/>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81" name=""/>
            <p:cNvSpPr/>
            <p:nvPr/>
          </p:nvSpPr>
          <p:spPr>
            <a:xfrm>
              <a:off x="4787280" y="6234120"/>
              <a:ext cx="1399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The Williams Companies</a:t>
              </a:r>
              <a:endParaRPr b="0" lang="en-US" sz="1000" strike="noStrike" u="none">
                <a:solidFill>
                  <a:srgbClr val="000000"/>
                </a:solidFill>
                <a:effectLst/>
                <a:uFillTx/>
                <a:latin typeface="Times New Roman"/>
              </a:endParaRPr>
            </a:p>
          </p:txBody>
        </p:sp>
        <p:sp>
          <p:nvSpPr>
            <p:cNvPr id="282" name=""/>
            <p:cNvSpPr/>
            <p:nvPr/>
          </p:nvSpPr>
          <p:spPr>
            <a:xfrm>
              <a:off x="314280" y="6095880"/>
              <a:ext cx="593244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3323520" y="6234120"/>
              <a:ext cx="10904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Southern Company</a:t>
              </a:r>
              <a:endParaRPr b="0" lang="en-US" sz="1000" strike="noStrike" u="none">
                <a:solidFill>
                  <a:srgbClr val="000000"/>
                </a:solidFill>
                <a:effectLst/>
                <a:uFillTx/>
                <a:latin typeface="Times New Roman"/>
              </a:endParaRPr>
            </a:p>
          </p:txBody>
        </p:sp>
        <p:sp>
          <p:nvSpPr>
            <p:cNvPr id="284" name=""/>
            <p:cNvSpPr/>
            <p:nvPr/>
          </p:nvSpPr>
          <p:spPr>
            <a:xfrm>
              <a:off x="2962080" y="6311880"/>
              <a:ext cx="27000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85" name=""/>
            <p:cNvSpPr/>
            <p:nvPr/>
          </p:nvSpPr>
          <p:spPr>
            <a:xfrm flipH="1" flipV="1">
              <a:off x="304164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86" name=""/>
            <p:cNvSpPr/>
            <p:nvPr/>
          </p:nvSpPr>
          <p:spPr>
            <a:xfrm>
              <a:off x="308916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87" name=""/>
            <p:cNvSpPr/>
            <p:nvPr/>
          </p:nvSpPr>
          <p:spPr>
            <a:xfrm flipH="1">
              <a:off x="304164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88" name=""/>
            <p:cNvSpPr/>
            <p:nvPr/>
          </p:nvSpPr>
          <p:spPr>
            <a:xfrm flipV="1">
              <a:off x="308916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grpSp>
      <p:sp>
        <p:nvSpPr>
          <p:cNvPr id="28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GarmdITC BkCn BT"/>
              </a:rPr>
              <a:t>Image Attribute Association - Financial Community</a:t>
            </a:r>
            <a:r>
              <a:rPr b="1" lang="en-US" sz="2400" strike="noStrike" u="none">
                <a:solidFill>
                  <a:srgbClr val="000099"/>
                </a:solidFill>
                <a:effectLst/>
                <a:uFillTx/>
                <a:latin typeface="GarmdITC BkCn BT"/>
              </a:rPr>
              <a:t> (</a:t>
            </a:r>
            <a:r>
              <a:rPr b="1" i="1" lang="en-US" sz="2000" strike="noStrike" u="none">
                <a:solidFill>
                  <a:srgbClr val="000099"/>
                </a:solidFill>
                <a:effectLst/>
                <a:uFillTx/>
                <a:latin typeface="GarmdITC BkCn BT"/>
              </a:rPr>
              <a:t>Energy Related)</a:t>
            </a:r>
            <a:endParaRPr b="1" lang="en-US" sz="2000" strike="noStrike" u="none">
              <a:solidFill>
                <a:srgbClr val="000099"/>
              </a:solidFill>
              <a:effectLst/>
              <a:uFillTx/>
              <a:latin typeface="GarmdITC BkCn BT"/>
            </a:endParaRPr>
          </a:p>
        </p:txBody>
      </p:sp>
      <p:grpSp>
        <p:nvGrpSpPr>
          <p:cNvPr id="290" name=""/>
          <p:cNvGrpSpPr/>
          <p:nvPr/>
        </p:nvGrpSpPr>
        <p:grpSpPr>
          <a:xfrm>
            <a:off x="6400800" y="1409760"/>
            <a:ext cx="2482920" cy="3382920"/>
            <a:chOff x="6400800" y="1409760"/>
            <a:chExt cx="2482920" cy="3382920"/>
          </a:xfrm>
        </p:grpSpPr>
        <p:sp>
          <p:nvSpPr>
            <p:cNvPr id="291" name=""/>
            <p:cNvSpPr/>
            <p:nvPr/>
          </p:nvSpPr>
          <p:spPr>
            <a:xfrm>
              <a:off x="6507000" y="1514520"/>
              <a:ext cx="2270160" cy="2828880"/>
            </a:xfrm>
            <a:prstGeom prst="rect">
              <a:avLst/>
            </a:prstGeom>
            <a:noFill/>
            <a:ln w="0">
              <a:noFill/>
            </a:ln>
          </p:spPr>
          <p:style>
            <a:lnRef idx="0"/>
            <a:fillRef idx="0"/>
            <a:effectRef idx="0"/>
            <a:fontRef idx="minor"/>
          </p:style>
          <p:txBody>
            <a:bodyPr lIns="0" rIns="0" tIns="0" bIns="0" anchor="t">
              <a:no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committed to increasing shareholder</a:t>
              </a:r>
              <a:br>
                <a:rPr sz="1000"/>
              </a:br>
              <a:r>
                <a:rPr b="0" lang="en-US" sz="1000" strike="noStrike" u="none">
                  <a:solidFill>
                    <a:srgbClr val="000000"/>
                  </a:solidFill>
                  <a:effectLst/>
                  <a:uFillTx/>
                  <a:latin typeface="CG Omega"/>
                </a:rPr>
                <a:t>value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concerned about the communities it</a:t>
              </a:r>
              <a:br>
                <a:rPr sz="1000"/>
              </a:br>
              <a:r>
                <a:rPr b="0" lang="en-US" sz="1000" strike="noStrike" u="none">
                  <a:solidFill>
                    <a:srgbClr val="000000"/>
                  </a:solidFill>
                  <a:effectLst/>
                  <a:uFillTx/>
                  <a:latin typeface="CG Omega"/>
                </a:rPr>
                <a:t>operates in</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an innovative company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Supports open market and customer </a:t>
              </a:r>
              <a:br>
                <a:rPr sz="1000"/>
              </a:br>
              <a:r>
                <a:rPr b="0" lang="en-US" sz="1000" strike="noStrike" u="none">
                  <a:solidFill>
                    <a:srgbClr val="000000"/>
                  </a:solidFill>
                  <a:effectLst/>
                  <a:uFillTx/>
                  <a:latin typeface="CG Omega"/>
                </a:rPr>
                <a:t>choice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Provides creative solutions that help </a:t>
              </a:r>
              <a:br>
                <a:rPr sz="1000"/>
              </a:br>
              <a:r>
                <a:rPr b="0" lang="en-US" sz="1000" strike="noStrike" u="none">
                  <a:solidFill>
                    <a:srgbClr val="000000"/>
                  </a:solidFill>
                  <a:effectLst/>
                  <a:uFillTx/>
                  <a:latin typeface="CG Omega"/>
                </a:rPr>
                <a:t>my company succeed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Offers products or services of the</a:t>
              </a:r>
              <a:br>
                <a:rPr sz="1000"/>
              </a:br>
              <a:r>
                <a:rPr b="0" lang="en-US" sz="1000" strike="noStrike" u="none">
                  <a:solidFill>
                    <a:srgbClr val="000000"/>
                  </a:solidFill>
                  <a:effectLst/>
                  <a:uFillTx/>
                  <a:latin typeface="CG Omega"/>
                </a:rPr>
                <a:t>highest quality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well differentiated from its </a:t>
              </a:r>
              <a:br>
                <a:rPr sz="1000"/>
              </a:br>
              <a:r>
                <a:rPr b="0" lang="en-US" sz="1000" strike="noStrike" u="none">
                  <a:solidFill>
                    <a:srgbClr val="000000"/>
                  </a:solidFill>
                  <a:effectLst/>
                  <a:uFillTx/>
                  <a:latin typeface="CG Omega"/>
                </a:rPr>
                <a:t>competitors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 leader rather than a follower in its </a:t>
              </a:r>
              <a:br>
                <a:rPr sz="1000"/>
              </a:br>
              <a:r>
                <a:rPr b="0" lang="en-US" sz="1000" strike="noStrike" u="none">
                  <a:solidFill>
                    <a:srgbClr val="000000"/>
                  </a:solidFill>
                  <a:effectLst/>
                  <a:uFillTx/>
                  <a:latin typeface="CG Omega"/>
                </a:rPr>
                <a:t>industry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high caliber management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a clearly defined image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Successful transitioning to a web-based transaction model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l.  Has a well defined business strategy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m Has a balanced portfolio of businesses</a:t>
              </a:r>
              <a:endParaRPr b="0" lang="en-US" sz="1000" strike="noStrike" u="none">
                <a:solidFill>
                  <a:srgbClr val="000000"/>
                </a:solidFill>
                <a:effectLst/>
                <a:uFillTx/>
                <a:latin typeface="Times New Roman"/>
              </a:endParaRPr>
            </a:p>
          </p:txBody>
        </p:sp>
        <p:sp>
          <p:nvSpPr>
            <p:cNvPr id="292" name=""/>
            <p:cNvSpPr/>
            <p:nvPr/>
          </p:nvSpPr>
          <p:spPr>
            <a:xfrm>
              <a:off x="6400800" y="1409760"/>
              <a:ext cx="2482920" cy="338292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293" name=""/>
          <p:cNvGrpSpPr/>
          <p:nvPr/>
        </p:nvGrpSpPr>
        <p:grpSpPr>
          <a:xfrm>
            <a:off x="660240" y="1397160"/>
            <a:ext cx="5859720" cy="4517280"/>
            <a:chOff x="660240" y="1397160"/>
            <a:chExt cx="5859720" cy="4517280"/>
          </a:xfrm>
        </p:grpSpPr>
        <p:sp>
          <p:nvSpPr>
            <p:cNvPr id="294"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295" name=""/>
            <p:cNvSpPr/>
            <p:nvPr/>
          </p:nvSpPr>
          <p:spPr>
            <a:xfrm>
              <a:off x="4498920" y="16779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296" name=""/>
            <p:cNvSpPr/>
            <p:nvPr/>
          </p:nvSpPr>
          <p:spPr>
            <a:xfrm>
              <a:off x="5448240" y="23176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297" name=""/>
            <p:cNvSpPr/>
            <p:nvPr/>
          </p:nvSpPr>
          <p:spPr>
            <a:xfrm>
              <a:off x="5884920" y="3260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298" name=""/>
            <p:cNvSpPr/>
            <p:nvPr/>
          </p:nvSpPr>
          <p:spPr>
            <a:xfrm>
              <a:off x="5708520" y="4268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299" name=""/>
            <p:cNvSpPr/>
            <p:nvPr/>
          </p:nvSpPr>
          <p:spPr>
            <a:xfrm>
              <a:off x="5010120" y="5087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300" name=""/>
            <p:cNvSpPr/>
            <p:nvPr/>
          </p:nvSpPr>
          <p:spPr>
            <a:xfrm>
              <a:off x="3900600" y="55767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301" name=""/>
            <p:cNvSpPr/>
            <p:nvPr/>
          </p:nvSpPr>
          <p:spPr>
            <a:xfrm>
              <a:off x="2612880" y="55767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302" name=""/>
            <p:cNvSpPr/>
            <p:nvPr/>
          </p:nvSpPr>
          <p:spPr>
            <a:xfrm>
              <a:off x="1508040" y="5087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303" name=""/>
            <p:cNvSpPr/>
            <p:nvPr/>
          </p:nvSpPr>
          <p:spPr>
            <a:xfrm>
              <a:off x="838080" y="4268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304" name=""/>
            <p:cNvSpPr/>
            <p:nvPr/>
          </p:nvSpPr>
          <p:spPr>
            <a:xfrm>
              <a:off x="1150920" y="23176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l</a:t>
              </a:r>
              <a:endParaRPr b="0" lang="en-US" sz="1600" strike="noStrike" u="none">
                <a:solidFill>
                  <a:srgbClr val="000000"/>
                </a:solidFill>
                <a:effectLst/>
                <a:uFillTx/>
                <a:latin typeface="Times New Roman"/>
              </a:endParaRPr>
            </a:p>
          </p:txBody>
        </p:sp>
        <p:sp>
          <p:nvSpPr>
            <p:cNvPr id="305" name=""/>
            <p:cNvSpPr/>
            <p:nvPr/>
          </p:nvSpPr>
          <p:spPr>
            <a:xfrm>
              <a:off x="660240" y="3260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sp>
          <p:nvSpPr>
            <p:cNvPr id="306" name=""/>
            <p:cNvSpPr/>
            <p:nvPr/>
          </p:nvSpPr>
          <p:spPr>
            <a:xfrm>
              <a:off x="1982880" y="16779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m</a:t>
              </a:r>
              <a:endParaRPr b="0" lang="en-US" sz="1600" strike="noStrike" u="none">
                <a:solidFill>
                  <a:srgbClr val="000000"/>
                </a:solidFill>
                <a:effectLst/>
                <a:uFillTx/>
                <a:latin typeface="Times New Roman"/>
              </a:endParaRPr>
            </a:p>
          </p:txBody>
        </p:sp>
      </p:grpSp>
      <p:sp>
        <p:nvSpPr>
          <p:cNvPr id="307" name=""/>
          <p:cNvSpPr/>
          <p:nvPr/>
        </p:nvSpPr>
        <p:spPr>
          <a:xfrm>
            <a:off x="476280" y="61920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Compared to the energy competitive set, Enron leads on most attributes, although Duke is perceived as outperforming others in terms of showing concern for the communities it operates in.</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08" name=""/>
          <p:cNvSpPr/>
          <p:nvPr/>
        </p:nvSpPr>
        <p:spPr>
          <a:xfrm>
            <a:off x="5172120" y="540072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82FCD6C-D32B-4C7B-85F5-5E5BC85E2F79}"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09" name=""/>
          <p:cNvGraphicFramePr/>
          <p:nvPr/>
        </p:nvGraphicFramePr>
        <p:xfrm>
          <a:off x="0" y="1590840"/>
          <a:ext cx="8410680" cy="4206600"/>
        </p:xfrm>
        <a:graphic>
          <a:graphicData uri="http://schemas.openxmlformats.org/presentationml/2006/ole">
            <p:oleObj r:id="rId1" spid="">
              <p:embed/>
              <p:pic>
                <p:nvPicPr>
                  <p:cNvPr id="310"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311" name=""/>
          <p:cNvGrpSpPr/>
          <p:nvPr/>
        </p:nvGrpSpPr>
        <p:grpSpPr>
          <a:xfrm>
            <a:off x="6400800" y="2143080"/>
            <a:ext cx="2482920" cy="3382920"/>
            <a:chOff x="6400800" y="2143080"/>
            <a:chExt cx="2482920" cy="3382920"/>
          </a:xfrm>
        </p:grpSpPr>
        <p:sp>
          <p:nvSpPr>
            <p:cNvPr id="312" name=""/>
            <p:cNvSpPr/>
            <p:nvPr/>
          </p:nvSpPr>
          <p:spPr>
            <a:xfrm>
              <a:off x="6507000" y="2247840"/>
              <a:ext cx="2270160" cy="2828880"/>
            </a:xfrm>
            <a:prstGeom prst="rect">
              <a:avLst/>
            </a:prstGeom>
            <a:noFill/>
            <a:ln w="0">
              <a:noFill/>
            </a:ln>
          </p:spPr>
          <p:style>
            <a:lnRef idx="0"/>
            <a:fillRef idx="0"/>
            <a:effectRef idx="0"/>
            <a:fontRef idx="minor"/>
          </p:style>
          <p:txBody>
            <a:bodyPr lIns="0" rIns="0" tIns="0" bIns="0" anchor="t">
              <a:no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committed to increasing shareholder</a:t>
              </a:r>
              <a:br>
                <a:rPr sz="1000"/>
              </a:br>
              <a:r>
                <a:rPr b="0" lang="en-US" sz="1000" strike="noStrike" u="none">
                  <a:solidFill>
                    <a:srgbClr val="000000"/>
                  </a:solidFill>
                  <a:effectLst/>
                  <a:uFillTx/>
                  <a:latin typeface="CG Omega"/>
                </a:rPr>
                <a:t>value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concerned about the communities it</a:t>
              </a:r>
              <a:br>
                <a:rPr sz="1000"/>
              </a:br>
              <a:r>
                <a:rPr b="0" lang="en-US" sz="1000" strike="noStrike" u="none">
                  <a:solidFill>
                    <a:srgbClr val="000000"/>
                  </a:solidFill>
                  <a:effectLst/>
                  <a:uFillTx/>
                  <a:latin typeface="CG Omega"/>
                </a:rPr>
                <a:t>operates in</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an innovative company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Supports open market and customer </a:t>
              </a:r>
              <a:br>
                <a:rPr sz="1000"/>
              </a:br>
              <a:r>
                <a:rPr b="0" lang="en-US" sz="1000" strike="noStrike" u="none">
                  <a:solidFill>
                    <a:srgbClr val="000000"/>
                  </a:solidFill>
                  <a:effectLst/>
                  <a:uFillTx/>
                  <a:latin typeface="CG Omega"/>
                </a:rPr>
                <a:t>choice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Provides creative solutions that help </a:t>
              </a:r>
              <a:br>
                <a:rPr sz="1000"/>
              </a:br>
              <a:r>
                <a:rPr b="0" lang="en-US" sz="1000" strike="noStrike" u="none">
                  <a:solidFill>
                    <a:srgbClr val="000000"/>
                  </a:solidFill>
                  <a:effectLst/>
                  <a:uFillTx/>
                  <a:latin typeface="CG Omega"/>
                </a:rPr>
                <a:t>my company succeed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Offers products or services of the</a:t>
              </a:r>
              <a:br>
                <a:rPr sz="1000"/>
              </a:br>
              <a:r>
                <a:rPr b="0" lang="en-US" sz="1000" strike="noStrike" u="none">
                  <a:solidFill>
                    <a:srgbClr val="000000"/>
                  </a:solidFill>
                  <a:effectLst/>
                  <a:uFillTx/>
                  <a:latin typeface="CG Omega"/>
                </a:rPr>
                <a:t>highest quality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well differentiated from its </a:t>
              </a:r>
              <a:br>
                <a:rPr sz="1000"/>
              </a:br>
              <a:r>
                <a:rPr b="0" lang="en-US" sz="1000" strike="noStrike" u="none">
                  <a:solidFill>
                    <a:srgbClr val="000000"/>
                  </a:solidFill>
                  <a:effectLst/>
                  <a:uFillTx/>
                  <a:latin typeface="CG Omega"/>
                </a:rPr>
                <a:t>competitors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 leader rather than a follower in its </a:t>
              </a:r>
              <a:br>
                <a:rPr sz="1000"/>
              </a:br>
              <a:r>
                <a:rPr b="0" lang="en-US" sz="1000" strike="noStrike" u="none">
                  <a:solidFill>
                    <a:srgbClr val="000000"/>
                  </a:solidFill>
                  <a:effectLst/>
                  <a:uFillTx/>
                  <a:latin typeface="CG Omega"/>
                </a:rPr>
                <a:t>industry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high caliber management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a clearly defined image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Successful transitioning to a web-based transaction model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l.  Has a well defined business strategy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m Has a balanced portfolio of businesses</a:t>
              </a:r>
              <a:endParaRPr b="0" lang="en-US" sz="1000" strike="noStrike" u="none">
                <a:solidFill>
                  <a:srgbClr val="000000"/>
                </a:solidFill>
                <a:effectLst/>
                <a:uFillTx/>
                <a:latin typeface="Times New Roman"/>
              </a:endParaRPr>
            </a:p>
          </p:txBody>
        </p:sp>
        <p:sp>
          <p:nvSpPr>
            <p:cNvPr id="313" name=""/>
            <p:cNvSpPr/>
            <p:nvPr/>
          </p:nvSpPr>
          <p:spPr>
            <a:xfrm>
              <a:off x="6400800" y="2143080"/>
              <a:ext cx="2482920" cy="338292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314" name=""/>
          <p:cNvSpPr/>
          <p:nvPr/>
        </p:nvSpPr>
        <p:spPr>
          <a:xfrm>
            <a:off x="324000" y="774720"/>
            <a:ext cx="8496000" cy="495360"/>
          </a:xfrm>
          <a:prstGeom prst="rect">
            <a:avLst/>
          </a:prstGeom>
          <a:noFill/>
          <a:ln w="0">
            <a:noFill/>
          </a:ln>
        </p:spPr>
        <p:style>
          <a:lnRef idx="0"/>
          <a:fillRef idx="0"/>
          <a:effectRef idx="0"/>
          <a:fontRef idx="minor"/>
        </p:style>
        <p:txBody>
          <a:bodyPr lIns="91800" rIns="91800" anchor="t">
            <a:noAutofit/>
          </a:bodyPr>
          <a:p>
            <a:endParaRPr b="0" lang="en-US" sz="2400" strike="noStrike" u="none">
              <a:solidFill>
                <a:srgbClr val="000000"/>
              </a:solidFill>
              <a:effectLst/>
              <a:uFillTx/>
              <a:latin typeface="Times New Roman"/>
            </a:endParaRPr>
          </a:p>
        </p:txBody>
      </p:sp>
      <p:sp>
        <p:nvSpPr>
          <p:cNvPr id="315"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GarmdITC BkCn BT"/>
              </a:rPr>
              <a:t>Image Attribute Association With Enron - Financial Community Trend</a:t>
            </a:r>
            <a:endParaRPr b="1" lang="en-US" sz="2000" strike="noStrike" u="none">
              <a:solidFill>
                <a:srgbClr val="000099"/>
              </a:solidFill>
              <a:effectLst/>
              <a:uFillTx/>
              <a:latin typeface="GarmdITC BkCn BT"/>
            </a:endParaRPr>
          </a:p>
        </p:txBody>
      </p:sp>
      <p:grpSp>
        <p:nvGrpSpPr>
          <p:cNvPr id="316" name=""/>
          <p:cNvGrpSpPr/>
          <p:nvPr/>
        </p:nvGrpSpPr>
        <p:grpSpPr>
          <a:xfrm>
            <a:off x="660240" y="1397160"/>
            <a:ext cx="5859720" cy="4517280"/>
            <a:chOff x="660240" y="1397160"/>
            <a:chExt cx="5859720" cy="4517280"/>
          </a:xfrm>
        </p:grpSpPr>
        <p:sp>
          <p:nvSpPr>
            <p:cNvPr id="317"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318" name=""/>
            <p:cNvSpPr/>
            <p:nvPr/>
          </p:nvSpPr>
          <p:spPr>
            <a:xfrm>
              <a:off x="4498920" y="16779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319" name=""/>
            <p:cNvSpPr/>
            <p:nvPr/>
          </p:nvSpPr>
          <p:spPr>
            <a:xfrm>
              <a:off x="5448240" y="23176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320" name=""/>
            <p:cNvSpPr/>
            <p:nvPr/>
          </p:nvSpPr>
          <p:spPr>
            <a:xfrm>
              <a:off x="5884920" y="3260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321" name=""/>
            <p:cNvSpPr/>
            <p:nvPr/>
          </p:nvSpPr>
          <p:spPr>
            <a:xfrm>
              <a:off x="5708520" y="4268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322" name=""/>
            <p:cNvSpPr/>
            <p:nvPr/>
          </p:nvSpPr>
          <p:spPr>
            <a:xfrm>
              <a:off x="5010120" y="5087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323" name=""/>
            <p:cNvSpPr/>
            <p:nvPr/>
          </p:nvSpPr>
          <p:spPr>
            <a:xfrm>
              <a:off x="3900600" y="55767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324" name=""/>
            <p:cNvSpPr/>
            <p:nvPr/>
          </p:nvSpPr>
          <p:spPr>
            <a:xfrm>
              <a:off x="2612880" y="55767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325" name=""/>
            <p:cNvSpPr/>
            <p:nvPr/>
          </p:nvSpPr>
          <p:spPr>
            <a:xfrm>
              <a:off x="1508040" y="5087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326" name=""/>
            <p:cNvSpPr/>
            <p:nvPr/>
          </p:nvSpPr>
          <p:spPr>
            <a:xfrm>
              <a:off x="838080" y="4268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327" name=""/>
            <p:cNvSpPr/>
            <p:nvPr/>
          </p:nvSpPr>
          <p:spPr>
            <a:xfrm>
              <a:off x="1150920" y="23176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l</a:t>
              </a:r>
              <a:endParaRPr b="0" lang="en-US" sz="1600" strike="noStrike" u="none">
                <a:solidFill>
                  <a:srgbClr val="000000"/>
                </a:solidFill>
                <a:effectLst/>
                <a:uFillTx/>
                <a:latin typeface="Times New Roman"/>
              </a:endParaRPr>
            </a:p>
          </p:txBody>
        </p:sp>
        <p:sp>
          <p:nvSpPr>
            <p:cNvPr id="328" name=""/>
            <p:cNvSpPr/>
            <p:nvPr/>
          </p:nvSpPr>
          <p:spPr>
            <a:xfrm>
              <a:off x="660240" y="3260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sp>
          <p:nvSpPr>
            <p:cNvPr id="329" name=""/>
            <p:cNvSpPr/>
            <p:nvPr/>
          </p:nvSpPr>
          <p:spPr>
            <a:xfrm>
              <a:off x="1982880" y="16779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m</a:t>
              </a:r>
              <a:endParaRPr b="0" lang="en-US" sz="1600" strike="noStrike" u="none">
                <a:solidFill>
                  <a:srgbClr val="000000"/>
                </a:solidFill>
                <a:effectLst/>
                <a:uFillTx/>
                <a:latin typeface="Times New Roman"/>
              </a:endParaRPr>
            </a:p>
          </p:txBody>
        </p:sp>
      </p:grpSp>
      <p:grpSp>
        <p:nvGrpSpPr>
          <p:cNvPr id="330" name=""/>
          <p:cNvGrpSpPr/>
          <p:nvPr/>
        </p:nvGrpSpPr>
        <p:grpSpPr>
          <a:xfrm>
            <a:off x="1457280" y="6095880"/>
            <a:ext cx="2943360" cy="422280"/>
            <a:chOff x="1457280" y="6095880"/>
            <a:chExt cx="2943360" cy="422280"/>
          </a:xfrm>
        </p:grpSpPr>
        <p:sp>
          <p:nvSpPr>
            <p:cNvPr id="331" name=""/>
            <p:cNvSpPr/>
            <p:nvPr/>
          </p:nvSpPr>
          <p:spPr>
            <a:xfrm>
              <a:off x="1457280" y="6095880"/>
              <a:ext cx="294336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32" name=""/>
            <p:cNvGrpSpPr/>
            <p:nvPr/>
          </p:nvGrpSpPr>
          <p:grpSpPr>
            <a:xfrm>
              <a:off x="1590480" y="6234120"/>
              <a:ext cx="2682720" cy="153000"/>
              <a:chOff x="1590480" y="6234120"/>
              <a:chExt cx="2682720" cy="153000"/>
            </a:xfrm>
          </p:grpSpPr>
          <p:grpSp>
            <p:nvGrpSpPr>
              <p:cNvPr id="333" name=""/>
              <p:cNvGrpSpPr/>
              <p:nvPr/>
            </p:nvGrpSpPr>
            <p:grpSpPr>
              <a:xfrm>
                <a:off x="1590480" y="6234120"/>
                <a:ext cx="816480" cy="153000"/>
                <a:chOff x="1590480" y="6234120"/>
                <a:chExt cx="816480" cy="153000"/>
              </a:xfrm>
            </p:grpSpPr>
            <p:grpSp>
              <p:nvGrpSpPr>
                <p:cNvPr id="334" name=""/>
                <p:cNvGrpSpPr/>
                <p:nvPr/>
              </p:nvGrpSpPr>
              <p:grpSpPr>
                <a:xfrm>
                  <a:off x="1590480" y="6291360"/>
                  <a:ext cx="270000" cy="39600"/>
                  <a:chOff x="1590480" y="6291360"/>
                  <a:chExt cx="270000" cy="39600"/>
                </a:xfrm>
              </p:grpSpPr>
              <p:sp>
                <p:nvSpPr>
                  <p:cNvPr id="335" name=""/>
                  <p:cNvSpPr/>
                  <p:nvPr/>
                </p:nvSpPr>
                <p:spPr>
                  <a:xfrm>
                    <a:off x="168912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36" name=""/>
                  <p:cNvSpPr/>
                  <p:nvPr/>
                </p:nvSpPr>
                <p:spPr>
                  <a:xfrm>
                    <a:off x="159048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337" name=""/>
                <p:cNvSpPr/>
                <p:nvPr/>
              </p:nvSpPr>
              <p:spPr>
                <a:xfrm>
                  <a:off x="1942200" y="6234120"/>
                  <a:ext cx="46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III</a:t>
                  </a:r>
                  <a:endParaRPr b="0" lang="en-US" sz="1000" strike="noStrike" u="none">
                    <a:solidFill>
                      <a:srgbClr val="000000"/>
                    </a:solidFill>
                    <a:effectLst/>
                    <a:uFillTx/>
                    <a:latin typeface="Times New Roman"/>
                  </a:endParaRPr>
                </a:p>
              </p:txBody>
            </p:sp>
          </p:grpSp>
          <p:grpSp>
            <p:nvGrpSpPr>
              <p:cNvPr id="338" name=""/>
              <p:cNvGrpSpPr/>
              <p:nvPr/>
            </p:nvGrpSpPr>
            <p:grpSpPr>
              <a:xfrm>
                <a:off x="2557440" y="6234120"/>
                <a:ext cx="790560" cy="153000"/>
                <a:chOff x="2557440" y="6234120"/>
                <a:chExt cx="790560" cy="153000"/>
              </a:xfrm>
            </p:grpSpPr>
            <p:sp>
              <p:nvSpPr>
                <p:cNvPr id="339" name=""/>
                <p:cNvSpPr/>
                <p:nvPr/>
              </p:nvSpPr>
              <p:spPr>
                <a:xfrm>
                  <a:off x="2557440" y="6310440"/>
                  <a:ext cx="269280" cy="1440"/>
                </a:xfrm>
                <a:prstGeom prst="line">
                  <a:avLst/>
                </a:prstGeom>
                <a:ln w="12600">
                  <a:solidFill>
                    <a:srgbClr val="0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0" name=""/>
                <p:cNvSpPr/>
                <p:nvPr/>
              </p:nvSpPr>
              <p:spPr>
                <a:xfrm>
                  <a:off x="2663280" y="6288120"/>
                  <a:ext cx="56880" cy="46080"/>
                </a:xfrm>
                <a:custGeom>
                  <a:avLst/>
                  <a:gdLst/>
                  <a:ahLst/>
                  <a:rect l="l" t="t" r="r" b="b"/>
                  <a:pathLst>
                    <a:path w="36" h="29">
                      <a:moveTo>
                        <a:pt x="18" y="0"/>
                      </a:moveTo>
                      <a:lnTo>
                        <a:pt x="36" y="29"/>
                      </a:lnTo>
                      <a:lnTo>
                        <a:pt x="0" y="29"/>
                      </a:lnTo>
                      <a:lnTo>
                        <a:pt x="18" y="0"/>
                      </a:lnTo>
                      <a:close/>
                    </a:path>
                  </a:pathLst>
                </a:custGeom>
                <a:noFill/>
                <a:ln w="9360">
                  <a:solidFill>
                    <a:srgbClr val="0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341" name=""/>
                <p:cNvSpPr/>
                <p:nvPr/>
              </p:nvSpPr>
              <p:spPr>
                <a:xfrm>
                  <a:off x="2918520" y="6234120"/>
                  <a:ext cx="429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a:t>
                  </a:r>
                  <a:endParaRPr b="0" lang="en-US" sz="1000" strike="noStrike" u="none">
                    <a:solidFill>
                      <a:srgbClr val="000000"/>
                    </a:solidFill>
                    <a:effectLst/>
                    <a:uFillTx/>
                    <a:latin typeface="Times New Roman"/>
                  </a:endParaRPr>
                </a:p>
              </p:txBody>
            </p:sp>
          </p:grpSp>
          <p:grpSp>
            <p:nvGrpSpPr>
              <p:cNvPr id="342" name=""/>
              <p:cNvGrpSpPr/>
              <p:nvPr/>
            </p:nvGrpSpPr>
            <p:grpSpPr>
              <a:xfrm>
                <a:off x="3498840" y="6234120"/>
                <a:ext cx="774360" cy="153000"/>
                <a:chOff x="3498840" y="6234120"/>
                <a:chExt cx="774360" cy="153000"/>
              </a:xfrm>
            </p:grpSpPr>
            <p:sp>
              <p:nvSpPr>
                <p:cNvPr id="343" name=""/>
                <p:cNvSpPr/>
                <p:nvPr/>
              </p:nvSpPr>
              <p:spPr>
                <a:xfrm>
                  <a:off x="3879000" y="6234120"/>
                  <a:ext cx="394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a:t>
                  </a:r>
                  <a:endParaRPr b="0" lang="en-US" sz="1000" strike="noStrike" u="none">
                    <a:solidFill>
                      <a:srgbClr val="000000"/>
                    </a:solidFill>
                    <a:effectLst/>
                    <a:uFillTx/>
                    <a:latin typeface="Times New Roman"/>
                  </a:endParaRPr>
                </a:p>
              </p:txBody>
            </p:sp>
            <p:sp>
              <p:nvSpPr>
                <p:cNvPr id="344" name=""/>
                <p:cNvSpPr/>
                <p:nvPr/>
              </p:nvSpPr>
              <p:spPr>
                <a:xfrm>
                  <a:off x="3498840" y="6311880"/>
                  <a:ext cx="269640" cy="1440"/>
                </a:xfrm>
                <a:prstGeom prst="line">
                  <a:avLst/>
                </a:prstGeom>
                <a:ln w="12600">
                  <a:solidFill>
                    <a:srgbClr val="0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5" name=""/>
                <p:cNvSpPr/>
                <p:nvPr/>
              </p:nvSpPr>
              <p:spPr>
                <a:xfrm>
                  <a:off x="3595320" y="6280200"/>
                  <a:ext cx="75960" cy="61920"/>
                </a:xfrm>
                <a:custGeom>
                  <a:avLst/>
                  <a:gdLst/>
                  <a:ahLst/>
                  <a:rect l="l" t="t" r="r" b="b"/>
                  <a:pathLst>
                    <a:path w="48" h="39">
                      <a:moveTo>
                        <a:pt x="24" y="0"/>
                      </a:moveTo>
                      <a:lnTo>
                        <a:pt x="48" y="20"/>
                      </a:lnTo>
                      <a:lnTo>
                        <a:pt x="24" y="39"/>
                      </a:lnTo>
                      <a:lnTo>
                        <a:pt x="0" y="20"/>
                      </a:lnTo>
                      <a:lnTo>
                        <a:pt x="24" y="0"/>
                      </a:lnTo>
                      <a:close/>
                    </a:path>
                  </a:pathLst>
                </a:custGeom>
                <a:solidFill>
                  <a:srgbClr val="008080"/>
                </a:solidFill>
                <a:ln w="9360">
                  <a:solidFill>
                    <a:srgbClr val="008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grpSp>
      </p:grpSp>
      <p:sp>
        <p:nvSpPr>
          <p:cNvPr id="346" name=""/>
          <p:cNvSpPr/>
          <p:nvPr/>
        </p:nvSpPr>
        <p:spPr>
          <a:xfrm>
            <a:off x="476280" y="61920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Enron’s image has remained level on most attributes as compared to Wave II; however, the company’s image has spiked in terms of being perceived as committed to increasing shareholder value.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47" name=""/>
          <p:cNvSpPr/>
          <p:nvPr/>
        </p:nvSpPr>
        <p:spPr>
          <a:xfrm>
            <a:off x="5172120" y="594360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BC74367-1761-499C-BDA4-37B2A6BCDFA0}"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8"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Image Attribute Association - Financial Community</a:t>
            </a:r>
            <a:endParaRPr b="1" lang="en-US" sz="2400" strike="noStrike" u="none">
              <a:solidFill>
                <a:srgbClr val="000099"/>
              </a:solidFill>
              <a:effectLst/>
              <a:uFillTx/>
              <a:latin typeface="GarmdITC BkCn BT"/>
            </a:endParaRPr>
          </a:p>
        </p:txBody>
      </p:sp>
      <p:sp>
        <p:nvSpPr>
          <p:cNvPr id="349" name=""/>
          <p:cNvSpPr/>
          <p:nvPr/>
        </p:nvSpPr>
        <p:spPr>
          <a:xfrm>
            <a:off x="14400" y="83664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“Very/Somewhat Strongly Associate” -- Trend Data</a:t>
            </a:r>
            <a:endParaRPr b="0" lang="en-US" sz="1600" strike="noStrike" u="none">
              <a:solidFill>
                <a:srgbClr val="000000"/>
              </a:solidFill>
              <a:effectLst/>
              <a:uFillTx/>
              <a:latin typeface="Times New Roman"/>
            </a:endParaRPr>
          </a:p>
        </p:txBody>
      </p:sp>
      <p:graphicFrame>
        <p:nvGraphicFramePr>
          <p:cNvPr id="350" name=""/>
          <p:cNvGraphicFramePr/>
          <p:nvPr/>
        </p:nvGraphicFramePr>
        <p:xfrm>
          <a:off x="193680" y="1168560"/>
          <a:ext cx="8807400" cy="5425920"/>
        </p:xfrm>
        <a:graphic>
          <a:graphicData uri="http://schemas.openxmlformats.org/presentationml/2006/ole">
            <p:oleObj progId="Word.Document.12" r:id="rId1" spid="">
              <p:embed/>
              <p:pic>
                <p:nvPicPr>
                  <p:cNvPr id="351" name="" descr=""/>
                  <p:cNvPicPr/>
                  <p:nvPr/>
                </p:nvPicPr>
                <p:blipFill>
                  <a:blip r:embed="rId2"/>
                  <a:stretch/>
                </p:blipFill>
                <p:spPr>
                  <a:xfrm>
                    <a:off x="193680" y="1168560"/>
                    <a:ext cx="8807400" cy="5425920"/>
                  </a:xfrm>
                  <a:prstGeom prst="rect">
                    <a:avLst/>
                  </a:prstGeom>
                  <a:noFill/>
                  <a:ln w="0">
                    <a:noFill/>
                  </a:ln>
                </p:spPr>
              </p:pic>
            </p:oleObj>
          </a:graphicData>
        </a:graphic>
      </p:graphicFrame>
      <p:sp>
        <p:nvSpPr>
          <p:cNvPr id="352" name=""/>
          <p:cNvSpPr/>
          <p:nvPr/>
        </p:nvSpPr>
        <p:spPr>
          <a:xfrm>
            <a:off x="209520" y="6174360"/>
            <a:ext cx="8477280" cy="48996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 Caution:  Small base sizes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353" name=""/>
          <p:cNvSpPr/>
          <p:nvPr/>
        </p:nvSpPr>
        <p:spPr>
          <a:xfrm>
            <a:off x="476280" y="44784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Enron’s ratings on most attributes have, in general, remained level.  Enron’s ratings have increased significantly in terms of being committed to increasing shareholder value.</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108DDB0-2D4F-4A51-98A5-C402F5764CE2}"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4"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Personality Association - Financial Community</a:t>
            </a:r>
            <a:endParaRPr b="1" lang="en-US" sz="2400" strike="noStrike" u="none">
              <a:solidFill>
                <a:srgbClr val="000099"/>
              </a:solidFill>
              <a:effectLst/>
              <a:uFillTx/>
              <a:latin typeface="GarmdITC BkCn BT"/>
            </a:endParaRPr>
          </a:p>
        </p:txBody>
      </p:sp>
      <p:graphicFrame>
        <p:nvGraphicFramePr>
          <p:cNvPr id="355" name=""/>
          <p:cNvGraphicFramePr/>
          <p:nvPr/>
        </p:nvGraphicFramePr>
        <p:xfrm>
          <a:off x="0" y="1590840"/>
          <a:ext cx="8410680" cy="4206600"/>
        </p:xfrm>
        <a:graphic>
          <a:graphicData uri="http://schemas.openxmlformats.org/presentationml/2006/ole">
            <p:oleObj r:id="rId1" spid="">
              <p:embed/>
              <p:pic>
                <p:nvPicPr>
                  <p:cNvPr id="356"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357" name=""/>
          <p:cNvGrpSpPr/>
          <p:nvPr/>
        </p:nvGrpSpPr>
        <p:grpSpPr>
          <a:xfrm>
            <a:off x="6837120" y="2576520"/>
            <a:ext cx="1389960" cy="1793880"/>
            <a:chOff x="6837120" y="2576520"/>
            <a:chExt cx="1389960" cy="1793880"/>
          </a:xfrm>
        </p:grpSpPr>
        <p:sp>
          <p:nvSpPr>
            <p:cNvPr id="358" name=""/>
            <p:cNvSpPr/>
            <p:nvPr/>
          </p:nvSpPr>
          <p:spPr>
            <a:xfrm>
              <a:off x="6837120" y="2635200"/>
              <a:ext cx="1389960" cy="1679400"/>
            </a:xfrm>
            <a:prstGeom prst="rect">
              <a:avLst/>
            </a:prstGeom>
            <a:noFill/>
            <a:ln w="0">
              <a:noFill/>
            </a:ln>
          </p:spPr>
          <p:style>
            <a:lnRef idx="0"/>
            <a:fillRef idx="0"/>
            <a:effectRef idx="0"/>
            <a:fontRef idx="minor"/>
          </p:style>
          <p:txBody>
            <a:bodyPr wrap="none" lIns="0" rIns="0" tIns="0" bIns="0" anchor="t">
              <a:sp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  Arrogant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  Bold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  Entrepreneurial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  Ambitious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  Ethical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  Scrappy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  Self-serving</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  Stodgy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Stable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Trustworthy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Smart</a:t>
              </a:r>
              <a:endParaRPr b="0" lang="en-US" sz="1000" strike="noStrike" u="none">
                <a:solidFill>
                  <a:srgbClr val="000000"/>
                </a:solidFill>
                <a:effectLst/>
                <a:uFillTx/>
                <a:latin typeface="Times New Roman"/>
              </a:endParaRPr>
            </a:p>
          </p:txBody>
        </p:sp>
        <p:sp>
          <p:nvSpPr>
            <p:cNvPr id="359" name=""/>
            <p:cNvSpPr/>
            <p:nvPr/>
          </p:nvSpPr>
          <p:spPr>
            <a:xfrm>
              <a:off x="6872400" y="2576520"/>
              <a:ext cx="1309680" cy="17938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360" name=""/>
          <p:cNvGrpSpPr/>
          <p:nvPr/>
        </p:nvGrpSpPr>
        <p:grpSpPr>
          <a:xfrm>
            <a:off x="676440" y="1397160"/>
            <a:ext cx="5817960" cy="4504680"/>
            <a:chOff x="676440" y="1397160"/>
            <a:chExt cx="5817960" cy="4504680"/>
          </a:xfrm>
        </p:grpSpPr>
        <p:sp>
          <p:nvSpPr>
            <p:cNvPr id="361"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362" name=""/>
            <p:cNvSpPr/>
            <p:nvPr/>
          </p:nvSpPr>
          <p:spPr>
            <a:xfrm>
              <a:off x="468324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363" name=""/>
            <p:cNvSpPr/>
            <p:nvPr/>
          </p:nvSpPr>
          <p:spPr>
            <a:xfrm>
              <a:off x="562608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364" name=""/>
            <p:cNvSpPr/>
            <p:nvPr/>
          </p:nvSpPr>
          <p:spPr>
            <a:xfrm>
              <a:off x="5859360" y="3843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365" name=""/>
            <p:cNvSpPr/>
            <p:nvPr/>
          </p:nvSpPr>
          <p:spPr>
            <a:xfrm>
              <a:off x="525636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366" name=""/>
            <p:cNvSpPr/>
            <p:nvPr/>
          </p:nvSpPr>
          <p:spPr>
            <a:xfrm>
              <a:off x="400212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367" name=""/>
            <p:cNvSpPr/>
            <p:nvPr/>
          </p:nvSpPr>
          <p:spPr>
            <a:xfrm>
              <a:off x="251136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368" name=""/>
            <p:cNvSpPr/>
            <p:nvPr/>
          </p:nvSpPr>
          <p:spPr>
            <a:xfrm>
              <a:off x="126540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369" name=""/>
            <p:cNvSpPr/>
            <p:nvPr/>
          </p:nvSpPr>
          <p:spPr>
            <a:xfrm>
              <a:off x="676440" y="384336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370" name=""/>
            <p:cNvSpPr/>
            <p:nvPr/>
          </p:nvSpPr>
          <p:spPr>
            <a:xfrm>
              <a:off x="91584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371" name=""/>
            <p:cNvSpPr/>
            <p:nvPr/>
          </p:nvSpPr>
          <p:spPr>
            <a:xfrm>
              <a:off x="182088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grpSp>
      <p:grpSp>
        <p:nvGrpSpPr>
          <p:cNvPr id="372" name=""/>
          <p:cNvGrpSpPr/>
          <p:nvPr/>
        </p:nvGrpSpPr>
        <p:grpSpPr>
          <a:xfrm>
            <a:off x="371520" y="6095880"/>
            <a:ext cx="4691160" cy="422280"/>
            <a:chOff x="371520" y="6095880"/>
            <a:chExt cx="4691160" cy="422280"/>
          </a:xfrm>
        </p:grpSpPr>
        <p:sp>
          <p:nvSpPr>
            <p:cNvPr id="373" name=""/>
            <p:cNvSpPr/>
            <p:nvPr/>
          </p:nvSpPr>
          <p:spPr>
            <a:xfrm>
              <a:off x="371520" y="6095880"/>
              <a:ext cx="469116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74" name=""/>
            <p:cNvGrpSpPr/>
            <p:nvPr/>
          </p:nvGrpSpPr>
          <p:grpSpPr>
            <a:xfrm>
              <a:off x="554040" y="6234120"/>
              <a:ext cx="4353120" cy="153000"/>
              <a:chOff x="554040" y="6234120"/>
              <a:chExt cx="4353120" cy="153000"/>
            </a:xfrm>
          </p:grpSpPr>
          <p:grpSp>
            <p:nvGrpSpPr>
              <p:cNvPr id="375" name=""/>
              <p:cNvGrpSpPr/>
              <p:nvPr/>
            </p:nvGrpSpPr>
            <p:grpSpPr>
              <a:xfrm>
                <a:off x="554040" y="6234120"/>
                <a:ext cx="655920" cy="153000"/>
                <a:chOff x="554040" y="6234120"/>
                <a:chExt cx="655920" cy="153000"/>
              </a:xfrm>
            </p:grpSpPr>
            <p:sp>
              <p:nvSpPr>
                <p:cNvPr id="376" name=""/>
                <p:cNvSpPr/>
                <p:nvPr/>
              </p:nvSpPr>
              <p:spPr>
                <a:xfrm>
                  <a:off x="55404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77" name=""/>
                <p:cNvSpPr/>
                <p:nvPr/>
              </p:nvSpPr>
              <p:spPr>
                <a:xfrm>
                  <a:off x="660240" y="6291360"/>
                  <a:ext cx="4788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78" name=""/>
                <p:cNvSpPr/>
                <p:nvPr/>
              </p:nvSpPr>
              <p:spPr>
                <a:xfrm>
                  <a:off x="87156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grpSp>
          <p:grpSp>
            <p:nvGrpSpPr>
              <p:cNvPr id="379" name=""/>
              <p:cNvGrpSpPr/>
              <p:nvPr/>
            </p:nvGrpSpPr>
            <p:grpSpPr>
              <a:xfrm>
                <a:off x="1434960" y="6234120"/>
                <a:ext cx="1194480" cy="153000"/>
                <a:chOff x="1434960" y="6234120"/>
                <a:chExt cx="1194480" cy="153000"/>
              </a:xfrm>
            </p:grpSpPr>
            <p:sp>
              <p:nvSpPr>
                <p:cNvPr id="380" name=""/>
                <p:cNvSpPr/>
                <p:nvPr/>
              </p:nvSpPr>
              <p:spPr>
                <a:xfrm>
                  <a:off x="1434960" y="6310440"/>
                  <a:ext cx="270000" cy="1440"/>
                </a:xfrm>
                <a:prstGeom prst="line">
                  <a:avLst/>
                </a:prstGeom>
                <a:ln w="12600">
                  <a:solidFill>
                    <a:srgbClr val="0033cc"/>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81" name=""/>
                <p:cNvSpPr/>
                <p:nvPr/>
              </p:nvSpPr>
              <p:spPr>
                <a:xfrm>
                  <a:off x="1541520" y="6288120"/>
                  <a:ext cx="57240" cy="46080"/>
                </a:xfrm>
                <a:custGeom>
                  <a:avLst/>
                  <a:gdLst/>
                  <a:ahLst/>
                  <a:rect l="l" t="t" r="r" b="b"/>
                  <a:pathLst>
                    <a:path w="36" h="29">
                      <a:moveTo>
                        <a:pt x="18" y="0"/>
                      </a:moveTo>
                      <a:lnTo>
                        <a:pt x="36" y="29"/>
                      </a:lnTo>
                      <a:lnTo>
                        <a:pt x="0" y="29"/>
                      </a:lnTo>
                      <a:lnTo>
                        <a:pt x="18" y="0"/>
                      </a:lnTo>
                      <a:close/>
                    </a:path>
                  </a:pathLst>
                </a:custGeom>
                <a:noFill/>
                <a:ln w="9360">
                  <a:solidFill>
                    <a:srgbClr val="0033cc"/>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382" name=""/>
                <p:cNvSpPr/>
                <p:nvPr/>
              </p:nvSpPr>
              <p:spPr>
                <a:xfrm>
                  <a:off x="1742760" y="6234120"/>
                  <a:ext cx="886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Morgan Stanley</a:t>
                  </a:r>
                  <a:endParaRPr b="0" lang="en-US" sz="1000" strike="noStrike" u="none">
                    <a:solidFill>
                      <a:srgbClr val="000000"/>
                    </a:solidFill>
                    <a:effectLst/>
                    <a:uFillTx/>
                    <a:latin typeface="Times New Roman"/>
                  </a:endParaRPr>
                </a:p>
              </p:txBody>
            </p:sp>
          </p:grpSp>
          <p:grpSp>
            <p:nvGrpSpPr>
              <p:cNvPr id="383" name=""/>
              <p:cNvGrpSpPr/>
              <p:nvPr/>
            </p:nvGrpSpPr>
            <p:grpSpPr>
              <a:xfrm>
                <a:off x="3705120" y="6234120"/>
                <a:ext cx="1202040" cy="153000"/>
                <a:chOff x="3705120" y="6234120"/>
                <a:chExt cx="1202040" cy="153000"/>
              </a:xfrm>
            </p:grpSpPr>
            <p:sp>
              <p:nvSpPr>
                <p:cNvPr id="384" name=""/>
                <p:cNvSpPr/>
                <p:nvPr/>
              </p:nvSpPr>
              <p:spPr>
                <a:xfrm>
                  <a:off x="3705120" y="6310440"/>
                  <a:ext cx="270000" cy="1440"/>
                </a:xfrm>
                <a:prstGeom prst="line">
                  <a:avLst/>
                </a:prstGeom>
                <a:ln w="12600">
                  <a:solidFill>
                    <a:srgbClr val="8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85" name=""/>
                <p:cNvSpPr/>
                <p:nvPr/>
              </p:nvSpPr>
              <p:spPr>
                <a:xfrm>
                  <a:off x="4006440" y="6234120"/>
                  <a:ext cx="900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Goldman Sachs</a:t>
                  </a:r>
                  <a:endParaRPr b="0" lang="en-US" sz="1000" strike="noStrike" u="none">
                    <a:solidFill>
                      <a:srgbClr val="000000"/>
                    </a:solidFill>
                    <a:effectLst/>
                    <a:uFillTx/>
                    <a:latin typeface="Times New Roman"/>
                  </a:endParaRPr>
                </a:p>
              </p:txBody>
            </p:sp>
            <p:sp>
              <p:nvSpPr>
                <p:cNvPr id="386" name=""/>
                <p:cNvSpPr/>
                <p:nvPr/>
              </p:nvSpPr>
              <p:spPr>
                <a:xfrm>
                  <a:off x="3801960" y="6283440"/>
                  <a:ext cx="66600" cy="54000"/>
                </a:xfrm>
                <a:prstGeom prst="ellipse">
                  <a:avLst/>
                </a:prstGeom>
                <a:noFill/>
                <a:ln w="9360">
                  <a:solidFill>
                    <a:srgbClr val="80808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grpSp>
          <p:grpSp>
            <p:nvGrpSpPr>
              <p:cNvPr id="387" name=""/>
              <p:cNvGrpSpPr/>
              <p:nvPr/>
            </p:nvGrpSpPr>
            <p:grpSpPr>
              <a:xfrm>
                <a:off x="2844720" y="6234120"/>
                <a:ext cx="624960" cy="153000"/>
                <a:chOff x="2844720" y="6234120"/>
                <a:chExt cx="624960" cy="153000"/>
              </a:xfrm>
            </p:grpSpPr>
            <p:sp>
              <p:nvSpPr>
                <p:cNvPr id="388" name=""/>
                <p:cNvSpPr/>
                <p:nvPr/>
              </p:nvSpPr>
              <p:spPr>
                <a:xfrm>
                  <a:off x="3229920" y="6234120"/>
                  <a:ext cx="239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Intel</a:t>
                  </a:r>
                  <a:endParaRPr b="0" lang="en-US" sz="1000" strike="noStrike" u="none">
                    <a:solidFill>
                      <a:srgbClr val="000000"/>
                    </a:solidFill>
                    <a:effectLst/>
                    <a:uFillTx/>
                    <a:latin typeface="Times New Roman"/>
                  </a:endParaRPr>
                </a:p>
              </p:txBody>
            </p:sp>
            <p:sp>
              <p:nvSpPr>
                <p:cNvPr id="389" name=""/>
                <p:cNvSpPr/>
                <p:nvPr/>
              </p:nvSpPr>
              <p:spPr>
                <a:xfrm>
                  <a:off x="2844720" y="6311880"/>
                  <a:ext cx="270000" cy="1440"/>
                </a:xfrm>
                <a:prstGeom prst="line">
                  <a:avLst/>
                </a:prstGeom>
                <a:ln w="12600">
                  <a:solidFill>
                    <a:srgbClr val="ff99cc"/>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90" name=""/>
                <p:cNvSpPr/>
                <p:nvPr/>
              </p:nvSpPr>
              <p:spPr>
                <a:xfrm>
                  <a:off x="2941560" y="6280200"/>
                  <a:ext cx="76320" cy="61920"/>
                </a:xfrm>
                <a:custGeom>
                  <a:avLst/>
                  <a:gdLst/>
                  <a:ahLst/>
                  <a:rect l="l" t="t" r="r" b="b"/>
                  <a:pathLst>
                    <a:path w="48" h="39">
                      <a:moveTo>
                        <a:pt x="24" y="0"/>
                      </a:moveTo>
                      <a:lnTo>
                        <a:pt x="48" y="20"/>
                      </a:lnTo>
                      <a:lnTo>
                        <a:pt x="24" y="39"/>
                      </a:lnTo>
                      <a:lnTo>
                        <a:pt x="0" y="20"/>
                      </a:lnTo>
                      <a:lnTo>
                        <a:pt x="24" y="0"/>
                      </a:lnTo>
                      <a:close/>
                    </a:path>
                  </a:pathLst>
                </a:custGeom>
                <a:solidFill>
                  <a:srgbClr val="ff99cc"/>
                </a:solidFill>
                <a:ln w="9360">
                  <a:solidFill>
                    <a:srgbClr val="ff99cc"/>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grpSp>
      </p:grpSp>
      <p:sp>
        <p:nvSpPr>
          <p:cNvPr id="391" name=""/>
          <p:cNvSpPr/>
          <p:nvPr/>
        </p:nvSpPr>
        <p:spPr>
          <a:xfrm>
            <a:off x="476280" y="44784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along with Intel, possesses a very favorable profile on the personality attributes; it has a slight lead in terms of being perceived as entrepreneurial and scrappy.  Goldman Sachs is seen to be particularly arrogant, stable and stodgy.  Intel is the most likely to be seen as smart.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92" name=""/>
          <p:cNvSpPr/>
          <p:nvPr/>
        </p:nvSpPr>
        <p:spPr>
          <a:xfrm>
            <a:off x="5172120" y="594360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DFDFDF7-124C-4A49-BAC1-47FA056EB146}"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93" name=""/>
          <p:cNvGrpSpPr/>
          <p:nvPr/>
        </p:nvGrpSpPr>
        <p:grpSpPr>
          <a:xfrm>
            <a:off x="704880" y="6095880"/>
            <a:ext cx="5932440" cy="422280"/>
            <a:chOff x="704880" y="6095880"/>
            <a:chExt cx="5932440" cy="422280"/>
          </a:xfrm>
        </p:grpSpPr>
        <p:sp>
          <p:nvSpPr>
            <p:cNvPr id="394" name=""/>
            <p:cNvSpPr/>
            <p:nvPr/>
          </p:nvSpPr>
          <p:spPr>
            <a:xfrm>
              <a:off x="82548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95" name=""/>
            <p:cNvSpPr/>
            <p:nvPr/>
          </p:nvSpPr>
          <p:spPr>
            <a:xfrm>
              <a:off x="93204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96" name=""/>
            <p:cNvSpPr/>
            <p:nvPr/>
          </p:nvSpPr>
          <p:spPr>
            <a:xfrm>
              <a:off x="114300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sp>
          <p:nvSpPr>
            <p:cNvPr id="397" name=""/>
            <p:cNvSpPr/>
            <p:nvPr/>
          </p:nvSpPr>
          <p:spPr>
            <a:xfrm>
              <a:off x="1687680" y="6310440"/>
              <a:ext cx="269640" cy="1440"/>
            </a:xfrm>
            <a:prstGeom prst="line">
              <a:avLst/>
            </a:prstGeom>
            <a:ln w="12600">
              <a:solidFill>
                <a:srgbClr val="8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98" name=""/>
            <p:cNvSpPr/>
            <p:nvPr/>
          </p:nvSpPr>
          <p:spPr>
            <a:xfrm>
              <a:off x="1793880" y="6288120"/>
              <a:ext cx="57240" cy="46080"/>
            </a:xfrm>
            <a:custGeom>
              <a:avLst/>
              <a:gdLst/>
              <a:ahLst/>
              <a:rect l="l" t="t" r="r" b="b"/>
              <a:pathLst>
                <a:path w="36" h="29">
                  <a:moveTo>
                    <a:pt x="18" y="0"/>
                  </a:moveTo>
                  <a:lnTo>
                    <a:pt x="36" y="29"/>
                  </a:lnTo>
                  <a:lnTo>
                    <a:pt x="0" y="29"/>
                  </a:lnTo>
                  <a:lnTo>
                    <a:pt x="18" y="0"/>
                  </a:lnTo>
                  <a:close/>
                </a:path>
              </a:pathLst>
            </a:custGeom>
            <a:solidFill>
              <a:srgbClr val="800080"/>
            </a:solidFill>
            <a:ln w="9360">
              <a:solidFill>
                <a:srgbClr val="8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399" name=""/>
            <p:cNvSpPr/>
            <p:nvPr/>
          </p:nvSpPr>
          <p:spPr>
            <a:xfrm>
              <a:off x="1999080" y="6234120"/>
              <a:ext cx="12661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Duke Power Company</a:t>
              </a:r>
              <a:endParaRPr b="0" lang="en-US" sz="1000" strike="noStrike" u="none">
                <a:solidFill>
                  <a:srgbClr val="000000"/>
                </a:solidFill>
                <a:effectLst/>
                <a:uFillTx/>
                <a:latin typeface="Times New Roman"/>
              </a:endParaRPr>
            </a:p>
          </p:txBody>
        </p:sp>
        <p:sp>
          <p:nvSpPr>
            <p:cNvPr id="400" name=""/>
            <p:cNvSpPr/>
            <p:nvPr/>
          </p:nvSpPr>
          <p:spPr>
            <a:xfrm>
              <a:off x="4869000" y="6310440"/>
              <a:ext cx="269640" cy="1440"/>
            </a:xfrm>
            <a:prstGeom prst="line">
              <a:avLst/>
            </a:prstGeom>
            <a:ln w="12600">
              <a:solidFill>
                <a:srgbClr val="00cc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01" name=""/>
            <p:cNvSpPr/>
            <p:nvPr/>
          </p:nvSpPr>
          <p:spPr>
            <a:xfrm>
              <a:off x="4965840" y="6283440"/>
              <a:ext cx="66600" cy="54000"/>
            </a:xfrm>
            <a:prstGeom prst="ellipse">
              <a:avLst/>
            </a:prstGeom>
            <a:solidFill>
              <a:srgbClr val="00ccff"/>
            </a:solidFill>
            <a:ln w="9360">
              <a:solidFill>
                <a:srgbClr val="00ccff"/>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402" name=""/>
            <p:cNvSpPr/>
            <p:nvPr/>
          </p:nvSpPr>
          <p:spPr>
            <a:xfrm>
              <a:off x="5177880" y="6234120"/>
              <a:ext cx="1399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The Williams Companies</a:t>
              </a:r>
              <a:endParaRPr b="0" lang="en-US" sz="1000" strike="noStrike" u="none">
                <a:solidFill>
                  <a:srgbClr val="000000"/>
                </a:solidFill>
                <a:effectLst/>
                <a:uFillTx/>
                <a:latin typeface="Times New Roman"/>
              </a:endParaRPr>
            </a:p>
          </p:txBody>
        </p:sp>
        <p:sp>
          <p:nvSpPr>
            <p:cNvPr id="403" name=""/>
            <p:cNvSpPr/>
            <p:nvPr/>
          </p:nvSpPr>
          <p:spPr>
            <a:xfrm>
              <a:off x="704880" y="6095880"/>
              <a:ext cx="593244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4" name=""/>
            <p:cNvSpPr/>
            <p:nvPr/>
          </p:nvSpPr>
          <p:spPr>
            <a:xfrm>
              <a:off x="3714120" y="6234120"/>
              <a:ext cx="10904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Southern Company</a:t>
              </a:r>
              <a:endParaRPr b="0" lang="en-US" sz="1000" strike="noStrike" u="none">
                <a:solidFill>
                  <a:srgbClr val="000000"/>
                </a:solidFill>
                <a:effectLst/>
                <a:uFillTx/>
                <a:latin typeface="Times New Roman"/>
              </a:endParaRPr>
            </a:p>
          </p:txBody>
        </p:sp>
        <p:sp>
          <p:nvSpPr>
            <p:cNvPr id="405" name=""/>
            <p:cNvSpPr/>
            <p:nvPr/>
          </p:nvSpPr>
          <p:spPr>
            <a:xfrm>
              <a:off x="3352680" y="6311880"/>
              <a:ext cx="27000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06" name=""/>
            <p:cNvSpPr/>
            <p:nvPr/>
          </p:nvSpPr>
          <p:spPr>
            <a:xfrm flipH="1" flipV="1">
              <a:off x="343224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407" name=""/>
            <p:cNvSpPr/>
            <p:nvPr/>
          </p:nvSpPr>
          <p:spPr>
            <a:xfrm>
              <a:off x="347976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08" name=""/>
            <p:cNvSpPr/>
            <p:nvPr/>
          </p:nvSpPr>
          <p:spPr>
            <a:xfrm flipH="1">
              <a:off x="343224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09" name=""/>
            <p:cNvSpPr/>
            <p:nvPr/>
          </p:nvSpPr>
          <p:spPr>
            <a:xfrm flipV="1">
              <a:off x="347976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grpSp>
      <p:sp>
        <p:nvSpPr>
          <p:cNvPr id="410"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Personality Association - Financial Community (</a:t>
            </a:r>
            <a:r>
              <a:rPr b="1" i="1" lang="en-US" sz="2000" strike="noStrike" u="none">
                <a:solidFill>
                  <a:srgbClr val="000099"/>
                </a:solidFill>
                <a:effectLst/>
                <a:uFillTx/>
                <a:latin typeface="GarmdITC BkCn BT"/>
              </a:rPr>
              <a:t>Energy Related)</a:t>
            </a:r>
            <a:endParaRPr b="1" lang="en-US" sz="2000" strike="noStrike" u="none">
              <a:solidFill>
                <a:srgbClr val="000099"/>
              </a:solidFill>
              <a:effectLst/>
              <a:uFillTx/>
              <a:latin typeface="GarmdITC BkCn BT"/>
            </a:endParaRPr>
          </a:p>
        </p:txBody>
      </p:sp>
      <p:graphicFrame>
        <p:nvGraphicFramePr>
          <p:cNvPr id="411" name=""/>
          <p:cNvGraphicFramePr/>
          <p:nvPr/>
        </p:nvGraphicFramePr>
        <p:xfrm>
          <a:off x="0" y="1590840"/>
          <a:ext cx="8410680" cy="4206600"/>
        </p:xfrm>
        <a:graphic>
          <a:graphicData uri="http://schemas.openxmlformats.org/presentationml/2006/ole">
            <p:oleObj r:id="rId1" spid="">
              <p:embed/>
              <p:pic>
                <p:nvPicPr>
                  <p:cNvPr id="412"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413" name=""/>
          <p:cNvGrpSpPr/>
          <p:nvPr/>
        </p:nvGrpSpPr>
        <p:grpSpPr>
          <a:xfrm>
            <a:off x="6837120" y="2576520"/>
            <a:ext cx="1389960" cy="1793880"/>
            <a:chOff x="6837120" y="2576520"/>
            <a:chExt cx="1389960" cy="1793880"/>
          </a:xfrm>
        </p:grpSpPr>
        <p:sp>
          <p:nvSpPr>
            <p:cNvPr id="414" name=""/>
            <p:cNvSpPr/>
            <p:nvPr/>
          </p:nvSpPr>
          <p:spPr>
            <a:xfrm>
              <a:off x="6837120" y="2635200"/>
              <a:ext cx="1389960" cy="1679400"/>
            </a:xfrm>
            <a:prstGeom prst="rect">
              <a:avLst/>
            </a:prstGeom>
            <a:noFill/>
            <a:ln w="0">
              <a:noFill/>
            </a:ln>
          </p:spPr>
          <p:style>
            <a:lnRef idx="0"/>
            <a:fillRef idx="0"/>
            <a:effectRef idx="0"/>
            <a:fontRef idx="minor"/>
          </p:style>
          <p:txBody>
            <a:bodyPr wrap="none" lIns="0" rIns="0" tIns="0" bIns="0" anchor="t">
              <a:sp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  Arrogant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  Bold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  Entrepreneurial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  Ambitious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  Ethical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  Scrappy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  Self-serving</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  Stodgy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Stable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Trustworthy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Smart</a:t>
              </a:r>
              <a:endParaRPr b="0" lang="en-US" sz="1000" strike="noStrike" u="none">
                <a:solidFill>
                  <a:srgbClr val="000000"/>
                </a:solidFill>
                <a:effectLst/>
                <a:uFillTx/>
                <a:latin typeface="Times New Roman"/>
              </a:endParaRPr>
            </a:p>
          </p:txBody>
        </p:sp>
        <p:sp>
          <p:nvSpPr>
            <p:cNvPr id="415" name=""/>
            <p:cNvSpPr/>
            <p:nvPr/>
          </p:nvSpPr>
          <p:spPr>
            <a:xfrm>
              <a:off x="6872400" y="2576520"/>
              <a:ext cx="1309680" cy="17938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416" name=""/>
          <p:cNvGrpSpPr/>
          <p:nvPr/>
        </p:nvGrpSpPr>
        <p:grpSpPr>
          <a:xfrm>
            <a:off x="676440" y="1397160"/>
            <a:ext cx="5817960" cy="4504680"/>
            <a:chOff x="676440" y="1397160"/>
            <a:chExt cx="5817960" cy="4504680"/>
          </a:xfrm>
        </p:grpSpPr>
        <p:sp>
          <p:nvSpPr>
            <p:cNvPr id="417"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418" name=""/>
            <p:cNvSpPr/>
            <p:nvPr/>
          </p:nvSpPr>
          <p:spPr>
            <a:xfrm>
              <a:off x="468324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419" name=""/>
            <p:cNvSpPr/>
            <p:nvPr/>
          </p:nvSpPr>
          <p:spPr>
            <a:xfrm>
              <a:off x="562608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420" name=""/>
            <p:cNvSpPr/>
            <p:nvPr/>
          </p:nvSpPr>
          <p:spPr>
            <a:xfrm>
              <a:off x="5859360" y="3843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421" name=""/>
            <p:cNvSpPr/>
            <p:nvPr/>
          </p:nvSpPr>
          <p:spPr>
            <a:xfrm>
              <a:off x="525636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422" name=""/>
            <p:cNvSpPr/>
            <p:nvPr/>
          </p:nvSpPr>
          <p:spPr>
            <a:xfrm>
              <a:off x="400212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423" name=""/>
            <p:cNvSpPr/>
            <p:nvPr/>
          </p:nvSpPr>
          <p:spPr>
            <a:xfrm>
              <a:off x="251136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424" name=""/>
            <p:cNvSpPr/>
            <p:nvPr/>
          </p:nvSpPr>
          <p:spPr>
            <a:xfrm>
              <a:off x="126540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425" name=""/>
            <p:cNvSpPr/>
            <p:nvPr/>
          </p:nvSpPr>
          <p:spPr>
            <a:xfrm>
              <a:off x="676440" y="384336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426" name=""/>
            <p:cNvSpPr/>
            <p:nvPr/>
          </p:nvSpPr>
          <p:spPr>
            <a:xfrm>
              <a:off x="91584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427" name=""/>
            <p:cNvSpPr/>
            <p:nvPr/>
          </p:nvSpPr>
          <p:spPr>
            <a:xfrm>
              <a:off x="182088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grpSp>
      <p:sp>
        <p:nvSpPr>
          <p:cNvPr id="428" name=""/>
          <p:cNvSpPr/>
          <p:nvPr/>
        </p:nvSpPr>
        <p:spPr>
          <a:xfrm>
            <a:off x="476280" y="44784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is perceived to outperform the energy competitive set on several of the personality attributes, particularly entrepreneurial, scrappy, smart and arrogant.  Other companies are more likely to be associated with stodgy, stable and trustworthy.</a:t>
            </a:r>
            <a:br>
              <a:rPr sz="1400"/>
            </a:b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429" name=""/>
          <p:cNvSpPr/>
          <p:nvPr/>
        </p:nvSpPr>
        <p:spPr>
          <a:xfrm>
            <a:off x="5172120" y="539100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B97B939-9AEE-4354-BB0C-DB36E71B55EB}"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0"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GarmdITC BkCn BT"/>
              </a:rPr>
              <a:t>Personality Association With Enron - Financial Community Trend Data</a:t>
            </a:r>
            <a:endParaRPr b="1" lang="en-US" sz="2000" strike="noStrike" u="none">
              <a:solidFill>
                <a:srgbClr val="000099"/>
              </a:solidFill>
              <a:effectLst/>
              <a:uFillTx/>
              <a:latin typeface="GarmdITC BkCn BT"/>
            </a:endParaRPr>
          </a:p>
        </p:txBody>
      </p:sp>
      <p:graphicFrame>
        <p:nvGraphicFramePr>
          <p:cNvPr id="431" name=""/>
          <p:cNvGraphicFramePr/>
          <p:nvPr/>
        </p:nvGraphicFramePr>
        <p:xfrm>
          <a:off x="0" y="1590840"/>
          <a:ext cx="8410680" cy="4206600"/>
        </p:xfrm>
        <a:graphic>
          <a:graphicData uri="http://schemas.openxmlformats.org/presentationml/2006/ole">
            <p:oleObj r:id="rId1" spid="">
              <p:embed/>
              <p:pic>
                <p:nvPicPr>
                  <p:cNvPr id="432"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433" name=""/>
          <p:cNvGrpSpPr/>
          <p:nvPr/>
        </p:nvGrpSpPr>
        <p:grpSpPr>
          <a:xfrm>
            <a:off x="6837120" y="2576520"/>
            <a:ext cx="1389960" cy="1793880"/>
            <a:chOff x="6837120" y="2576520"/>
            <a:chExt cx="1389960" cy="1793880"/>
          </a:xfrm>
        </p:grpSpPr>
        <p:sp>
          <p:nvSpPr>
            <p:cNvPr id="434" name=""/>
            <p:cNvSpPr/>
            <p:nvPr/>
          </p:nvSpPr>
          <p:spPr>
            <a:xfrm>
              <a:off x="6837120" y="2635200"/>
              <a:ext cx="1389960" cy="1679400"/>
            </a:xfrm>
            <a:prstGeom prst="rect">
              <a:avLst/>
            </a:prstGeom>
            <a:noFill/>
            <a:ln w="0">
              <a:noFill/>
            </a:ln>
          </p:spPr>
          <p:style>
            <a:lnRef idx="0"/>
            <a:fillRef idx="0"/>
            <a:effectRef idx="0"/>
            <a:fontRef idx="minor"/>
          </p:style>
          <p:txBody>
            <a:bodyPr wrap="none" lIns="0" rIns="0" tIns="0" bIns="0" anchor="t">
              <a:sp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  Arrogant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  Bold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  Entrepreneurial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  Ambitious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  Ethical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  Scrappy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  Self-serving</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  Stodgy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Stable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Trustworthy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Smart</a:t>
              </a:r>
              <a:endParaRPr b="0" lang="en-US" sz="1000" strike="noStrike" u="none">
                <a:solidFill>
                  <a:srgbClr val="000000"/>
                </a:solidFill>
                <a:effectLst/>
                <a:uFillTx/>
                <a:latin typeface="Times New Roman"/>
              </a:endParaRPr>
            </a:p>
          </p:txBody>
        </p:sp>
        <p:sp>
          <p:nvSpPr>
            <p:cNvPr id="435" name=""/>
            <p:cNvSpPr/>
            <p:nvPr/>
          </p:nvSpPr>
          <p:spPr>
            <a:xfrm>
              <a:off x="6872400" y="2576520"/>
              <a:ext cx="1309680" cy="17938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436" name=""/>
          <p:cNvGrpSpPr/>
          <p:nvPr/>
        </p:nvGrpSpPr>
        <p:grpSpPr>
          <a:xfrm>
            <a:off x="676440" y="1397160"/>
            <a:ext cx="5817960" cy="4504680"/>
            <a:chOff x="676440" y="1397160"/>
            <a:chExt cx="5817960" cy="4504680"/>
          </a:xfrm>
        </p:grpSpPr>
        <p:sp>
          <p:nvSpPr>
            <p:cNvPr id="437"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438" name=""/>
            <p:cNvSpPr/>
            <p:nvPr/>
          </p:nvSpPr>
          <p:spPr>
            <a:xfrm>
              <a:off x="468324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439" name=""/>
            <p:cNvSpPr/>
            <p:nvPr/>
          </p:nvSpPr>
          <p:spPr>
            <a:xfrm>
              <a:off x="562608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440" name=""/>
            <p:cNvSpPr/>
            <p:nvPr/>
          </p:nvSpPr>
          <p:spPr>
            <a:xfrm>
              <a:off x="5859360" y="3843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441" name=""/>
            <p:cNvSpPr/>
            <p:nvPr/>
          </p:nvSpPr>
          <p:spPr>
            <a:xfrm>
              <a:off x="525636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442" name=""/>
            <p:cNvSpPr/>
            <p:nvPr/>
          </p:nvSpPr>
          <p:spPr>
            <a:xfrm>
              <a:off x="400212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443" name=""/>
            <p:cNvSpPr/>
            <p:nvPr/>
          </p:nvSpPr>
          <p:spPr>
            <a:xfrm>
              <a:off x="251136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444" name=""/>
            <p:cNvSpPr/>
            <p:nvPr/>
          </p:nvSpPr>
          <p:spPr>
            <a:xfrm>
              <a:off x="126540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445" name=""/>
            <p:cNvSpPr/>
            <p:nvPr/>
          </p:nvSpPr>
          <p:spPr>
            <a:xfrm>
              <a:off x="676440" y="384336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446" name=""/>
            <p:cNvSpPr/>
            <p:nvPr/>
          </p:nvSpPr>
          <p:spPr>
            <a:xfrm>
              <a:off x="91584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447" name=""/>
            <p:cNvSpPr/>
            <p:nvPr/>
          </p:nvSpPr>
          <p:spPr>
            <a:xfrm>
              <a:off x="182088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grpSp>
      <p:grpSp>
        <p:nvGrpSpPr>
          <p:cNvPr id="448" name=""/>
          <p:cNvGrpSpPr/>
          <p:nvPr/>
        </p:nvGrpSpPr>
        <p:grpSpPr>
          <a:xfrm>
            <a:off x="1380960" y="6095880"/>
            <a:ext cx="2943360" cy="422280"/>
            <a:chOff x="1380960" y="6095880"/>
            <a:chExt cx="2943360" cy="422280"/>
          </a:xfrm>
        </p:grpSpPr>
        <p:sp>
          <p:nvSpPr>
            <p:cNvPr id="449" name=""/>
            <p:cNvSpPr/>
            <p:nvPr/>
          </p:nvSpPr>
          <p:spPr>
            <a:xfrm>
              <a:off x="1380960" y="6095880"/>
              <a:ext cx="294336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50" name=""/>
            <p:cNvGrpSpPr/>
            <p:nvPr/>
          </p:nvGrpSpPr>
          <p:grpSpPr>
            <a:xfrm>
              <a:off x="1514160" y="6234120"/>
              <a:ext cx="2682720" cy="153000"/>
              <a:chOff x="1514160" y="6234120"/>
              <a:chExt cx="2682720" cy="153000"/>
            </a:xfrm>
          </p:grpSpPr>
          <p:grpSp>
            <p:nvGrpSpPr>
              <p:cNvPr id="451" name=""/>
              <p:cNvGrpSpPr/>
              <p:nvPr/>
            </p:nvGrpSpPr>
            <p:grpSpPr>
              <a:xfrm>
                <a:off x="1514160" y="6234120"/>
                <a:ext cx="816480" cy="153000"/>
                <a:chOff x="1514160" y="6234120"/>
                <a:chExt cx="816480" cy="153000"/>
              </a:xfrm>
            </p:grpSpPr>
            <p:grpSp>
              <p:nvGrpSpPr>
                <p:cNvPr id="452" name=""/>
                <p:cNvGrpSpPr/>
                <p:nvPr/>
              </p:nvGrpSpPr>
              <p:grpSpPr>
                <a:xfrm>
                  <a:off x="1514160" y="6291360"/>
                  <a:ext cx="270000" cy="39600"/>
                  <a:chOff x="1514160" y="6291360"/>
                  <a:chExt cx="270000" cy="39600"/>
                </a:xfrm>
              </p:grpSpPr>
              <p:sp>
                <p:nvSpPr>
                  <p:cNvPr id="453" name=""/>
                  <p:cNvSpPr/>
                  <p:nvPr/>
                </p:nvSpPr>
                <p:spPr>
                  <a:xfrm>
                    <a:off x="161280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54" name=""/>
                  <p:cNvSpPr/>
                  <p:nvPr/>
                </p:nvSpPr>
                <p:spPr>
                  <a:xfrm>
                    <a:off x="151416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455" name=""/>
                <p:cNvSpPr/>
                <p:nvPr/>
              </p:nvSpPr>
              <p:spPr>
                <a:xfrm>
                  <a:off x="1865880" y="6234120"/>
                  <a:ext cx="46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III</a:t>
                  </a:r>
                  <a:endParaRPr b="0" lang="en-US" sz="1000" strike="noStrike" u="none">
                    <a:solidFill>
                      <a:srgbClr val="000000"/>
                    </a:solidFill>
                    <a:effectLst/>
                    <a:uFillTx/>
                    <a:latin typeface="Times New Roman"/>
                  </a:endParaRPr>
                </a:p>
              </p:txBody>
            </p:sp>
          </p:grpSp>
          <p:grpSp>
            <p:nvGrpSpPr>
              <p:cNvPr id="456" name=""/>
              <p:cNvGrpSpPr/>
              <p:nvPr/>
            </p:nvGrpSpPr>
            <p:grpSpPr>
              <a:xfrm>
                <a:off x="2481120" y="6234120"/>
                <a:ext cx="790560" cy="153000"/>
                <a:chOff x="2481120" y="6234120"/>
                <a:chExt cx="790560" cy="153000"/>
              </a:xfrm>
            </p:grpSpPr>
            <p:sp>
              <p:nvSpPr>
                <p:cNvPr id="457" name=""/>
                <p:cNvSpPr/>
                <p:nvPr/>
              </p:nvSpPr>
              <p:spPr>
                <a:xfrm>
                  <a:off x="2481120" y="6310440"/>
                  <a:ext cx="269280" cy="1440"/>
                </a:xfrm>
                <a:prstGeom prst="line">
                  <a:avLst/>
                </a:prstGeom>
                <a:ln w="12600">
                  <a:solidFill>
                    <a:srgbClr val="0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8" name=""/>
                <p:cNvSpPr/>
                <p:nvPr/>
              </p:nvSpPr>
              <p:spPr>
                <a:xfrm>
                  <a:off x="2586960" y="6288120"/>
                  <a:ext cx="56880" cy="46080"/>
                </a:xfrm>
                <a:custGeom>
                  <a:avLst/>
                  <a:gdLst/>
                  <a:ahLst/>
                  <a:rect l="l" t="t" r="r" b="b"/>
                  <a:pathLst>
                    <a:path w="36" h="29">
                      <a:moveTo>
                        <a:pt x="18" y="0"/>
                      </a:moveTo>
                      <a:lnTo>
                        <a:pt x="36" y="29"/>
                      </a:lnTo>
                      <a:lnTo>
                        <a:pt x="0" y="29"/>
                      </a:lnTo>
                      <a:lnTo>
                        <a:pt x="18" y="0"/>
                      </a:lnTo>
                      <a:close/>
                    </a:path>
                  </a:pathLst>
                </a:custGeom>
                <a:noFill/>
                <a:ln w="9360">
                  <a:solidFill>
                    <a:srgbClr val="0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459" name=""/>
                <p:cNvSpPr/>
                <p:nvPr/>
              </p:nvSpPr>
              <p:spPr>
                <a:xfrm>
                  <a:off x="2842200" y="6234120"/>
                  <a:ext cx="429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a:t>
                  </a:r>
                  <a:endParaRPr b="0" lang="en-US" sz="1000" strike="noStrike" u="none">
                    <a:solidFill>
                      <a:srgbClr val="000000"/>
                    </a:solidFill>
                    <a:effectLst/>
                    <a:uFillTx/>
                    <a:latin typeface="Times New Roman"/>
                  </a:endParaRPr>
                </a:p>
              </p:txBody>
            </p:sp>
          </p:grpSp>
          <p:grpSp>
            <p:nvGrpSpPr>
              <p:cNvPr id="460" name=""/>
              <p:cNvGrpSpPr/>
              <p:nvPr/>
            </p:nvGrpSpPr>
            <p:grpSpPr>
              <a:xfrm>
                <a:off x="3422520" y="6234120"/>
                <a:ext cx="774360" cy="153000"/>
                <a:chOff x="3422520" y="6234120"/>
                <a:chExt cx="774360" cy="153000"/>
              </a:xfrm>
            </p:grpSpPr>
            <p:sp>
              <p:nvSpPr>
                <p:cNvPr id="461" name=""/>
                <p:cNvSpPr/>
                <p:nvPr/>
              </p:nvSpPr>
              <p:spPr>
                <a:xfrm>
                  <a:off x="3802680" y="6234120"/>
                  <a:ext cx="394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a:t>
                  </a:r>
                  <a:endParaRPr b="0" lang="en-US" sz="1000" strike="noStrike" u="none">
                    <a:solidFill>
                      <a:srgbClr val="000000"/>
                    </a:solidFill>
                    <a:effectLst/>
                    <a:uFillTx/>
                    <a:latin typeface="Times New Roman"/>
                  </a:endParaRPr>
                </a:p>
              </p:txBody>
            </p:sp>
            <p:sp>
              <p:nvSpPr>
                <p:cNvPr id="462" name=""/>
                <p:cNvSpPr/>
                <p:nvPr/>
              </p:nvSpPr>
              <p:spPr>
                <a:xfrm>
                  <a:off x="3422520" y="6311880"/>
                  <a:ext cx="269640" cy="1440"/>
                </a:xfrm>
                <a:prstGeom prst="line">
                  <a:avLst/>
                </a:prstGeom>
                <a:ln w="12600">
                  <a:solidFill>
                    <a:srgbClr val="0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3" name=""/>
                <p:cNvSpPr/>
                <p:nvPr/>
              </p:nvSpPr>
              <p:spPr>
                <a:xfrm>
                  <a:off x="3519000" y="6280200"/>
                  <a:ext cx="75960" cy="61920"/>
                </a:xfrm>
                <a:custGeom>
                  <a:avLst/>
                  <a:gdLst/>
                  <a:ahLst/>
                  <a:rect l="l" t="t" r="r" b="b"/>
                  <a:pathLst>
                    <a:path w="48" h="39">
                      <a:moveTo>
                        <a:pt x="24" y="0"/>
                      </a:moveTo>
                      <a:lnTo>
                        <a:pt x="48" y="20"/>
                      </a:lnTo>
                      <a:lnTo>
                        <a:pt x="24" y="39"/>
                      </a:lnTo>
                      <a:lnTo>
                        <a:pt x="0" y="20"/>
                      </a:lnTo>
                      <a:lnTo>
                        <a:pt x="24" y="0"/>
                      </a:lnTo>
                      <a:close/>
                    </a:path>
                  </a:pathLst>
                </a:custGeom>
                <a:solidFill>
                  <a:srgbClr val="008080"/>
                </a:solidFill>
                <a:ln w="9360">
                  <a:solidFill>
                    <a:srgbClr val="008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grpSp>
      </p:grpSp>
      <p:sp>
        <p:nvSpPr>
          <p:cNvPr id="464" name=""/>
          <p:cNvSpPr/>
          <p:nvPr/>
        </p:nvSpPr>
        <p:spPr>
          <a:xfrm>
            <a:off x="476280" y="57168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Investment professionals have become somewhat more likely to view Enron as arrogant as compared to past waves.  Enron’s ratings on stodgy have returned to Wave I levels. </a:t>
            </a: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465" name=""/>
          <p:cNvSpPr/>
          <p:nvPr/>
        </p:nvSpPr>
        <p:spPr>
          <a:xfrm>
            <a:off x="5172120" y="595296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338EF6D-B665-4513-B156-0D42ADDA0D02}"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6"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Personality Association - Financial Community</a:t>
            </a:r>
            <a:endParaRPr b="1" lang="en-US" sz="2400" strike="noStrike" u="none">
              <a:solidFill>
                <a:srgbClr val="000099"/>
              </a:solidFill>
              <a:effectLst/>
              <a:uFillTx/>
              <a:latin typeface="GarmdITC BkCn BT"/>
            </a:endParaRPr>
          </a:p>
        </p:txBody>
      </p:sp>
      <p:sp>
        <p:nvSpPr>
          <p:cNvPr id="467" name=""/>
          <p:cNvSpPr/>
          <p:nvPr/>
        </p:nvSpPr>
        <p:spPr>
          <a:xfrm>
            <a:off x="14400" y="92232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“Very/Somewhat Strongly Associate” -- Trend Data</a:t>
            </a:r>
            <a:endParaRPr b="0" lang="en-US" sz="1600" strike="noStrike" u="none">
              <a:solidFill>
                <a:srgbClr val="000000"/>
              </a:solidFill>
              <a:effectLst/>
              <a:uFillTx/>
              <a:latin typeface="Times New Roman"/>
            </a:endParaRPr>
          </a:p>
        </p:txBody>
      </p:sp>
      <p:graphicFrame>
        <p:nvGraphicFramePr>
          <p:cNvPr id="468" name=""/>
          <p:cNvGraphicFramePr/>
          <p:nvPr/>
        </p:nvGraphicFramePr>
        <p:xfrm>
          <a:off x="355680" y="1514520"/>
          <a:ext cx="8727840" cy="4662360"/>
        </p:xfrm>
        <a:graphic>
          <a:graphicData uri="http://schemas.openxmlformats.org/presentationml/2006/ole">
            <p:oleObj progId="Word.Document.12" r:id="rId1" spid="">
              <p:embed/>
              <p:pic>
                <p:nvPicPr>
                  <p:cNvPr id="469" name="" descr=""/>
                  <p:cNvPicPr/>
                  <p:nvPr/>
                </p:nvPicPr>
                <p:blipFill>
                  <a:blip r:embed="rId2"/>
                  <a:stretch/>
                </p:blipFill>
                <p:spPr>
                  <a:xfrm>
                    <a:off x="355680" y="1514520"/>
                    <a:ext cx="8727840" cy="4662360"/>
                  </a:xfrm>
                  <a:prstGeom prst="rect">
                    <a:avLst/>
                  </a:prstGeom>
                  <a:noFill/>
                  <a:ln w="0">
                    <a:noFill/>
                  </a:ln>
                </p:spPr>
              </p:pic>
            </p:oleObj>
          </a:graphicData>
        </a:graphic>
      </p:graphicFrame>
      <p:sp>
        <p:nvSpPr>
          <p:cNvPr id="470" name=""/>
          <p:cNvSpPr/>
          <p:nvPr/>
        </p:nvSpPr>
        <p:spPr>
          <a:xfrm>
            <a:off x="209520" y="6174360"/>
            <a:ext cx="8477280" cy="48996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  Caution:  Small base sizes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471" name=""/>
          <p:cNvSpPr/>
          <p:nvPr/>
        </p:nvSpPr>
        <p:spPr>
          <a:xfrm>
            <a:off x="476280" y="50472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Aside from a  slight increase in being perceived as arrogant, Enron’s ratings are generally in line with those of Wave II.</a:t>
            </a:r>
            <a:br>
              <a:rPr sz="1400"/>
            </a:br>
            <a:br>
              <a:rPr sz="1400"/>
            </a:b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F272E01-6CEF-40BC-92D1-BF2B947C87E6}"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72" name=""/>
          <p:cNvSpPr/>
          <p:nvPr/>
        </p:nvSpPr>
        <p:spPr>
          <a:xfrm>
            <a:off x="2571840" y="1813320"/>
            <a:ext cx="6476760" cy="3028680"/>
          </a:xfrm>
          <a:prstGeom prst="rect">
            <a:avLst/>
          </a:prstGeom>
          <a:noFill/>
          <a:ln w="0">
            <a:noFill/>
          </a:ln>
        </p:spPr>
        <p:style>
          <a:lnRef idx="0"/>
          <a:fillRef idx="0"/>
          <a:effectRef idx="0"/>
          <a:fontRef idx="minor"/>
        </p:style>
        <p:txBody>
          <a:bodyPr lIns="92160" rIns="92160" tIns="46080" bIns="46080" anchor="b">
            <a:spAutoFit/>
          </a:bodyPr>
          <a:p>
            <a:pPr marL="230040" indent="-230040">
              <a:lnSpc>
                <a:spcPct val="85000"/>
              </a:lnSpc>
              <a:spcBef>
                <a:spcPts val="488"/>
              </a:spcBef>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3900" strike="noStrike" u="none">
              <a:solidFill>
                <a:srgbClr val="000000"/>
              </a:solidFill>
              <a:effectLst/>
              <a:uFillTx/>
              <a:latin typeface="Times New Roman"/>
            </a:endParaRPr>
          </a:p>
          <a:p>
            <a:pPr marL="230040" indent="-230040">
              <a:lnSpc>
                <a:spcPct val="85000"/>
              </a:lnSpc>
              <a:spcBef>
                <a:spcPts val="488"/>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3900" strike="noStrike" u="none">
                <a:solidFill>
                  <a:srgbClr val="000099"/>
                </a:solidFill>
                <a:effectLst/>
                <a:uFillTx/>
                <a:latin typeface="GarmdITC BkCn BT"/>
              </a:rPr>
              <a:t>“Will They Act on Our Behalf?”</a:t>
            </a:r>
            <a:endParaRPr b="0" lang="en-US" sz="3900" strike="noStrike" u="none">
              <a:solidFill>
                <a:srgbClr val="000000"/>
              </a:solidFill>
              <a:effectLst/>
              <a:uFillTx/>
              <a:latin typeface="Times New Roman"/>
            </a:endParaRPr>
          </a:p>
          <a:p>
            <a:pPr marL="230040" indent="-230040">
              <a:lnSpc>
                <a:spcPct val="100000"/>
              </a:lnSpc>
              <a:spcBef>
                <a:spcPts val="1437"/>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Behavioral Attribute Association</a:t>
            </a:r>
            <a:endParaRPr b="0" lang="en-US" sz="2300" strike="noStrike" u="none">
              <a:solidFill>
                <a:srgbClr val="000000"/>
              </a:solidFill>
              <a:effectLst/>
              <a:uFillTx/>
              <a:latin typeface="Times New Roman"/>
            </a:endParaRPr>
          </a:p>
          <a:p>
            <a:pPr marL="230040" indent="-230040">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Short &amp; Long-Term Investment Prospects</a:t>
            </a:r>
            <a:br>
              <a:rPr sz="2300"/>
            </a:br>
            <a:r>
              <a:rPr b="1" lang="en-US" sz="2300" strike="noStrike" u="none">
                <a:solidFill>
                  <a:srgbClr val="000099"/>
                </a:solidFill>
                <a:effectLst/>
                <a:uFillTx/>
                <a:latin typeface="GarmdITC BkCn BT"/>
              </a:rPr>
              <a:t>(Investment Community Only)</a:t>
            </a:r>
            <a:endParaRPr b="0" lang="en-US" sz="2300" strike="noStrike" u="none">
              <a:solidFill>
                <a:srgbClr val="000000"/>
              </a:solidFill>
              <a:effectLst/>
              <a:uFillTx/>
              <a:latin typeface="Times New Roman"/>
            </a:endParaRPr>
          </a:p>
        </p:txBody>
      </p:sp>
      <p:sp>
        <p:nvSpPr>
          <p:cNvPr id="473"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4"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5"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476" name=""/>
          <p:cNvGrpSpPr/>
          <p:nvPr/>
        </p:nvGrpSpPr>
        <p:grpSpPr>
          <a:xfrm>
            <a:off x="0" y="0"/>
            <a:ext cx="1066680" cy="6858000"/>
            <a:chOff x="0" y="0"/>
            <a:chExt cx="1066680" cy="6858000"/>
          </a:xfrm>
        </p:grpSpPr>
        <p:sp>
          <p:nvSpPr>
            <p:cNvPr id="477"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8"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79" name=""/>
            <p:cNvGrpSpPr/>
            <p:nvPr/>
          </p:nvGrpSpPr>
          <p:grpSpPr>
            <a:xfrm>
              <a:off x="0" y="1568520"/>
              <a:ext cx="1066680" cy="793800"/>
              <a:chOff x="0" y="1568520"/>
              <a:chExt cx="1066680" cy="793800"/>
            </a:xfrm>
          </p:grpSpPr>
          <p:sp>
            <p:nvSpPr>
              <p:cNvPr id="480"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481"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421384D5-21C2-49A6-9B74-72B2140DF483}"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2" name=""/>
          <p:cNvSpPr/>
          <p:nvPr/>
        </p:nvSpPr>
        <p:spPr>
          <a:xfrm>
            <a:off x="209520" y="6386760"/>
            <a:ext cx="6140520" cy="315720"/>
          </a:xfrm>
          <a:prstGeom prst="rect">
            <a:avLst/>
          </a:prstGeom>
          <a:noFill/>
          <a:ln w="0">
            <a:noFill/>
          </a:ln>
        </p:spPr>
        <p:style>
          <a:lnRef idx="0"/>
          <a:fillRef idx="0"/>
          <a:effectRef idx="0"/>
          <a:fontRef idx="minor"/>
        </p:style>
        <p:txBody>
          <a:bodyPr lIns="90000" rIns="90000" tIns="46800" bIns="46800" anchor="b">
            <a:spAutoFit/>
          </a:bodyPr>
          <a:p>
            <a:pPr>
              <a:lnSpc>
                <a:spcPct val="65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65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likely are you to ...</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p:txBody>
      </p:sp>
      <p:sp>
        <p:nvSpPr>
          <p:cNvPr id="483" name=""/>
          <p:cNvSpPr/>
          <p:nvPr/>
        </p:nvSpPr>
        <p:spPr>
          <a:xfrm>
            <a:off x="251280" y="6093000"/>
            <a:ext cx="1073880" cy="337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*Financial Analysts</a:t>
            </a:r>
            <a:endParaRPr b="0" lang="en-US" sz="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**Portfolio Managers</a:t>
            </a:r>
            <a:endParaRPr b="0" lang="en-US" sz="800" strike="noStrike" u="none">
              <a:solidFill>
                <a:srgbClr val="000000"/>
              </a:solidFill>
              <a:effectLst/>
              <a:uFillTx/>
              <a:latin typeface="Times New Roman"/>
            </a:endParaRPr>
          </a:p>
        </p:txBody>
      </p:sp>
      <p:sp>
        <p:nvSpPr>
          <p:cNvPr id="484"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Behavioral Attribute Association with Enron</a:t>
            </a:r>
            <a:endParaRPr b="1" lang="en-US" sz="2400" strike="noStrike" u="none">
              <a:solidFill>
                <a:srgbClr val="000099"/>
              </a:solidFill>
              <a:effectLst/>
              <a:uFillTx/>
              <a:latin typeface="GarmdITC BkCn BT"/>
            </a:endParaRPr>
          </a:p>
        </p:txBody>
      </p:sp>
      <p:graphicFrame>
        <p:nvGraphicFramePr>
          <p:cNvPr id="485" name=""/>
          <p:cNvGraphicFramePr/>
          <p:nvPr/>
        </p:nvGraphicFramePr>
        <p:xfrm>
          <a:off x="171360" y="1413000"/>
          <a:ext cx="4654800" cy="4686120"/>
        </p:xfrm>
        <a:graphic>
          <a:graphicData uri="http://schemas.openxmlformats.org/presentationml/2006/ole">
            <p:oleObj r:id="rId1" spid="">
              <p:embed/>
              <p:pic>
                <p:nvPicPr>
                  <p:cNvPr id="486" name="" descr=""/>
                  <p:cNvPicPr/>
                  <p:nvPr/>
                </p:nvPicPr>
                <p:blipFill>
                  <a:blip r:embed="rId2"/>
                  <a:stretch/>
                </p:blipFill>
                <p:spPr>
                  <a:xfrm>
                    <a:off x="171360" y="1413000"/>
                    <a:ext cx="4654800" cy="4686120"/>
                  </a:xfrm>
                  <a:prstGeom prst="rect">
                    <a:avLst/>
                  </a:prstGeom>
                  <a:noFill/>
                  <a:ln w="0">
                    <a:noFill/>
                  </a:ln>
                </p:spPr>
              </p:pic>
            </p:oleObj>
          </a:graphicData>
        </a:graphic>
      </p:graphicFrame>
      <p:graphicFrame>
        <p:nvGraphicFramePr>
          <p:cNvPr id="487" name=""/>
          <p:cNvGraphicFramePr/>
          <p:nvPr/>
        </p:nvGraphicFramePr>
        <p:xfrm>
          <a:off x="4703760" y="1697040"/>
          <a:ext cx="5079960" cy="4683240"/>
        </p:xfrm>
        <a:graphic>
          <a:graphicData uri="http://schemas.openxmlformats.org/presentationml/2006/ole">
            <p:oleObj r:id="rId3" spid="">
              <p:embed/>
              <p:pic>
                <p:nvPicPr>
                  <p:cNvPr id="488" name="" descr=""/>
                  <p:cNvPicPr/>
                  <p:nvPr/>
                </p:nvPicPr>
                <p:blipFill>
                  <a:blip r:embed="rId4"/>
                  <a:stretch/>
                </p:blipFill>
                <p:spPr>
                  <a:xfrm>
                    <a:off x="4703760" y="1697040"/>
                    <a:ext cx="5079960" cy="4683240"/>
                  </a:xfrm>
                  <a:prstGeom prst="rect">
                    <a:avLst/>
                  </a:prstGeom>
                  <a:noFill/>
                  <a:ln w="0">
                    <a:noFill/>
                  </a:ln>
                </p:spPr>
              </p:pic>
            </p:oleObj>
          </a:graphicData>
        </a:graphic>
      </p:graphicFrame>
      <p:sp>
        <p:nvSpPr>
          <p:cNvPr id="489" name=""/>
          <p:cNvSpPr/>
          <p:nvPr/>
        </p:nvSpPr>
        <p:spPr>
          <a:xfrm>
            <a:off x="90360" y="103680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Community</a:t>
            </a:r>
            <a:endParaRPr b="0" lang="en-US" sz="1800" strike="noStrike" u="none">
              <a:solidFill>
                <a:srgbClr val="000000"/>
              </a:solidFill>
              <a:effectLst/>
              <a:uFillTx/>
              <a:latin typeface="Times New Roman"/>
            </a:endParaRPr>
          </a:p>
        </p:txBody>
      </p:sp>
      <p:sp>
        <p:nvSpPr>
          <p:cNvPr id="490" name=""/>
          <p:cNvSpPr/>
          <p:nvPr/>
        </p:nvSpPr>
        <p:spPr>
          <a:xfrm>
            <a:off x="3308400" y="1276200"/>
            <a:ext cx="2654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“Top Two Box” Ratings</a:t>
            </a:r>
            <a:endParaRPr b="0" lang="en-US" sz="1600" strike="noStrike" u="none">
              <a:solidFill>
                <a:srgbClr val="000000"/>
              </a:solidFill>
              <a:effectLst/>
              <a:uFillTx/>
              <a:latin typeface="Times New Roman"/>
            </a:endParaRPr>
          </a:p>
        </p:txBody>
      </p:sp>
      <p:sp>
        <p:nvSpPr>
          <p:cNvPr id="491" name=""/>
          <p:cNvSpPr/>
          <p:nvPr/>
        </p:nvSpPr>
        <p:spPr>
          <a:xfrm>
            <a:off x="476280" y="3999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Over half of investment professionals would recommend Enron as a place to work.  Similarly, over half of analysts would recommend Enron stock as a strong buy; four portfolio managers in ten would own or further increase their firm’s holdings in Enron.</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4CCF7B7-B598-4341-963F-BB4404A6A796}"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Study Design</a:t>
            </a:r>
            <a:endParaRPr b="1" lang="en-US" sz="2400" strike="noStrike" u="none">
              <a:solidFill>
                <a:srgbClr val="000099"/>
              </a:solidFill>
              <a:effectLst/>
              <a:uFillTx/>
              <a:latin typeface="GarmdITC BkCn BT"/>
            </a:endParaRPr>
          </a:p>
        </p:txBody>
      </p:sp>
      <p:sp>
        <p:nvSpPr>
          <p:cNvPr id="30" name="PlaceHolder 2"/>
          <p:cNvSpPr>
            <a:spLocks noGrp="1"/>
          </p:cNvSpPr>
          <p:nvPr>
            <p:ph/>
          </p:nvPr>
        </p:nvSpPr>
        <p:spPr>
          <a:xfrm>
            <a:off x="323640" y="838080"/>
            <a:ext cx="8553240" cy="5810400"/>
          </a:xfrm>
          <a:prstGeom prst="rect">
            <a:avLst/>
          </a:prstGeom>
          <a:noFill/>
          <a:ln w="0">
            <a:noFill/>
          </a:ln>
        </p:spPr>
        <p:txBody>
          <a:bodyPr lIns="92160" rIns="92160" tIns="46080" bIns="46080" anchor="t">
            <a:normAutofit/>
          </a:bodyPr>
          <a:p>
            <a:pPr marL="228600" indent="-228600">
              <a:lnSpc>
                <a:spcPct val="95000"/>
              </a:lnSpc>
              <a:spcBef>
                <a:spcPts val="1049"/>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1" lang="en-US" sz="1400" strike="noStrike" u="sng">
                <a:solidFill>
                  <a:srgbClr val="000000"/>
                </a:solidFill>
                <a:effectLst/>
                <a:uFillTx/>
                <a:latin typeface="CG Omega"/>
              </a:rPr>
              <a:t>CXOs (n=157)</a:t>
            </a: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914400"/>
                <a:tab algn="ctr" pos="2857680"/>
                <a:tab algn="ctr" pos="4514760"/>
                <a:tab algn="l" pos="5719680"/>
                <a:tab algn="l" pos="6400800"/>
                <a:tab algn="l" pos="7315200"/>
                <a:tab algn="l" pos="8229600"/>
                <a:tab algn="l" pos="9144000"/>
                <a:tab algn="l" pos="10058400"/>
              </a:tabLst>
            </a:pPr>
            <a:r>
              <a:rPr b="1" lang="en-US" sz="1400" strike="noStrike" u="none">
                <a:solidFill>
                  <a:srgbClr val="000000"/>
                </a:solidFill>
                <a:effectLst/>
                <a:uFillTx/>
                <a:latin typeface="CG Omega"/>
              </a:rPr>
              <a:t>Largest companies in the United States, defined by sales</a:t>
            </a: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914400"/>
                <a:tab algn="ctr" pos="2857680"/>
                <a:tab algn="ctr" pos="4514760"/>
                <a:tab algn="l" pos="5719680"/>
                <a:tab algn="l" pos="6400800"/>
                <a:tab algn="l" pos="7315200"/>
                <a:tab algn="l" pos="8229600"/>
                <a:tab algn="l" pos="9144000"/>
                <a:tab algn="l" pos="10058400"/>
              </a:tabLst>
            </a:pPr>
            <a:r>
              <a:rPr b="1" lang="en-US" sz="1400" strike="noStrike" u="none">
                <a:solidFill>
                  <a:srgbClr val="000000"/>
                </a:solidFill>
                <a:effectLst/>
                <a:uFillTx/>
                <a:latin typeface="CG Omega"/>
              </a:rPr>
              <a:t>Representative of all industries in the Fortune 1000</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Wave III</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Wave II</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Benchmark</a:t>
            </a:r>
            <a:br>
              <a:rPr sz="1400"/>
            </a:br>
            <a:r>
              <a:rPr b="1" lang="en-US" sz="1400" strike="noStrike" u="none">
                <a:solidFill>
                  <a:srgbClr val="000000"/>
                </a:solidFill>
                <a:effectLst/>
                <a:uFillTx/>
                <a:latin typeface="Times New Roman"/>
              </a:rPr>
              <a:t>	</a:t>
            </a:r>
            <a:r>
              <a:rPr b="1" lang="en-US" sz="1400" strike="noStrike" u="sng">
                <a:solidFill>
                  <a:srgbClr val="000000"/>
                </a:solidFill>
                <a:effectLst/>
                <a:uFillTx/>
                <a:latin typeface="Times New Roman"/>
              </a:rPr>
              <a:t>Title</a:t>
            </a:r>
            <a:r>
              <a:rPr b="1" lang="en-US" sz="1400" strike="noStrike" u="none">
                <a:solidFill>
                  <a:srgbClr val="000000"/>
                </a:solidFill>
                <a:effectLst/>
                <a:uFillTx/>
                <a:latin typeface="Times New Roman"/>
              </a:rPr>
              <a:t>	</a:t>
            </a:r>
            <a:r>
              <a:rPr b="1" lang="en-US" sz="1400" strike="noStrike" u="sng">
                <a:solidFill>
                  <a:srgbClr val="000000"/>
                </a:solidFill>
                <a:effectLst/>
                <a:uFillTx/>
                <a:latin typeface="Times New Roman"/>
              </a:rPr>
              <a:t># of Interviews</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sng">
                <a:solidFill>
                  <a:srgbClr val="000000"/>
                </a:solidFill>
                <a:effectLst/>
                <a:uFillTx/>
                <a:latin typeface="Times New Roman"/>
              </a:rPr>
              <a:t># of Interviews</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sng">
                <a:solidFill>
                  <a:srgbClr val="000000"/>
                </a:solidFill>
                <a:effectLst/>
                <a:uFillTx/>
                <a:latin typeface="Times New Roman"/>
              </a:rPr>
              <a:t># of Interviews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CEOs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37</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30</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30</a:t>
            </a:r>
            <a:endParaRPr b="1" lang="en-US" sz="1400" strike="noStrike" u="none">
              <a:solidFill>
                <a:srgbClr val="000000"/>
              </a:solidFill>
              <a:effectLst/>
              <a:uFillTx/>
              <a:latin typeface="CG Omega"/>
            </a:endParaRPr>
          </a:p>
          <a:p>
            <a:pPr marL="228600" indent="-228600">
              <a:lnSpc>
                <a:spcPct val="95000"/>
              </a:lnSpc>
              <a:spcBef>
                <a:spcPts val="700"/>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CFOs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38</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31</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30</a:t>
            </a:r>
            <a:endParaRPr b="1" lang="en-US" sz="1400" strike="noStrike" u="none">
              <a:solidFill>
                <a:srgbClr val="000000"/>
              </a:solidFill>
              <a:effectLst/>
              <a:uFillTx/>
              <a:latin typeface="CG Omega"/>
            </a:endParaRPr>
          </a:p>
          <a:p>
            <a:pPr marL="228600" indent="-228600">
              <a:lnSpc>
                <a:spcPct val="95000"/>
              </a:lnSpc>
              <a:spcBef>
                <a:spcPts val="700"/>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COOs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5</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30</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30</a:t>
            </a:r>
            <a:endParaRPr b="1" lang="en-US" sz="1400" strike="noStrike" u="none">
              <a:solidFill>
                <a:srgbClr val="000000"/>
              </a:solidFill>
              <a:effectLst/>
              <a:uFillTx/>
              <a:latin typeface="CG Omega"/>
            </a:endParaRPr>
          </a:p>
          <a:p>
            <a:pPr marL="228600" indent="-228600">
              <a:lnSpc>
                <a:spcPct val="95000"/>
              </a:lnSpc>
              <a:spcBef>
                <a:spcPts val="700"/>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EVPs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77</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60</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60</a:t>
            </a:r>
            <a:endParaRPr b="1" lang="en-US" sz="1400" strike="noStrike" u="none">
              <a:solidFill>
                <a:srgbClr val="000000"/>
              </a:solidFill>
              <a:effectLst/>
              <a:uFillTx/>
              <a:latin typeface="CG Omega"/>
            </a:endParaRPr>
          </a:p>
          <a:p>
            <a:pPr marL="228600" indent="0">
              <a:lnSpc>
                <a:spcPct val="95000"/>
              </a:lnSpc>
              <a:spcBef>
                <a:spcPts val="601"/>
              </a:spcBef>
              <a:buNone/>
              <a:tabLst>
                <a:tab algn="l" pos="571680"/>
                <a:tab algn="ctr" pos="914400"/>
                <a:tab algn="ctr" pos="2857680"/>
                <a:tab algn="ctr" pos="4514760"/>
                <a:tab algn="l" pos="5719680"/>
                <a:tab algn="l" pos="6400800"/>
                <a:tab algn="l" pos="7315200"/>
                <a:tab algn="l" pos="8229600"/>
                <a:tab algn="l" pos="9144000"/>
                <a:tab algn="l" pos="10058400"/>
              </a:tabLst>
            </a:pPr>
            <a:endParaRPr b="1" lang="en-US" sz="800" strike="noStrike" u="none">
              <a:solidFill>
                <a:srgbClr val="000000"/>
              </a:solidFill>
              <a:effectLst/>
              <a:uFillTx/>
              <a:latin typeface="CG Omega"/>
            </a:endParaRPr>
          </a:p>
          <a:p>
            <a:pPr marL="228600" indent="-228600">
              <a:lnSpc>
                <a:spcPct val="95000"/>
              </a:lnSpc>
              <a:spcBef>
                <a:spcPts val="1049"/>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1" lang="en-US" sz="1400" strike="noStrike" u="sng">
                <a:solidFill>
                  <a:srgbClr val="000000"/>
                </a:solidFill>
                <a:effectLst/>
                <a:uFillTx/>
                <a:latin typeface="CG Omega"/>
              </a:rPr>
              <a:t>Financial Community (n=87)</a:t>
            </a: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914400"/>
                <a:tab algn="ctr" pos="2857680"/>
                <a:tab algn="ctr" pos="4514760"/>
                <a:tab algn="l" pos="5719680"/>
                <a:tab algn="l" pos="6400800"/>
                <a:tab algn="l" pos="7315200"/>
                <a:tab algn="l" pos="8229600"/>
                <a:tab algn="l" pos="9144000"/>
                <a:tab algn="l" pos="10058400"/>
              </a:tabLst>
            </a:pPr>
            <a:r>
              <a:rPr b="1" lang="en-US" sz="1400" strike="noStrike" u="none">
                <a:solidFill>
                  <a:srgbClr val="000000"/>
                </a:solidFill>
                <a:effectLst/>
                <a:uFillTx/>
                <a:latin typeface="CG Omega"/>
              </a:rPr>
              <a:t>Interviews evenly divided between Financial Analysts and Portfolio Managers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Wave III</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Wave II</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Benchmark</a:t>
            </a:r>
            <a:br>
              <a:rPr sz="1400"/>
            </a:b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sng">
                <a:solidFill>
                  <a:srgbClr val="000000"/>
                </a:solidFill>
                <a:effectLst/>
                <a:uFillTx/>
                <a:latin typeface="Times New Roman"/>
              </a:rPr>
              <a:t># of Interviews</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sng">
                <a:solidFill>
                  <a:srgbClr val="000000"/>
                </a:solidFill>
                <a:effectLst/>
                <a:uFillTx/>
                <a:latin typeface="Times New Roman"/>
              </a:rPr>
              <a:t># of Interviews</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sng">
                <a:solidFill>
                  <a:srgbClr val="000000"/>
                </a:solidFill>
                <a:effectLst/>
                <a:uFillTx/>
                <a:latin typeface="Times New Roman"/>
              </a:rPr>
              <a:t># of Interviews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Financial Analysts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43</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50</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50</a:t>
            </a:r>
            <a:endParaRPr b="1" lang="en-US" sz="1400" strike="noStrike" u="none">
              <a:solidFill>
                <a:srgbClr val="000000"/>
              </a:solidFill>
              <a:effectLst/>
              <a:uFillTx/>
              <a:latin typeface="CG Omega"/>
            </a:endParaRPr>
          </a:p>
          <a:p>
            <a:pPr marL="228600" indent="-228600">
              <a:lnSpc>
                <a:spcPct val="95000"/>
              </a:lnSpc>
              <a:spcBef>
                <a:spcPts val="700"/>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Portfolio Managers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44</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50</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50</a:t>
            </a:r>
            <a:endParaRPr b="1" lang="en-US" sz="1400" strike="noStrike" u="none">
              <a:solidFill>
                <a:srgbClr val="000000"/>
              </a:solidFill>
              <a:effectLst/>
              <a:uFillTx/>
              <a:latin typeface="CG Omega"/>
            </a:endParaRPr>
          </a:p>
          <a:p>
            <a:pPr marL="228600" indent="-228600">
              <a:lnSpc>
                <a:spcPct val="95000"/>
              </a:lnSpc>
              <a:spcBef>
                <a:spcPts val="700"/>
              </a:spcBef>
              <a:buNone/>
              <a:tabLst>
                <a:tab algn="l" pos="0"/>
                <a:tab algn="l" pos="571680"/>
                <a:tab algn="ctr" pos="914400"/>
                <a:tab algn="ctr" pos="2857680"/>
                <a:tab algn="ctr" pos="4514760"/>
                <a:tab algn="l" pos="571968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914400"/>
                <a:tab algn="ctr" pos="2857680"/>
                <a:tab algn="ctr" pos="4514760"/>
                <a:tab algn="l" pos="5719680"/>
                <a:tab algn="l" pos="6400800"/>
                <a:tab algn="l" pos="7315200"/>
                <a:tab algn="l" pos="8229600"/>
                <a:tab algn="l" pos="9144000"/>
                <a:tab algn="l" pos="10058400"/>
              </a:tabLst>
            </a:pPr>
            <a:r>
              <a:rPr b="1" lang="en-US" sz="1400" strike="noStrike" u="none">
                <a:solidFill>
                  <a:srgbClr val="000000"/>
                </a:solidFill>
                <a:effectLst/>
                <a:uFillTx/>
                <a:latin typeface="CG Omega"/>
              </a:rPr>
              <a:t>Enron supplied Financial Analyst sample; Portfolio Managers drawn from Federation of Financial Analysts Directory</a:t>
            </a:r>
            <a:endParaRPr b="1" lang="en-US" sz="14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81A17493-51FF-4C20-938A-F2CFE0D413EA}"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Behavioral Attribute Association -- Financial Community</a:t>
            </a:r>
            <a:endParaRPr b="1" lang="en-US" sz="2400" strike="noStrike" u="none">
              <a:solidFill>
                <a:srgbClr val="000099"/>
              </a:solidFill>
              <a:effectLst/>
              <a:uFillTx/>
              <a:latin typeface="GarmdITC BkCn BT"/>
            </a:endParaRPr>
          </a:p>
        </p:txBody>
      </p:sp>
      <p:sp>
        <p:nvSpPr>
          <p:cNvPr id="493" name=""/>
          <p:cNvSpPr/>
          <p:nvPr/>
        </p:nvSpPr>
        <p:spPr>
          <a:xfrm>
            <a:off x="175680" y="5811840"/>
            <a:ext cx="1666800" cy="337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**Asked only of Portfolio Managers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*Asked only of Financial Analysts</a:t>
            </a:r>
            <a:endParaRPr b="0" lang="en-US" sz="800" strike="noStrike" u="none">
              <a:solidFill>
                <a:srgbClr val="000000"/>
              </a:solidFill>
              <a:effectLst/>
              <a:uFillTx/>
              <a:latin typeface="Times New Roman"/>
            </a:endParaRPr>
          </a:p>
        </p:txBody>
      </p:sp>
      <p:sp>
        <p:nvSpPr>
          <p:cNvPr id="494" name=""/>
          <p:cNvSpPr/>
          <p:nvPr/>
        </p:nvSpPr>
        <p:spPr>
          <a:xfrm>
            <a:off x="14400" y="142704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“Top Two Box” Ratings</a:t>
            </a:r>
            <a:endParaRPr b="0" lang="en-US" sz="1600" strike="noStrike" u="none">
              <a:solidFill>
                <a:srgbClr val="000000"/>
              </a:solidFill>
              <a:effectLst/>
              <a:uFillTx/>
              <a:latin typeface="Times New Roman"/>
            </a:endParaRPr>
          </a:p>
        </p:txBody>
      </p:sp>
      <p:graphicFrame>
        <p:nvGraphicFramePr>
          <p:cNvPr id="495" name=""/>
          <p:cNvGraphicFramePr/>
          <p:nvPr/>
        </p:nvGraphicFramePr>
        <p:xfrm>
          <a:off x="317520" y="2057400"/>
          <a:ext cx="8458200" cy="2819520"/>
        </p:xfrm>
        <a:graphic>
          <a:graphicData uri="http://schemas.openxmlformats.org/presentationml/2006/ole">
            <p:oleObj progId="Word.Document.12" r:id="rId1" spid="">
              <p:embed/>
              <p:pic>
                <p:nvPicPr>
                  <p:cNvPr id="496" name="" descr=""/>
                  <p:cNvPicPr/>
                  <p:nvPr/>
                </p:nvPicPr>
                <p:blipFill>
                  <a:blip r:embed="rId2"/>
                  <a:stretch/>
                </p:blipFill>
                <p:spPr>
                  <a:xfrm>
                    <a:off x="317520" y="2057400"/>
                    <a:ext cx="8458200" cy="2819520"/>
                  </a:xfrm>
                  <a:prstGeom prst="rect">
                    <a:avLst/>
                  </a:prstGeom>
                  <a:noFill/>
                  <a:ln w="0">
                    <a:noFill/>
                  </a:ln>
                </p:spPr>
              </p:pic>
            </p:oleObj>
          </a:graphicData>
        </a:graphic>
      </p:graphicFrame>
      <p:sp>
        <p:nvSpPr>
          <p:cNvPr id="497" name=""/>
          <p:cNvSpPr/>
          <p:nvPr/>
        </p:nvSpPr>
        <p:spPr>
          <a:xfrm>
            <a:off x="261720" y="6146640"/>
            <a:ext cx="2651760" cy="476280"/>
          </a:xfrm>
          <a:prstGeom prst="rect">
            <a:avLst/>
          </a:prstGeom>
          <a:noFill/>
          <a:ln w="0">
            <a:noFill/>
          </a:ln>
        </p:spPr>
        <p:style>
          <a:lnRef idx="0"/>
          <a:fillRef idx="0"/>
          <a:effectRef idx="0"/>
          <a:fontRef idx="minor"/>
        </p:style>
        <p:txBody>
          <a:bodyPr wrap="none" lIns="90000" rIns="90000" tIns="46800" bIns="46800" anchor="t">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  Caution:  Small base sizes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498" name=""/>
          <p:cNvSpPr/>
          <p:nvPr/>
        </p:nvSpPr>
        <p:spPr>
          <a:xfrm>
            <a:off x="476280" y="45720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Although investment professionals would be somewhat more likely to recommend Morgan Stanley, Goldman Sachs and Intel as places to work than they are Enron, Enron ratings are relatively strong in terms of being a stock analysts would recommend as a strong buy and a stock portfolio managers say they would own or increase holdings in.</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E71BB64-8BBE-483B-A642-7134A3D3AB57}"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Behavioral Attribute Association -- Financial Community</a:t>
            </a:r>
            <a:endParaRPr b="1" lang="en-US" sz="2400" strike="noStrike" u="none">
              <a:solidFill>
                <a:srgbClr val="000099"/>
              </a:solidFill>
              <a:effectLst/>
              <a:uFillTx/>
              <a:latin typeface="GarmdITC BkCn BT"/>
            </a:endParaRPr>
          </a:p>
        </p:txBody>
      </p:sp>
      <p:sp>
        <p:nvSpPr>
          <p:cNvPr id="500" name=""/>
          <p:cNvSpPr/>
          <p:nvPr/>
        </p:nvSpPr>
        <p:spPr>
          <a:xfrm>
            <a:off x="0" y="1744560"/>
            <a:ext cx="91234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“Top Two Box” Ratings -- Trend Data</a:t>
            </a:r>
            <a:endParaRPr b="0" lang="en-US" sz="1600" strike="noStrike" u="none">
              <a:solidFill>
                <a:srgbClr val="000000"/>
              </a:solidFill>
              <a:effectLst/>
              <a:uFillTx/>
              <a:latin typeface="Times New Roman"/>
            </a:endParaRPr>
          </a:p>
        </p:txBody>
      </p:sp>
      <p:graphicFrame>
        <p:nvGraphicFramePr>
          <p:cNvPr id="501" name=""/>
          <p:cNvGraphicFramePr/>
          <p:nvPr/>
        </p:nvGraphicFramePr>
        <p:xfrm>
          <a:off x="284040" y="2479680"/>
          <a:ext cx="8728200" cy="3494160"/>
        </p:xfrm>
        <a:graphic>
          <a:graphicData uri="http://schemas.openxmlformats.org/presentationml/2006/ole">
            <p:oleObj progId="Word.Document.12" r:id="rId1" spid="">
              <p:embed/>
              <p:pic>
                <p:nvPicPr>
                  <p:cNvPr id="502" name="" descr=""/>
                  <p:cNvPicPr/>
                  <p:nvPr/>
                </p:nvPicPr>
                <p:blipFill>
                  <a:blip r:embed="rId2"/>
                  <a:stretch/>
                </p:blipFill>
                <p:spPr>
                  <a:xfrm>
                    <a:off x="284040" y="2479680"/>
                    <a:ext cx="8728200" cy="3494160"/>
                  </a:xfrm>
                  <a:prstGeom prst="rect">
                    <a:avLst/>
                  </a:prstGeom>
                  <a:noFill/>
                  <a:ln w="0">
                    <a:noFill/>
                  </a:ln>
                </p:spPr>
              </p:pic>
            </p:oleObj>
          </a:graphicData>
        </a:graphic>
      </p:graphicFrame>
      <p:sp>
        <p:nvSpPr>
          <p:cNvPr id="503" name=""/>
          <p:cNvSpPr/>
          <p:nvPr/>
        </p:nvSpPr>
        <p:spPr>
          <a:xfrm>
            <a:off x="175680" y="5811840"/>
            <a:ext cx="1666800" cy="337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**Asked only of Portfolio Managers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*Asked only of Financial Analysts</a:t>
            </a:r>
            <a:endParaRPr b="0" lang="en-US" sz="800" strike="noStrike" u="none">
              <a:solidFill>
                <a:srgbClr val="000000"/>
              </a:solidFill>
              <a:effectLst/>
              <a:uFillTx/>
              <a:latin typeface="Times New Roman"/>
            </a:endParaRPr>
          </a:p>
        </p:txBody>
      </p:sp>
      <p:sp>
        <p:nvSpPr>
          <p:cNvPr id="504" name=""/>
          <p:cNvSpPr/>
          <p:nvPr/>
        </p:nvSpPr>
        <p:spPr>
          <a:xfrm>
            <a:off x="137160" y="6146640"/>
            <a:ext cx="2651760" cy="476280"/>
          </a:xfrm>
          <a:prstGeom prst="rect">
            <a:avLst/>
          </a:prstGeom>
          <a:noFill/>
          <a:ln w="0">
            <a:noFill/>
          </a:ln>
        </p:spPr>
        <p:style>
          <a:lnRef idx="0"/>
          <a:fillRef idx="0"/>
          <a:effectRef idx="0"/>
          <a:fontRef idx="minor"/>
        </p:style>
        <p:txBody>
          <a:bodyPr wrap="none" lIns="90000" rIns="90000" tIns="46800" bIns="46800" anchor="t">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 Caution:  Small base sizes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505" name=""/>
          <p:cNvSpPr/>
          <p:nvPr/>
        </p:nvSpPr>
        <p:spPr>
          <a:xfrm>
            <a:off x="331920" y="595440"/>
            <a:ext cx="849600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Bearing in mind the relatively small base sizes, Enron’s ratings on these measures have not changed significantly, although analysts have become somewhat less likely to say they would recommend the stock as a strong buy.</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113C514-DB6C-42E9-957A-9CF292C602E0}"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06" name=""/>
          <p:cNvGraphicFramePr/>
          <p:nvPr/>
        </p:nvGraphicFramePr>
        <p:xfrm>
          <a:off x="-119160" y="1392120"/>
          <a:ext cx="4648320" cy="4686480"/>
        </p:xfrm>
        <a:graphic>
          <a:graphicData uri="http://schemas.openxmlformats.org/presentationml/2006/ole">
            <p:oleObj r:id="rId1" spid="">
              <p:embed/>
              <p:pic>
                <p:nvPicPr>
                  <p:cNvPr id="507" name="" descr=""/>
                  <p:cNvPicPr/>
                  <p:nvPr/>
                </p:nvPicPr>
                <p:blipFill>
                  <a:blip r:embed="rId2"/>
                  <a:stretch/>
                </p:blipFill>
                <p:spPr>
                  <a:xfrm>
                    <a:off x="-119160" y="1392120"/>
                    <a:ext cx="4648320" cy="4686480"/>
                  </a:xfrm>
                  <a:prstGeom prst="rect">
                    <a:avLst/>
                  </a:prstGeom>
                  <a:noFill/>
                  <a:ln w="0">
                    <a:noFill/>
                  </a:ln>
                </p:spPr>
              </p:pic>
            </p:oleObj>
          </a:graphicData>
        </a:graphic>
      </p:graphicFrame>
      <p:sp>
        <p:nvSpPr>
          <p:cNvPr id="508"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Investment Prospects</a:t>
            </a:r>
            <a:endParaRPr b="1" lang="en-US" sz="2400" strike="noStrike" u="none">
              <a:solidFill>
                <a:srgbClr val="000099"/>
              </a:solidFill>
              <a:effectLst/>
              <a:uFillTx/>
              <a:latin typeface="GarmdITC BkCn BT"/>
            </a:endParaRPr>
          </a:p>
        </p:txBody>
      </p:sp>
      <p:sp>
        <p:nvSpPr>
          <p:cNvPr id="509" name=""/>
          <p:cNvSpPr/>
          <p:nvPr/>
        </p:nvSpPr>
        <p:spPr>
          <a:xfrm>
            <a:off x="14400" y="84600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Financial Community “% Saying Excellent”</a:t>
            </a:r>
            <a:endParaRPr b="0" lang="en-US" sz="1600" strike="noStrike" u="none">
              <a:solidFill>
                <a:srgbClr val="000000"/>
              </a:solidFill>
              <a:effectLst/>
              <a:uFillTx/>
              <a:latin typeface="Times New Roman"/>
            </a:endParaRPr>
          </a:p>
        </p:txBody>
      </p:sp>
      <p:sp>
        <p:nvSpPr>
          <p:cNvPr id="510" name=""/>
          <p:cNvSpPr/>
          <p:nvPr/>
        </p:nvSpPr>
        <p:spPr>
          <a:xfrm>
            <a:off x="2057400" y="1123920"/>
            <a:ext cx="1365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Short-Term</a:t>
            </a:r>
            <a:endParaRPr b="0" lang="en-US" sz="1600" strike="noStrike" u="none">
              <a:solidFill>
                <a:srgbClr val="000000"/>
              </a:solidFill>
              <a:effectLst/>
              <a:uFillTx/>
              <a:latin typeface="Times New Roman"/>
            </a:endParaRPr>
          </a:p>
        </p:txBody>
      </p:sp>
      <p:sp>
        <p:nvSpPr>
          <p:cNvPr id="511" name=""/>
          <p:cNvSpPr/>
          <p:nvPr/>
        </p:nvSpPr>
        <p:spPr>
          <a:xfrm>
            <a:off x="5700600" y="1117440"/>
            <a:ext cx="2421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Short-Term Trend Data</a:t>
            </a:r>
            <a:endParaRPr b="0" lang="en-US" sz="1600" strike="noStrike" u="none">
              <a:solidFill>
                <a:srgbClr val="000000"/>
              </a:solidFill>
              <a:effectLst/>
              <a:uFillTx/>
              <a:latin typeface="Times New Roman"/>
            </a:endParaRPr>
          </a:p>
        </p:txBody>
      </p:sp>
      <p:graphicFrame>
        <p:nvGraphicFramePr>
          <p:cNvPr id="512" name=""/>
          <p:cNvGraphicFramePr/>
          <p:nvPr/>
        </p:nvGraphicFramePr>
        <p:xfrm>
          <a:off x="4392720" y="1438200"/>
          <a:ext cx="4647960" cy="4686480"/>
        </p:xfrm>
        <a:graphic>
          <a:graphicData uri="http://schemas.openxmlformats.org/presentationml/2006/ole">
            <p:oleObj r:id="rId3" spid="">
              <p:embed/>
              <p:pic>
                <p:nvPicPr>
                  <p:cNvPr id="513" name="" descr=""/>
                  <p:cNvPicPr/>
                  <p:nvPr/>
                </p:nvPicPr>
                <p:blipFill>
                  <a:blip r:embed="rId4"/>
                  <a:stretch/>
                </p:blipFill>
                <p:spPr>
                  <a:xfrm>
                    <a:off x="4392720" y="1438200"/>
                    <a:ext cx="4647960" cy="4686480"/>
                  </a:xfrm>
                  <a:prstGeom prst="rect">
                    <a:avLst/>
                  </a:prstGeom>
                  <a:noFill/>
                  <a:ln w="0">
                    <a:noFill/>
                  </a:ln>
                </p:spPr>
              </p:pic>
            </p:oleObj>
          </a:graphicData>
        </a:graphic>
      </p:graphicFrame>
      <p:sp>
        <p:nvSpPr>
          <p:cNvPr id="514" name=""/>
          <p:cNvSpPr/>
          <p:nvPr/>
        </p:nvSpPr>
        <p:spPr>
          <a:xfrm>
            <a:off x="209520" y="6494400"/>
            <a:ext cx="5921280" cy="20952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would you characterize the investment prospects of these companies over the short term, that is, within the next year or two?</a:t>
            </a:r>
            <a:endParaRPr b="0" lang="en-US" sz="800" strike="noStrike" u="none">
              <a:solidFill>
                <a:srgbClr val="000000"/>
              </a:solidFill>
              <a:effectLst/>
              <a:uFillTx/>
              <a:latin typeface="Times New Roman"/>
            </a:endParaRPr>
          </a:p>
        </p:txBody>
      </p:sp>
      <p:sp>
        <p:nvSpPr>
          <p:cNvPr id="515" name=""/>
          <p:cNvSpPr/>
          <p:nvPr/>
        </p:nvSpPr>
        <p:spPr>
          <a:xfrm>
            <a:off x="91080" y="6323400"/>
            <a:ext cx="2651760" cy="215640"/>
          </a:xfrm>
          <a:prstGeom prst="rect">
            <a:avLst/>
          </a:prstGeom>
          <a:noFill/>
          <a:ln w="0">
            <a:noFill/>
          </a:ln>
        </p:spPr>
        <p:style>
          <a:lnRef idx="0"/>
          <a:fillRef idx="0"/>
          <a:effectRef idx="0"/>
          <a:fontRef idx="minor"/>
        </p:style>
        <p:txBody>
          <a:bodyPr wrap="none"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516" name=""/>
          <p:cNvSpPr/>
          <p:nvPr/>
        </p:nvSpPr>
        <p:spPr>
          <a:xfrm>
            <a:off x="331920" y="40464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ranks first when investment professionals rate companies’ short term investment prospects; one-fourth judge Enron’s and Intel’s short term prospects as “excellent”.</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517" name=""/>
          <p:cNvSpPr/>
          <p:nvPr/>
        </p:nvSpPr>
        <p:spPr>
          <a:xfrm flipV="1">
            <a:off x="8400240" y="4524840"/>
            <a:ext cx="243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8DFA813-B794-4DAE-9632-482FAEDDA085}"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18" name=""/>
          <p:cNvGraphicFramePr/>
          <p:nvPr/>
        </p:nvGraphicFramePr>
        <p:xfrm>
          <a:off x="-119160" y="1392120"/>
          <a:ext cx="4648320" cy="4686480"/>
        </p:xfrm>
        <a:graphic>
          <a:graphicData uri="http://schemas.openxmlformats.org/presentationml/2006/ole">
            <p:oleObj r:id="rId1" spid="">
              <p:embed/>
              <p:pic>
                <p:nvPicPr>
                  <p:cNvPr id="519" name="" descr=""/>
                  <p:cNvPicPr/>
                  <p:nvPr/>
                </p:nvPicPr>
                <p:blipFill>
                  <a:blip r:embed="rId2"/>
                  <a:stretch/>
                </p:blipFill>
                <p:spPr>
                  <a:xfrm>
                    <a:off x="-119160" y="1392120"/>
                    <a:ext cx="4648320" cy="4686480"/>
                  </a:xfrm>
                  <a:prstGeom prst="rect">
                    <a:avLst/>
                  </a:prstGeom>
                  <a:noFill/>
                  <a:ln w="0">
                    <a:noFill/>
                  </a:ln>
                </p:spPr>
              </p:pic>
            </p:oleObj>
          </a:graphicData>
        </a:graphic>
      </p:graphicFrame>
      <p:sp>
        <p:nvSpPr>
          <p:cNvPr id="520"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Investment Prospects</a:t>
            </a:r>
            <a:endParaRPr b="1" lang="en-US" sz="2400" strike="noStrike" u="none">
              <a:solidFill>
                <a:srgbClr val="000099"/>
              </a:solidFill>
              <a:effectLst/>
              <a:uFillTx/>
              <a:latin typeface="GarmdITC BkCn BT"/>
            </a:endParaRPr>
          </a:p>
        </p:txBody>
      </p:sp>
      <p:sp>
        <p:nvSpPr>
          <p:cNvPr id="521" name=""/>
          <p:cNvSpPr/>
          <p:nvPr/>
        </p:nvSpPr>
        <p:spPr>
          <a:xfrm>
            <a:off x="14400" y="84600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Financial Community “% Saying Excellent”</a:t>
            </a:r>
            <a:endParaRPr b="0" lang="en-US" sz="1600" strike="noStrike" u="none">
              <a:solidFill>
                <a:srgbClr val="000000"/>
              </a:solidFill>
              <a:effectLst/>
              <a:uFillTx/>
              <a:latin typeface="Times New Roman"/>
            </a:endParaRPr>
          </a:p>
        </p:txBody>
      </p:sp>
      <p:sp>
        <p:nvSpPr>
          <p:cNvPr id="522" name=""/>
          <p:cNvSpPr/>
          <p:nvPr/>
        </p:nvSpPr>
        <p:spPr>
          <a:xfrm>
            <a:off x="2057400" y="1123920"/>
            <a:ext cx="1365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Long-Term</a:t>
            </a:r>
            <a:endParaRPr b="0" lang="en-US" sz="1600" strike="noStrike" u="none">
              <a:solidFill>
                <a:srgbClr val="000000"/>
              </a:solidFill>
              <a:effectLst/>
              <a:uFillTx/>
              <a:latin typeface="Times New Roman"/>
            </a:endParaRPr>
          </a:p>
        </p:txBody>
      </p:sp>
      <p:sp>
        <p:nvSpPr>
          <p:cNvPr id="523" name=""/>
          <p:cNvSpPr/>
          <p:nvPr/>
        </p:nvSpPr>
        <p:spPr>
          <a:xfrm>
            <a:off x="5700600" y="1117440"/>
            <a:ext cx="2421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Long-Term Trend Data</a:t>
            </a:r>
            <a:endParaRPr b="0" lang="en-US" sz="1600" strike="noStrike" u="none">
              <a:solidFill>
                <a:srgbClr val="000000"/>
              </a:solidFill>
              <a:effectLst/>
              <a:uFillTx/>
              <a:latin typeface="Times New Roman"/>
            </a:endParaRPr>
          </a:p>
        </p:txBody>
      </p:sp>
      <p:graphicFrame>
        <p:nvGraphicFramePr>
          <p:cNvPr id="524" name=""/>
          <p:cNvGraphicFramePr/>
          <p:nvPr/>
        </p:nvGraphicFramePr>
        <p:xfrm>
          <a:off x="4392720" y="1438200"/>
          <a:ext cx="4647960" cy="4950000"/>
        </p:xfrm>
        <a:graphic>
          <a:graphicData uri="http://schemas.openxmlformats.org/presentationml/2006/ole">
            <p:oleObj r:id="rId3" spid="">
              <p:embed/>
              <p:pic>
                <p:nvPicPr>
                  <p:cNvPr id="525" name="" descr=""/>
                  <p:cNvPicPr/>
                  <p:nvPr/>
                </p:nvPicPr>
                <p:blipFill>
                  <a:blip r:embed="rId4"/>
                  <a:stretch/>
                </p:blipFill>
                <p:spPr>
                  <a:xfrm>
                    <a:off x="4392720" y="1438200"/>
                    <a:ext cx="4647960" cy="4950000"/>
                  </a:xfrm>
                  <a:prstGeom prst="rect">
                    <a:avLst/>
                  </a:prstGeom>
                  <a:noFill/>
                  <a:ln w="0">
                    <a:noFill/>
                  </a:ln>
                </p:spPr>
              </p:pic>
            </p:oleObj>
          </a:graphicData>
        </a:graphic>
      </p:graphicFrame>
      <p:sp>
        <p:nvSpPr>
          <p:cNvPr id="526" name=""/>
          <p:cNvSpPr/>
          <p:nvPr/>
        </p:nvSpPr>
        <p:spPr>
          <a:xfrm>
            <a:off x="209520" y="6494400"/>
            <a:ext cx="5921280" cy="20952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would you characterize the investment prospects of these companies over the long term, that is, five to ten years from now?</a:t>
            </a:r>
            <a:endParaRPr b="0" lang="en-US" sz="800" strike="noStrike" u="none">
              <a:solidFill>
                <a:srgbClr val="000000"/>
              </a:solidFill>
              <a:effectLst/>
              <a:uFillTx/>
              <a:latin typeface="Times New Roman"/>
            </a:endParaRPr>
          </a:p>
        </p:txBody>
      </p:sp>
      <p:sp>
        <p:nvSpPr>
          <p:cNvPr id="527" name=""/>
          <p:cNvSpPr/>
          <p:nvPr/>
        </p:nvSpPr>
        <p:spPr>
          <a:xfrm>
            <a:off x="91080" y="6323400"/>
            <a:ext cx="2651760" cy="215640"/>
          </a:xfrm>
          <a:prstGeom prst="rect">
            <a:avLst/>
          </a:prstGeom>
          <a:noFill/>
          <a:ln w="0">
            <a:noFill/>
          </a:ln>
        </p:spPr>
        <p:style>
          <a:lnRef idx="0"/>
          <a:fillRef idx="0"/>
          <a:effectRef idx="0"/>
          <a:fontRef idx="minor"/>
        </p:style>
        <p:txBody>
          <a:bodyPr wrap="none"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528" name=""/>
          <p:cNvSpPr/>
          <p:nvPr/>
        </p:nvSpPr>
        <p:spPr>
          <a:xfrm>
            <a:off x="331920" y="34776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places first when investment professionals rate companies’ long term investment prospects; nearly half feel Enron’s long term prospects are “excellent”; the proportion who rate the company’s long term prospects as “excellent” has increased slightly since Wave II.</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31A58EA-873B-472B-A9F0-96BAA6357C73}"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29"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0"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1" name=""/>
          <p:cNvSpPr/>
          <p:nvPr/>
        </p:nvSpPr>
        <p:spPr>
          <a:xfrm>
            <a:off x="2571840" y="2578680"/>
            <a:ext cx="6476760" cy="1639440"/>
          </a:xfrm>
          <a:prstGeom prst="rect">
            <a:avLst/>
          </a:prstGeom>
          <a:noFill/>
          <a:ln w="0">
            <a:noFill/>
          </a:ln>
        </p:spPr>
        <p:style>
          <a:lnRef idx="0"/>
          <a:fillRef idx="0"/>
          <a:effectRef idx="0"/>
          <a:fontRef idx="minor"/>
        </p:style>
        <p:txBody>
          <a:bodyPr lIns="92160" rIns="92160" tIns="46080" bIns="46080" anchor="b">
            <a:spAutoFit/>
          </a:bodyPr>
          <a:p>
            <a:pPr>
              <a:lnSpc>
                <a:spcPct val="100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4200" strike="noStrike" u="none">
                <a:solidFill>
                  <a:srgbClr val="000099"/>
                </a:solidFill>
                <a:effectLst/>
                <a:uFillTx/>
                <a:latin typeface="GarmdITC BkCn BT"/>
              </a:rPr>
              <a:t>Financial Analysts</a:t>
            </a:r>
            <a:endParaRPr b="0" lang="en-US" sz="4200" strike="noStrike" u="none">
              <a:solidFill>
                <a:srgbClr val="000000"/>
              </a:solidFill>
              <a:effectLst/>
              <a:uFillTx/>
              <a:latin typeface="Times New Roman"/>
            </a:endParaRPr>
          </a:p>
          <a:p>
            <a:pPr>
              <a:lnSpc>
                <a:spcPct val="100000"/>
              </a:lnSpc>
              <a:spcBef>
                <a:spcPts val="2100"/>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endParaRPr b="0" lang="en-US" sz="4200" strike="noStrike" u="none">
              <a:solidFill>
                <a:srgbClr val="000000"/>
              </a:solidFill>
              <a:effectLst/>
              <a:uFillTx/>
              <a:latin typeface="Times New Roman"/>
            </a:endParaRPr>
          </a:p>
        </p:txBody>
      </p:sp>
      <p:sp>
        <p:nvSpPr>
          <p:cNvPr id="532"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533" name=""/>
          <p:cNvGrpSpPr/>
          <p:nvPr/>
        </p:nvGrpSpPr>
        <p:grpSpPr>
          <a:xfrm>
            <a:off x="0" y="0"/>
            <a:ext cx="1066680" cy="6858000"/>
            <a:chOff x="0" y="0"/>
            <a:chExt cx="1066680" cy="6858000"/>
          </a:xfrm>
        </p:grpSpPr>
        <p:sp>
          <p:nvSpPr>
            <p:cNvPr id="534"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5"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536" name=""/>
            <p:cNvGrpSpPr/>
            <p:nvPr/>
          </p:nvGrpSpPr>
          <p:grpSpPr>
            <a:xfrm>
              <a:off x="0" y="1568520"/>
              <a:ext cx="1066680" cy="793800"/>
              <a:chOff x="0" y="1568520"/>
              <a:chExt cx="1066680" cy="793800"/>
            </a:xfrm>
          </p:grpSpPr>
          <p:sp>
            <p:nvSpPr>
              <p:cNvPr id="537"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538"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B201C877-11ED-4452-961A-8F2DA1F3E22F}"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39" name=""/>
          <p:cNvSpPr/>
          <p:nvPr/>
        </p:nvSpPr>
        <p:spPr>
          <a:xfrm>
            <a:off x="2532240" y="2967120"/>
            <a:ext cx="6476760" cy="2647800"/>
          </a:xfrm>
          <a:prstGeom prst="rect">
            <a:avLst/>
          </a:prstGeom>
          <a:noFill/>
          <a:ln w="0">
            <a:noFill/>
          </a:ln>
        </p:spPr>
        <p:style>
          <a:lnRef idx="0"/>
          <a:fillRef idx="0"/>
          <a:effectRef idx="0"/>
          <a:fontRef idx="minor"/>
        </p:style>
        <p:txBody>
          <a:bodyPr lIns="92160" rIns="92160" tIns="46080" bIns="46080" anchor="b">
            <a:spAutoFit/>
          </a:bodyPr>
          <a:p>
            <a:pPr>
              <a:lnSpc>
                <a:spcPct val="100000"/>
              </a:lnSpc>
              <a:spcBef>
                <a:spcPts val="451"/>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3600" strike="noStrike" u="none">
                <a:solidFill>
                  <a:srgbClr val="000099"/>
                </a:solidFill>
                <a:effectLst/>
                <a:uFillTx/>
                <a:latin typeface="GarmdITC BkCn BT"/>
              </a:rPr>
              <a:t>“Do They Know Us?”</a:t>
            </a:r>
            <a:endParaRPr b="0" lang="en-US" sz="3600" strike="noStrike" u="none">
              <a:solidFill>
                <a:srgbClr val="000000"/>
              </a:solidFill>
              <a:effectLst/>
              <a:uFillTx/>
              <a:latin typeface="Times New Roman"/>
            </a:endParaRPr>
          </a:p>
          <a:p>
            <a:pPr>
              <a:lnSpc>
                <a:spcPct val="100000"/>
              </a:lnSpc>
              <a:spcBef>
                <a:spcPts val="1151"/>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Unaided Awareness of “Energy-Related” Companies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Unaided Awareness of “Investment Firms”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Association with Communications Themes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Familiarity</a:t>
            </a:r>
            <a:endParaRPr b="0" lang="en-US" sz="2300" strike="noStrike" u="none">
              <a:solidFill>
                <a:srgbClr val="000000"/>
              </a:solidFill>
              <a:effectLst/>
              <a:uFillTx/>
              <a:latin typeface="Times New Roman"/>
            </a:endParaRPr>
          </a:p>
        </p:txBody>
      </p:sp>
      <p:sp>
        <p:nvSpPr>
          <p:cNvPr id="540"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1"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2"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543" name=""/>
          <p:cNvGrpSpPr/>
          <p:nvPr/>
        </p:nvGrpSpPr>
        <p:grpSpPr>
          <a:xfrm>
            <a:off x="0" y="0"/>
            <a:ext cx="1066680" cy="6858000"/>
            <a:chOff x="0" y="0"/>
            <a:chExt cx="1066680" cy="6858000"/>
          </a:xfrm>
        </p:grpSpPr>
        <p:sp>
          <p:nvSpPr>
            <p:cNvPr id="544"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5"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546" name=""/>
            <p:cNvGrpSpPr/>
            <p:nvPr/>
          </p:nvGrpSpPr>
          <p:grpSpPr>
            <a:xfrm>
              <a:off x="0" y="1568520"/>
              <a:ext cx="1066680" cy="793800"/>
              <a:chOff x="0" y="1568520"/>
              <a:chExt cx="1066680" cy="793800"/>
            </a:xfrm>
          </p:grpSpPr>
          <p:sp>
            <p:nvSpPr>
              <p:cNvPr id="547"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548"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BAB12B4F-76EC-40A3-9EB5-0E7BFC105F95}"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9" name=""/>
          <p:cNvSpPr/>
          <p:nvPr/>
        </p:nvSpPr>
        <p:spPr>
          <a:xfrm>
            <a:off x="209520" y="6307920"/>
            <a:ext cx="6039000" cy="337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top three energy related companies in the world?</a:t>
            </a:r>
            <a:endParaRPr b="0" lang="en-US" sz="800" strike="noStrike" u="none">
              <a:solidFill>
                <a:srgbClr val="000000"/>
              </a:solidFill>
              <a:effectLst/>
              <a:uFillTx/>
              <a:latin typeface="Times New Roman"/>
            </a:endParaRPr>
          </a:p>
        </p:txBody>
      </p:sp>
      <p:sp>
        <p:nvSpPr>
          <p:cNvPr id="550"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“Top” Energy Related Companies</a:t>
            </a:r>
            <a:endParaRPr b="1" lang="en-US" sz="2400" strike="noStrike" u="none">
              <a:solidFill>
                <a:srgbClr val="000099"/>
              </a:solidFill>
              <a:effectLst/>
              <a:uFillTx/>
              <a:latin typeface="GarmdITC BkCn BT"/>
            </a:endParaRPr>
          </a:p>
        </p:txBody>
      </p:sp>
      <p:graphicFrame>
        <p:nvGraphicFramePr>
          <p:cNvPr id="551" name=""/>
          <p:cNvGraphicFramePr/>
          <p:nvPr/>
        </p:nvGraphicFramePr>
        <p:xfrm>
          <a:off x="285840" y="1476360"/>
          <a:ext cx="3827520" cy="4667400"/>
        </p:xfrm>
        <a:graphic>
          <a:graphicData uri="http://schemas.openxmlformats.org/presentationml/2006/ole">
            <p:oleObj r:id="rId1" spid="">
              <p:embed/>
              <p:pic>
                <p:nvPicPr>
                  <p:cNvPr id="552" name="" descr=""/>
                  <p:cNvPicPr/>
                  <p:nvPr/>
                </p:nvPicPr>
                <p:blipFill>
                  <a:blip r:embed="rId2"/>
                  <a:stretch/>
                </p:blipFill>
                <p:spPr>
                  <a:xfrm>
                    <a:off x="285840" y="1476360"/>
                    <a:ext cx="3827520" cy="4667400"/>
                  </a:xfrm>
                  <a:prstGeom prst="rect">
                    <a:avLst/>
                  </a:prstGeom>
                  <a:noFill/>
                  <a:ln w="0">
                    <a:noFill/>
                  </a:ln>
                </p:spPr>
              </p:pic>
            </p:oleObj>
          </a:graphicData>
        </a:graphic>
      </p:graphicFrame>
      <p:sp>
        <p:nvSpPr>
          <p:cNvPr id="553" name=""/>
          <p:cNvSpPr/>
          <p:nvPr/>
        </p:nvSpPr>
        <p:spPr>
          <a:xfrm>
            <a:off x="188748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Top Mentions</a:t>
            </a:r>
            <a:endParaRPr b="0" lang="en-US" sz="1600" strike="noStrike" u="none">
              <a:solidFill>
                <a:srgbClr val="000000"/>
              </a:solidFill>
              <a:effectLst/>
              <a:uFillTx/>
              <a:latin typeface="Times New Roman"/>
            </a:endParaRPr>
          </a:p>
        </p:txBody>
      </p:sp>
      <p:sp>
        <p:nvSpPr>
          <p:cNvPr id="554"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Analysts</a:t>
            </a:r>
            <a:endParaRPr b="0" lang="en-US" sz="1800" strike="noStrike" u="none">
              <a:solidFill>
                <a:srgbClr val="000000"/>
              </a:solidFill>
              <a:effectLst/>
              <a:uFillTx/>
              <a:latin typeface="Times New Roman"/>
            </a:endParaRPr>
          </a:p>
        </p:txBody>
      </p:sp>
      <p:sp>
        <p:nvSpPr>
          <p:cNvPr id="555"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graphicFrame>
        <p:nvGraphicFramePr>
          <p:cNvPr id="556" name=""/>
          <p:cNvGraphicFramePr/>
          <p:nvPr/>
        </p:nvGraphicFramePr>
        <p:xfrm>
          <a:off x="4287960" y="1798560"/>
          <a:ext cx="4601880" cy="4683240"/>
        </p:xfrm>
        <a:graphic>
          <a:graphicData uri="http://schemas.openxmlformats.org/presentationml/2006/ole">
            <p:oleObj r:id="rId3" spid="">
              <p:embed/>
              <p:pic>
                <p:nvPicPr>
                  <p:cNvPr id="557" name="" descr=""/>
                  <p:cNvPicPr/>
                  <p:nvPr/>
                </p:nvPicPr>
                <p:blipFill>
                  <a:blip r:embed="rId4"/>
                  <a:stretch/>
                </p:blipFill>
                <p:spPr>
                  <a:xfrm>
                    <a:off x="4287960" y="1798560"/>
                    <a:ext cx="4601880" cy="4683240"/>
                  </a:xfrm>
                  <a:prstGeom prst="rect">
                    <a:avLst/>
                  </a:prstGeom>
                  <a:noFill/>
                  <a:ln w="0">
                    <a:noFill/>
                  </a:ln>
                </p:spPr>
              </p:pic>
            </p:oleObj>
          </a:graphicData>
        </a:graphic>
      </p:graphicFrame>
      <p:sp>
        <p:nvSpPr>
          <p:cNvPr id="558" name=""/>
          <p:cNvSpPr/>
          <p:nvPr/>
        </p:nvSpPr>
        <p:spPr>
          <a:xfrm>
            <a:off x="476280" y="4190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asked to name a “top three” energy related company, Financial Analysts are most likely to mention Enron and ExxonMobil.  Mentions of Enron have remained somewhat level since Wave 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E1095A4-7A49-4C23-BBA3-9A0F4D63EDA2}"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9"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“Innovative Users of B2B E-Commerce”</a:t>
            </a:r>
            <a:endParaRPr b="1" lang="en-US" sz="2400" strike="noStrike" u="none">
              <a:solidFill>
                <a:srgbClr val="000099"/>
              </a:solidFill>
              <a:effectLst/>
              <a:uFillTx/>
              <a:latin typeface="GarmdITC BkCn BT"/>
            </a:endParaRPr>
          </a:p>
        </p:txBody>
      </p:sp>
      <p:graphicFrame>
        <p:nvGraphicFramePr>
          <p:cNvPr id="560" name=""/>
          <p:cNvGraphicFramePr/>
          <p:nvPr/>
        </p:nvGraphicFramePr>
        <p:xfrm>
          <a:off x="285840" y="1511280"/>
          <a:ext cx="3828960" cy="4667400"/>
        </p:xfrm>
        <a:graphic>
          <a:graphicData uri="http://schemas.openxmlformats.org/presentationml/2006/ole">
            <p:oleObj r:id="rId1" spid="">
              <p:embed/>
              <p:pic>
                <p:nvPicPr>
                  <p:cNvPr id="561" name="" descr=""/>
                  <p:cNvPicPr/>
                  <p:nvPr/>
                </p:nvPicPr>
                <p:blipFill>
                  <a:blip r:embed="rId2"/>
                  <a:stretch/>
                </p:blipFill>
                <p:spPr>
                  <a:xfrm>
                    <a:off x="285840" y="1511280"/>
                    <a:ext cx="3828960" cy="4667400"/>
                  </a:xfrm>
                  <a:prstGeom prst="rect">
                    <a:avLst/>
                  </a:prstGeom>
                  <a:noFill/>
                  <a:ln w="0">
                    <a:noFill/>
                  </a:ln>
                </p:spPr>
              </p:pic>
            </p:oleObj>
          </a:graphicData>
        </a:graphic>
      </p:graphicFrame>
      <p:sp>
        <p:nvSpPr>
          <p:cNvPr id="562" name=""/>
          <p:cNvSpPr/>
          <p:nvPr/>
        </p:nvSpPr>
        <p:spPr>
          <a:xfrm>
            <a:off x="209520" y="6346080"/>
            <a:ext cx="6039000" cy="337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most innovative users of business-to-business e-commerce? </a:t>
            </a:r>
            <a:endParaRPr b="0" lang="en-US" sz="800" strike="noStrike" u="none">
              <a:solidFill>
                <a:srgbClr val="000000"/>
              </a:solidFill>
              <a:effectLst/>
              <a:uFillTx/>
              <a:latin typeface="Times New Roman"/>
            </a:endParaRPr>
          </a:p>
        </p:txBody>
      </p:sp>
      <p:sp>
        <p:nvSpPr>
          <p:cNvPr id="563" name=""/>
          <p:cNvSpPr/>
          <p:nvPr/>
        </p:nvSpPr>
        <p:spPr>
          <a:xfrm>
            <a:off x="-419040" y="1917720"/>
            <a:ext cx="226800" cy="231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Symbol"/>
                <a:ea typeface="Symbol"/>
              </a:rPr>
              <a:t></a:t>
            </a:r>
            <a:endParaRPr b="0" lang="en-US" sz="900" strike="noStrike" u="none">
              <a:solidFill>
                <a:srgbClr val="000000"/>
              </a:solidFill>
              <a:effectLst/>
              <a:uFillTx/>
              <a:latin typeface="Times New Roman"/>
            </a:endParaRPr>
          </a:p>
        </p:txBody>
      </p:sp>
      <p:sp>
        <p:nvSpPr>
          <p:cNvPr id="564" name=""/>
          <p:cNvSpPr/>
          <p:nvPr/>
        </p:nvSpPr>
        <p:spPr>
          <a:xfrm>
            <a:off x="-444600" y="2476440"/>
            <a:ext cx="227160" cy="231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Symbol"/>
                <a:ea typeface="Symbol"/>
              </a:rPr>
              <a:t></a:t>
            </a:r>
            <a:endParaRPr b="0" lang="en-US" sz="900" strike="noStrike" u="none">
              <a:solidFill>
                <a:srgbClr val="000000"/>
              </a:solidFill>
              <a:effectLst/>
              <a:uFillTx/>
              <a:latin typeface="Times New Roman"/>
            </a:endParaRPr>
          </a:p>
        </p:txBody>
      </p:sp>
      <p:graphicFrame>
        <p:nvGraphicFramePr>
          <p:cNvPr id="565" name=""/>
          <p:cNvGraphicFramePr/>
          <p:nvPr/>
        </p:nvGraphicFramePr>
        <p:xfrm>
          <a:off x="4381560" y="1479600"/>
          <a:ext cx="3828960" cy="4667040"/>
        </p:xfrm>
        <a:graphic>
          <a:graphicData uri="http://schemas.openxmlformats.org/presentationml/2006/ole">
            <p:oleObj r:id="rId3" spid="">
              <p:embed/>
              <p:pic>
                <p:nvPicPr>
                  <p:cNvPr id="566" name="" descr=""/>
                  <p:cNvPicPr/>
                  <p:nvPr/>
                </p:nvPicPr>
                <p:blipFill>
                  <a:blip r:embed="rId4"/>
                  <a:stretch/>
                </p:blipFill>
                <p:spPr>
                  <a:xfrm>
                    <a:off x="4381560" y="1479600"/>
                    <a:ext cx="3828960" cy="4667040"/>
                  </a:xfrm>
                  <a:prstGeom prst="rect">
                    <a:avLst/>
                  </a:prstGeom>
                  <a:noFill/>
                  <a:ln w="0">
                    <a:noFill/>
                  </a:ln>
                </p:spPr>
              </p:pic>
            </p:oleObj>
          </a:graphicData>
        </a:graphic>
      </p:graphicFrame>
      <p:sp>
        <p:nvSpPr>
          <p:cNvPr id="567" name=""/>
          <p:cNvSpPr/>
          <p:nvPr/>
        </p:nvSpPr>
        <p:spPr>
          <a:xfrm>
            <a:off x="166536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First Mentions</a:t>
            </a:r>
            <a:endParaRPr b="0" lang="en-US" sz="1600" strike="noStrike" u="none">
              <a:solidFill>
                <a:srgbClr val="000000"/>
              </a:solidFill>
              <a:effectLst/>
              <a:uFillTx/>
              <a:latin typeface="Times New Roman"/>
            </a:endParaRPr>
          </a:p>
        </p:txBody>
      </p:sp>
      <p:sp>
        <p:nvSpPr>
          <p:cNvPr id="568"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Analysts</a:t>
            </a:r>
            <a:endParaRPr b="0" lang="en-US" sz="1800" strike="noStrike" u="none">
              <a:solidFill>
                <a:srgbClr val="000000"/>
              </a:solidFill>
              <a:effectLst/>
              <a:uFillTx/>
              <a:latin typeface="Times New Roman"/>
            </a:endParaRPr>
          </a:p>
        </p:txBody>
      </p:sp>
      <p:sp>
        <p:nvSpPr>
          <p:cNvPr id="569"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sp>
        <p:nvSpPr>
          <p:cNvPr id="570" name=""/>
          <p:cNvSpPr/>
          <p:nvPr/>
        </p:nvSpPr>
        <p:spPr>
          <a:xfrm>
            <a:off x="476280" y="4190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Financial Analysts are most likely to mention (unaided) Enron when asked to name an “innovative user of business to  business e-commerce”, both on a total mention basis and on a top-of-mind (first mention) basis.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4134957-2F04-4106-94C2-104F53FE4F3B}"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1"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Association With Communications Themes</a:t>
            </a:r>
            <a:endParaRPr b="1" lang="en-US" sz="2400" strike="noStrike" u="none">
              <a:solidFill>
                <a:srgbClr val="000099"/>
              </a:solidFill>
              <a:effectLst/>
              <a:uFillTx/>
              <a:latin typeface="GarmdITC BkCn BT"/>
            </a:endParaRPr>
          </a:p>
        </p:txBody>
      </p:sp>
      <p:sp>
        <p:nvSpPr>
          <p:cNvPr id="572" name=""/>
          <p:cNvSpPr/>
          <p:nvPr/>
        </p:nvSpPr>
        <p:spPr>
          <a:xfrm>
            <a:off x="1190520" y="1209600"/>
            <a:ext cx="288936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“Why” &amp;</a:t>
            </a:r>
            <a:br>
              <a:rPr sz="1500"/>
            </a:br>
            <a:r>
              <a:rPr b="1" i="1" lang="en-US" sz="1500" strike="noStrike" u="sng">
                <a:solidFill>
                  <a:srgbClr val="000099"/>
                </a:solidFill>
                <a:effectLst/>
                <a:uFillTx/>
                <a:latin typeface="GarmdITC BkCn BT"/>
              </a:rPr>
              <a:t>Challenging the Status Quo</a:t>
            </a:r>
            <a:endParaRPr b="0" lang="en-US" sz="1500" strike="noStrike" u="none">
              <a:solidFill>
                <a:srgbClr val="000000"/>
              </a:solidFill>
              <a:effectLst/>
              <a:uFillTx/>
              <a:latin typeface="Times New Roman"/>
            </a:endParaRPr>
          </a:p>
        </p:txBody>
      </p:sp>
      <p:sp>
        <p:nvSpPr>
          <p:cNvPr id="573" name=""/>
          <p:cNvSpPr/>
          <p:nvPr/>
        </p:nvSpPr>
        <p:spPr>
          <a:xfrm>
            <a:off x="20520" y="87480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Analysts - Select Mentions</a:t>
            </a:r>
            <a:endParaRPr b="0" lang="en-US" sz="1800" strike="noStrike" u="none">
              <a:solidFill>
                <a:srgbClr val="000000"/>
              </a:solidFill>
              <a:effectLst/>
              <a:uFillTx/>
              <a:latin typeface="Times New Roman"/>
            </a:endParaRPr>
          </a:p>
        </p:txBody>
      </p:sp>
      <p:sp>
        <p:nvSpPr>
          <p:cNvPr id="574" name=""/>
          <p:cNvSpPr/>
          <p:nvPr/>
        </p:nvSpPr>
        <p:spPr>
          <a:xfrm>
            <a:off x="5419800" y="1228680"/>
            <a:ext cx="288900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a:t>
            </a:r>
            <a:br>
              <a:rPr sz="1500"/>
            </a:br>
            <a:r>
              <a:rPr b="1" i="1" lang="en-US" sz="1500" strike="noStrike" u="sng">
                <a:solidFill>
                  <a:srgbClr val="000099"/>
                </a:solidFill>
                <a:effectLst/>
                <a:uFillTx/>
                <a:latin typeface="GarmdITC BkCn BT"/>
              </a:rPr>
              <a:t>“Endless Possibilities”</a:t>
            </a:r>
            <a:endParaRPr b="0" lang="en-US" sz="1500" strike="noStrike" u="none">
              <a:solidFill>
                <a:srgbClr val="000000"/>
              </a:solidFill>
              <a:effectLst/>
              <a:uFillTx/>
              <a:latin typeface="Times New Roman"/>
            </a:endParaRPr>
          </a:p>
        </p:txBody>
      </p:sp>
      <p:sp>
        <p:nvSpPr>
          <p:cNvPr id="575" name=""/>
          <p:cNvSpPr/>
          <p:nvPr/>
        </p:nvSpPr>
        <p:spPr>
          <a:xfrm>
            <a:off x="268200" y="6252480"/>
            <a:ext cx="8217000" cy="44676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question “Why” and challenging the status quo?</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Which company do you associate with asking the line “Endless possibilities”?</a:t>
            </a:r>
            <a:endParaRPr b="0" lang="en-US" sz="800" strike="noStrike" u="none">
              <a:solidFill>
                <a:srgbClr val="000000"/>
              </a:solidFill>
              <a:effectLst/>
              <a:uFillTx/>
              <a:latin typeface="Times New Roman"/>
            </a:endParaRPr>
          </a:p>
        </p:txBody>
      </p:sp>
      <p:graphicFrame>
        <p:nvGraphicFramePr>
          <p:cNvPr id="576" name=""/>
          <p:cNvGraphicFramePr/>
          <p:nvPr/>
        </p:nvGraphicFramePr>
        <p:xfrm>
          <a:off x="163440" y="1631880"/>
          <a:ext cx="3828960" cy="4373640"/>
        </p:xfrm>
        <a:graphic>
          <a:graphicData uri="http://schemas.openxmlformats.org/presentationml/2006/ole">
            <p:oleObj r:id="rId1" spid="">
              <p:embed/>
              <p:pic>
                <p:nvPicPr>
                  <p:cNvPr id="577" name="" descr=""/>
                  <p:cNvPicPr/>
                  <p:nvPr/>
                </p:nvPicPr>
                <p:blipFill>
                  <a:blip r:embed="rId2"/>
                  <a:stretch/>
                </p:blipFill>
                <p:spPr>
                  <a:xfrm>
                    <a:off x="163440" y="1631880"/>
                    <a:ext cx="3828960" cy="4373640"/>
                  </a:xfrm>
                  <a:prstGeom prst="rect">
                    <a:avLst/>
                  </a:prstGeom>
                  <a:noFill/>
                  <a:ln w="0">
                    <a:noFill/>
                  </a:ln>
                </p:spPr>
              </p:pic>
            </p:oleObj>
          </a:graphicData>
        </a:graphic>
      </p:graphicFrame>
      <p:graphicFrame>
        <p:nvGraphicFramePr>
          <p:cNvPr id="578" name=""/>
          <p:cNvGraphicFramePr/>
          <p:nvPr/>
        </p:nvGraphicFramePr>
        <p:xfrm>
          <a:off x="4765680" y="1623960"/>
          <a:ext cx="4000320" cy="4398840"/>
        </p:xfrm>
        <a:graphic>
          <a:graphicData uri="http://schemas.openxmlformats.org/presentationml/2006/ole">
            <p:oleObj r:id="rId3" spid="">
              <p:embed/>
              <p:pic>
                <p:nvPicPr>
                  <p:cNvPr id="579" name="" descr=""/>
                  <p:cNvPicPr/>
                  <p:nvPr/>
                </p:nvPicPr>
                <p:blipFill>
                  <a:blip r:embed="rId4"/>
                  <a:stretch/>
                </p:blipFill>
                <p:spPr>
                  <a:xfrm>
                    <a:off x="4765680" y="1623960"/>
                    <a:ext cx="4000320" cy="4398840"/>
                  </a:xfrm>
                  <a:prstGeom prst="rect">
                    <a:avLst/>
                  </a:prstGeom>
                  <a:noFill/>
                  <a:ln w="0">
                    <a:noFill/>
                  </a:ln>
                </p:spPr>
              </p:pic>
            </p:oleObj>
          </a:graphicData>
        </a:graphic>
      </p:graphicFrame>
      <p:grpSp>
        <p:nvGrpSpPr>
          <p:cNvPr id="580" name=""/>
          <p:cNvGrpSpPr/>
          <p:nvPr/>
        </p:nvGrpSpPr>
        <p:grpSpPr>
          <a:xfrm>
            <a:off x="3772080" y="6086520"/>
            <a:ext cx="1666800" cy="257040"/>
            <a:chOff x="3772080" y="6086520"/>
            <a:chExt cx="1666800" cy="257040"/>
          </a:xfrm>
        </p:grpSpPr>
        <p:sp>
          <p:nvSpPr>
            <p:cNvPr id="581" name=""/>
            <p:cNvSpPr/>
            <p:nvPr/>
          </p:nvSpPr>
          <p:spPr>
            <a:xfrm>
              <a:off x="3772080" y="608652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2" name=""/>
            <p:cNvSpPr/>
            <p:nvPr/>
          </p:nvSpPr>
          <p:spPr>
            <a:xfrm>
              <a:off x="4721400" y="617220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83" name=""/>
            <p:cNvSpPr/>
            <p:nvPr/>
          </p:nvSpPr>
          <p:spPr>
            <a:xfrm>
              <a:off x="4874760" y="612432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584" name=""/>
            <p:cNvSpPr/>
            <p:nvPr/>
          </p:nvSpPr>
          <p:spPr>
            <a:xfrm>
              <a:off x="3867120" y="617220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85" name=""/>
            <p:cNvSpPr/>
            <p:nvPr/>
          </p:nvSpPr>
          <p:spPr>
            <a:xfrm>
              <a:off x="4025520" y="612432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586" name=""/>
          <p:cNvSpPr/>
          <p:nvPr/>
        </p:nvSpPr>
        <p:spPr>
          <a:xfrm>
            <a:off x="476280" y="3333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Over one-half of Financial Analysts are likely to mention (unaided) Enron when asked what company they associate with “Why” and “Challenging the status quo”; this represents a significant increase as compared to Wave II.  One in four link Enron with “Endless possibilities”, about the same proportion as in Wave II.</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390F602-90CE-4AD7-B494-9169D64F6FDA}"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87" name=""/>
          <p:cNvGrpSpPr/>
          <p:nvPr/>
        </p:nvGrpSpPr>
        <p:grpSpPr>
          <a:xfrm>
            <a:off x="-162000" y="4170240"/>
            <a:ext cx="4459320" cy="2840040"/>
            <a:chOff x="-162000" y="4170240"/>
            <a:chExt cx="4459320" cy="2840040"/>
          </a:xfrm>
        </p:grpSpPr>
        <p:graphicFrame>
          <p:nvGraphicFramePr>
            <p:cNvPr id="588" name=""/>
            <p:cNvGraphicFramePr/>
            <p:nvPr/>
          </p:nvGraphicFramePr>
          <p:xfrm>
            <a:off x="-162000" y="4170240"/>
            <a:ext cx="4459320" cy="2840040"/>
          </p:xfrm>
          <a:graphic>
            <a:graphicData uri="http://schemas.openxmlformats.org/presentationml/2006/ole">
              <p:oleObj r:id="rId1" spid="">
                <p:embed/>
                <p:pic>
                  <p:nvPicPr>
                    <p:cNvPr id="589" name="" descr=""/>
                    <p:cNvPicPr/>
                    <p:nvPr/>
                  </p:nvPicPr>
                  <p:blipFill>
                    <a:blip r:embed="rId2"/>
                    <a:stretch/>
                  </p:blipFill>
                  <p:spPr>
                    <a:xfrm>
                      <a:off x="-162000" y="4170240"/>
                      <a:ext cx="4459320" cy="2840040"/>
                    </a:xfrm>
                    <a:prstGeom prst="rect">
                      <a:avLst/>
                    </a:prstGeom>
                    <a:noFill/>
                    <a:ln w="0">
                      <a:noFill/>
                    </a:ln>
                  </p:spPr>
                </p:pic>
              </p:oleObj>
            </a:graphicData>
          </a:graphic>
        </p:graphicFrame>
        <p:sp>
          <p:nvSpPr>
            <p:cNvPr id="590" name=""/>
            <p:cNvSpPr/>
            <p:nvPr/>
          </p:nvSpPr>
          <p:spPr>
            <a:xfrm>
              <a:off x="3174480" y="4803840"/>
              <a:ext cx="8503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Univers"/>
                </a:rPr>
                <a:t>Know Enron ...</a:t>
              </a:r>
              <a:endParaRPr b="0" lang="en-US" sz="800" strike="noStrike" u="none">
                <a:solidFill>
                  <a:srgbClr val="000000"/>
                </a:solidFill>
                <a:effectLst/>
                <a:uFillTx/>
                <a:latin typeface="Times New Roman"/>
              </a:endParaRPr>
            </a:p>
          </p:txBody>
        </p:sp>
      </p:grpSp>
      <p:sp>
        <p:nvSpPr>
          <p:cNvPr id="591"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a:t>
            </a:r>
            <a:endParaRPr b="1" lang="en-US" sz="2400" strike="noStrike" u="none">
              <a:solidFill>
                <a:srgbClr val="000099"/>
              </a:solidFill>
              <a:effectLst/>
              <a:uFillTx/>
              <a:latin typeface="GarmdITC BkCn BT"/>
            </a:endParaRPr>
          </a:p>
        </p:txBody>
      </p:sp>
      <p:sp>
        <p:nvSpPr>
          <p:cNvPr id="592" name=""/>
          <p:cNvSpPr/>
          <p:nvPr/>
        </p:nvSpPr>
        <p:spPr>
          <a:xfrm>
            <a:off x="1476360" y="895320"/>
            <a:ext cx="2565360" cy="80892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a:t>
            </a:r>
            <a:endParaRPr b="0" lang="en-US" sz="1600" strike="noStrike" u="none">
              <a:solidFill>
                <a:srgbClr val="000000"/>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93" name=""/>
          <p:cNvSpPr/>
          <p:nvPr/>
        </p:nvSpPr>
        <p:spPr>
          <a:xfrm>
            <a:off x="204840" y="6301440"/>
            <a:ext cx="33735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Symbol"/>
                <a:ea typeface="Symbol"/>
              </a:rPr>
              <a:t></a:t>
            </a:r>
            <a:r>
              <a:rPr b="0" i="1" lang="en-US" sz="800" strike="noStrike" u="none">
                <a:solidFill>
                  <a:srgbClr val="000000"/>
                </a:solidFill>
                <a:effectLst/>
                <a:uFillTx/>
                <a:latin typeface="GarmdITC BkCn BT"/>
              </a:rPr>
              <a:t> = 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sp>
        <p:nvSpPr>
          <p:cNvPr id="594" name=""/>
          <p:cNvSpPr/>
          <p:nvPr/>
        </p:nvSpPr>
        <p:spPr>
          <a:xfrm>
            <a:off x="20520" y="65556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Analysts</a:t>
            </a:r>
            <a:endParaRPr b="0" lang="en-US" sz="1800" strike="noStrike" u="none">
              <a:solidFill>
                <a:srgbClr val="000000"/>
              </a:solidFill>
              <a:effectLst/>
              <a:uFillTx/>
              <a:latin typeface="Times New Roman"/>
            </a:endParaRPr>
          </a:p>
        </p:txBody>
      </p:sp>
      <p:graphicFrame>
        <p:nvGraphicFramePr>
          <p:cNvPr id="595" name=""/>
          <p:cNvGraphicFramePr/>
          <p:nvPr/>
        </p:nvGraphicFramePr>
        <p:xfrm>
          <a:off x="4632480" y="1425600"/>
          <a:ext cx="4114800" cy="5181480"/>
        </p:xfrm>
        <a:graphic>
          <a:graphicData uri="http://schemas.openxmlformats.org/presentationml/2006/ole">
            <p:oleObj r:id="rId3" spid="">
              <p:embed/>
              <p:pic>
                <p:nvPicPr>
                  <p:cNvPr id="596" name="" descr=""/>
                  <p:cNvPicPr/>
                  <p:nvPr/>
                </p:nvPicPr>
                <p:blipFill>
                  <a:blip r:embed="rId4"/>
                  <a:stretch/>
                </p:blipFill>
                <p:spPr>
                  <a:xfrm>
                    <a:off x="4632480" y="1425600"/>
                    <a:ext cx="4114800" cy="5181480"/>
                  </a:xfrm>
                  <a:prstGeom prst="rect">
                    <a:avLst/>
                  </a:prstGeom>
                  <a:noFill/>
                  <a:ln w="0">
                    <a:noFill/>
                  </a:ln>
                </p:spPr>
              </p:pic>
            </p:oleObj>
          </a:graphicData>
        </a:graphic>
      </p:graphicFrame>
      <p:sp>
        <p:nvSpPr>
          <p:cNvPr id="597" name=""/>
          <p:cNvSpPr/>
          <p:nvPr/>
        </p:nvSpPr>
        <p:spPr>
          <a:xfrm>
            <a:off x="5383080" y="895320"/>
            <a:ext cx="2571840" cy="49932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 Trend Data</a:t>
            </a:r>
            <a:br>
              <a:rPr sz="1600"/>
            </a:b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p:txBody>
      </p:sp>
      <p:graphicFrame>
        <p:nvGraphicFramePr>
          <p:cNvPr id="598" name=""/>
          <p:cNvGraphicFramePr/>
          <p:nvPr/>
        </p:nvGraphicFramePr>
        <p:xfrm>
          <a:off x="320760" y="1351080"/>
          <a:ext cx="3938400" cy="3078000"/>
        </p:xfrm>
        <a:graphic>
          <a:graphicData uri="http://schemas.openxmlformats.org/presentationml/2006/ole">
            <p:oleObj r:id="rId5" spid="">
              <p:embed/>
              <p:pic>
                <p:nvPicPr>
                  <p:cNvPr id="599" name="" descr=""/>
                  <p:cNvPicPr/>
                  <p:nvPr/>
                </p:nvPicPr>
                <p:blipFill>
                  <a:blip r:embed="rId6"/>
                  <a:stretch/>
                </p:blipFill>
                <p:spPr>
                  <a:xfrm>
                    <a:off x="320760" y="1351080"/>
                    <a:ext cx="3938400" cy="3078000"/>
                  </a:xfrm>
                  <a:prstGeom prst="rect">
                    <a:avLst/>
                  </a:prstGeom>
                  <a:noFill/>
                  <a:ln w="0">
                    <a:noFill/>
                  </a:ln>
                </p:spPr>
              </p:pic>
            </p:oleObj>
          </a:graphicData>
        </a:graphic>
      </p:graphicFrame>
      <p:sp>
        <p:nvSpPr>
          <p:cNvPr id="600" name=""/>
          <p:cNvSpPr/>
          <p:nvPr/>
        </p:nvSpPr>
        <p:spPr>
          <a:xfrm>
            <a:off x="476280" y="3333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ranks first among the 12 companies in terms of familiarity -- 98% of Financial Analysts know at least a fair amount about the company.  Familiarity with Enron has remained somewhat level since Wave 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3DCDB03-0047-41C0-8ABE-2407363DD94A}"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Study Design - Methodology</a:t>
            </a:r>
            <a:endParaRPr b="1" lang="en-US" sz="2400" strike="noStrike" u="none">
              <a:solidFill>
                <a:srgbClr val="000099"/>
              </a:solidFill>
              <a:effectLst/>
              <a:uFillTx/>
              <a:latin typeface="GarmdITC BkCn BT"/>
            </a:endParaRPr>
          </a:p>
        </p:txBody>
      </p:sp>
      <p:sp>
        <p:nvSpPr>
          <p:cNvPr id="32" name="PlaceHolder 2"/>
          <p:cNvSpPr>
            <a:spLocks noGrp="1"/>
          </p:cNvSpPr>
          <p:nvPr>
            <p:ph/>
          </p:nvPr>
        </p:nvSpPr>
        <p:spPr>
          <a:xfrm>
            <a:off x="323640" y="880920"/>
            <a:ext cx="8553240" cy="5810400"/>
          </a:xfrm>
          <a:prstGeom prst="rect">
            <a:avLst/>
          </a:prstGeom>
          <a:noFill/>
          <a:ln w="0">
            <a:noFill/>
          </a:ln>
        </p:spPr>
        <p:txBody>
          <a:bodyPr lIns="92160" rIns="92160" tIns="46080" bIns="46080" anchor="t">
            <a:normAutofit/>
          </a:bodyPr>
          <a:p>
            <a:pPr marL="228600" indent="-228600">
              <a:lnSpc>
                <a:spcPct val="9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CG Omega"/>
              </a:rPr>
              <a:t>Media/Regulators (n=82)</a:t>
            </a: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Interviews evenly divided between Media and Government Regulators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Wave III</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Wave II</a:t>
            </a:r>
            <a:br>
              <a:rPr sz="1400"/>
            </a:b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sng">
                <a:solidFill>
                  <a:srgbClr val="000000"/>
                </a:solidFill>
                <a:effectLst/>
                <a:uFillTx/>
                <a:latin typeface="Times New Roman"/>
              </a:rPr>
              <a:t># of Interviews</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sng">
                <a:solidFill>
                  <a:srgbClr val="000000"/>
                </a:solidFill>
                <a:effectLst/>
                <a:uFillTx/>
                <a:latin typeface="Times New Roman"/>
              </a:rPr>
              <a:t># of Interviews </a:t>
            </a:r>
            <a:r>
              <a:rPr b="1" lang="en-US" sz="1400" strike="noStrike" u="none">
                <a:solidFill>
                  <a:srgbClr val="000000"/>
                </a:solidFill>
                <a:effectLst/>
                <a:uFillTx/>
                <a:latin typeface="Times New Roman"/>
              </a:rPr>
              <a:t>	</a:t>
            </a:r>
            <a:endParaRPr b="1" lang="en-US" sz="1400" strike="noStrike" u="none">
              <a:solidFill>
                <a:srgbClr val="000000"/>
              </a:solidFill>
              <a:effectLst/>
              <a:uFillTx/>
              <a:latin typeface="CG Omega"/>
            </a:endParaRPr>
          </a:p>
          <a:p>
            <a:pPr marL="228600" indent="-228600">
              <a:lnSpc>
                <a:spcPct val="95000"/>
              </a:lnSpc>
              <a:spcBef>
                <a:spcPts val="524"/>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Media</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50</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50</a:t>
            </a:r>
            <a:endParaRPr b="1" lang="en-US" sz="1400" strike="noStrike" u="none">
              <a:solidFill>
                <a:srgbClr val="000000"/>
              </a:solidFill>
              <a:effectLst/>
              <a:uFillTx/>
              <a:latin typeface="CG Omega"/>
            </a:endParaRPr>
          </a:p>
          <a:p>
            <a:pPr marL="228600" indent="-228600">
              <a:lnSpc>
                <a:spcPct val="95000"/>
              </a:lnSpc>
              <a:spcBef>
                <a:spcPts val="700"/>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Government regulators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32</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50</a:t>
            </a:r>
            <a:endParaRPr b="1" lang="en-US" sz="1400" strike="noStrike" u="none">
              <a:solidFill>
                <a:srgbClr val="000000"/>
              </a:solidFill>
              <a:effectLst/>
              <a:uFillTx/>
              <a:latin typeface="CG Omega"/>
            </a:endParaRPr>
          </a:p>
          <a:p>
            <a:pPr marL="228600" indent="-228600">
              <a:lnSpc>
                <a:spcPct val="95000"/>
              </a:lnSpc>
              <a:spcBef>
                <a:spcPts val="201"/>
              </a:spcBef>
              <a:buNone/>
              <a:tabLst>
                <a:tab algn="l" pos="0"/>
                <a:tab algn="l" pos="571680"/>
                <a:tab algn="ctr" pos="3089160"/>
                <a:tab algn="l" pos="3657600"/>
                <a:tab algn="l" pos="4572000"/>
                <a:tab algn="l" pos="5486400"/>
                <a:tab algn="l" pos="6400800"/>
                <a:tab algn="l" pos="7315200"/>
                <a:tab algn="l" pos="8229600"/>
                <a:tab algn="l" pos="9144000"/>
                <a:tab algn="l" pos="10058400"/>
              </a:tabLst>
            </a:pPr>
            <a:endParaRPr b="1" lang="en-US" sz="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Enron supplied sample for both publics</a:t>
            </a:r>
            <a:endParaRPr b="1" lang="en-US" sz="1400" strike="noStrike" u="none">
              <a:solidFill>
                <a:srgbClr val="000000"/>
              </a:solidFill>
              <a:effectLst/>
              <a:uFillTx/>
              <a:latin typeface="CG Omega"/>
            </a:endParaRPr>
          </a:p>
          <a:p>
            <a:pPr marL="228600" indent="0">
              <a:lnSpc>
                <a:spcPct val="95000"/>
              </a:lnSpc>
              <a:spcBef>
                <a:spcPts val="1049"/>
              </a:spcBef>
              <a:buNone/>
              <a:tabLst>
                <a:tab algn="l" pos="571680"/>
                <a:tab algn="ctr" pos="308916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Wave III field period:  October 30th - December 7th, 2000</a:t>
            </a: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Wave II field period: November 29th, 1999 - January 14th, 2000</a:t>
            </a: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Wave I field period:  January 5th - February 5th, 1999</a:t>
            </a:r>
            <a:endParaRPr b="1" lang="en-US" sz="1400" strike="noStrike" u="none">
              <a:solidFill>
                <a:srgbClr val="000000"/>
              </a:solidFill>
              <a:effectLst/>
              <a:uFillTx/>
              <a:latin typeface="CG Omega"/>
            </a:endParaRPr>
          </a:p>
          <a:p>
            <a:pPr marL="228600" indent="-228600">
              <a:lnSpc>
                <a:spcPct val="95000"/>
              </a:lnSpc>
              <a:spcBef>
                <a:spcPts val="1049"/>
              </a:spcBef>
              <a:buClr>
                <a:srgbClr val="000099"/>
              </a:buClr>
              <a:buSzPct val="85000"/>
              <a:buFont typeface="Monotype Sorts" charset="2"/>
              <a:buChar char=""/>
              <a:tabLst>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All interviews were completed via CATI (computer assisted telephone interviewing).</a:t>
            </a:r>
            <a:endParaRPr b="1" lang="en-US" sz="14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F25F6894-917C-4798-AC58-FDBD295CB4FD}"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1" name=""/>
          <p:cNvSpPr/>
          <p:nvPr/>
        </p:nvSpPr>
        <p:spPr>
          <a:xfrm>
            <a:off x="209520" y="630000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When you think of Enron, how would you describe its business?</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p:txBody>
      </p:sp>
      <p:sp>
        <p:nvSpPr>
          <p:cNvPr id="602"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Product Awareness - Unaided</a:t>
            </a:r>
            <a:endParaRPr b="1" lang="en-US" sz="2400" strike="noStrike" u="none">
              <a:solidFill>
                <a:srgbClr val="000099"/>
              </a:solidFill>
              <a:effectLst/>
              <a:uFillTx/>
              <a:latin typeface="GarmdITC BkCn BT"/>
            </a:endParaRPr>
          </a:p>
        </p:txBody>
      </p:sp>
      <p:sp>
        <p:nvSpPr>
          <p:cNvPr id="603" name=""/>
          <p:cNvSpPr/>
          <p:nvPr/>
        </p:nvSpPr>
        <p:spPr>
          <a:xfrm>
            <a:off x="20520" y="92232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Analysts</a:t>
            </a:r>
            <a:endParaRPr b="0" lang="en-US" sz="1800" strike="noStrike" u="none">
              <a:solidFill>
                <a:srgbClr val="000000"/>
              </a:solidFill>
              <a:effectLst/>
              <a:uFillTx/>
              <a:latin typeface="Times New Roman"/>
            </a:endParaRPr>
          </a:p>
        </p:txBody>
      </p:sp>
      <p:sp>
        <p:nvSpPr>
          <p:cNvPr id="604" name=""/>
          <p:cNvSpPr/>
          <p:nvPr/>
        </p:nvSpPr>
        <p:spPr>
          <a:xfrm>
            <a:off x="1362240" y="113364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Unaided - Main Mentions</a:t>
            </a:r>
            <a:endParaRPr b="0" lang="en-US" sz="1600" strike="noStrike" u="none">
              <a:solidFill>
                <a:srgbClr val="000000"/>
              </a:solidFill>
              <a:effectLst/>
              <a:uFillTx/>
              <a:latin typeface="Times New Roman"/>
            </a:endParaRPr>
          </a:p>
        </p:txBody>
      </p:sp>
      <p:sp>
        <p:nvSpPr>
          <p:cNvPr id="605" name=""/>
          <p:cNvSpPr/>
          <p:nvPr/>
        </p:nvSpPr>
        <p:spPr>
          <a:xfrm>
            <a:off x="5896080" y="113364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Unaided - Trend Data</a:t>
            </a:r>
            <a:endParaRPr b="0" lang="en-US" sz="1600" strike="noStrike" u="none">
              <a:solidFill>
                <a:srgbClr val="000000"/>
              </a:solidFill>
              <a:effectLst/>
              <a:uFillTx/>
              <a:latin typeface="Times New Roman"/>
            </a:endParaRPr>
          </a:p>
        </p:txBody>
      </p:sp>
      <p:graphicFrame>
        <p:nvGraphicFramePr>
          <p:cNvPr id="606" name=""/>
          <p:cNvGraphicFramePr/>
          <p:nvPr/>
        </p:nvGraphicFramePr>
        <p:xfrm>
          <a:off x="203040" y="1384200"/>
          <a:ext cx="4267440" cy="4788000"/>
        </p:xfrm>
        <a:graphic>
          <a:graphicData uri="http://schemas.openxmlformats.org/presentationml/2006/ole">
            <p:oleObj r:id="rId1" spid="">
              <p:embed/>
              <p:pic>
                <p:nvPicPr>
                  <p:cNvPr id="607" name="" descr=""/>
                  <p:cNvPicPr/>
                  <p:nvPr/>
                </p:nvPicPr>
                <p:blipFill>
                  <a:blip r:embed="rId2"/>
                  <a:stretch/>
                </p:blipFill>
                <p:spPr>
                  <a:xfrm>
                    <a:off x="203040" y="1384200"/>
                    <a:ext cx="4267440" cy="4788000"/>
                  </a:xfrm>
                  <a:prstGeom prst="rect">
                    <a:avLst/>
                  </a:prstGeom>
                  <a:noFill/>
                  <a:ln w="0">
                    <a:noFill/>
                  </a:ln>
                </p:spPr>
              </p:pic>
            </p:oleObj>
          </a:graphicData>
        </a:graphic>
      </p:graphicFrame>
      <p:graphicFrame>
        <p:nvGraphicFramePr>
          <p:cNvPr id="608" name=""/>
          <p:cNvGraphicFramePr/>
          <p:nvPr/>
        </p:nvGraphicFramePr>
        <p:xfrm>
          <a:off x="4632480" y="1547640"/>
          <a:ext cx="4114800" cy="5181840"/>
        </p:xfrm>
        <a:graphic>
          <a:graphicData uri="http://schemas.openxmlformats.org/presentationml/2006/ole">
            <p:oleObj r:id="rId3" spid="">
              <p:embed/>
              <p:pic>
                <p:nvPicPr>
                  <p:cNvPr id="609"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610" name=""/>
          <p:cNvSpPr/>
          <p:nvPr/>
        </p:nvSpPr>
        <p:spPr>
          <a:xfrm>
            <a:off x="476280" y="3333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 an unaided basis, Financial Analysts are most likely to associate Enron with its energy businesses; about one in five name bandwidth trading and internet-based trading in connection with Enron.</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4DC359B-8A1E-4E82-A636-B4B29A08ED61}"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1" name=""/>
          <p:cNvSpPr/>
          <p:nvPr/>
        </p:nvSpPr>
        <p:spPr>
          <a:xfrm>
            <a:off x="209520" y="630000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As I read you a list of business areas, please tell me, to the best of your knowledge, whether or not Enron is currently involved in each area.</a:t>
            </a:r>
            <a:endParaRPr b="0" lang="en-US" sz="800" strike="noStrike" u="none">
              <a:solidFill>
                <a:srgbClr val="000000"/>
              </a:solidFill>
              <a:effectLst/>
              <a:uFillTx/>
              <a:latin typeface="Times New Roman"/>
            </a:endParaRPr>
          </a:p>
        </p:txBody>
      </p:sp>
      <p:sp>
        <p:nvSpPr>
          <p:cNvPr id="612"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Product Awareness - Aided</a:t>
            </a:r>
            <a:endParaRPr b="1" lang="en-US" sz="2400" strike="noStrike" u="none">
              <a:solidFill>
                <a:srgbClr val="000099"/>
              </a:solidFill>
              <a:effectLst/>
              <a:uFillTx/>
              <a:latin typeface="GarmdITC BkCn BT"/>
            </a:endParaRPr>
          </a:p>
        </p:txBody>
      </p:sp>
      <p:sp>
        <p:nvSpPr>
          <p:cNvPr id="613" name=""/>
          <p:cNvSpPr/>
          <p:nvPr/>
        </p:nvSpPr>
        <p:spPr>
          <a:xfrm>
            <a:off x="20520" y="92232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Analysts</a:t>
            </a:r>
            <a:endParaRPr b="0" lang="en-US" sz="1800" strike="noStrike" u="none">
              <a:solidFill>
                <a:srgbClr val="000000"/>
              </a:solidFill>
              <a:effectLst/>
              <a:uFillTx/>
              <a:latin typeface="Times New Roman"/>
            </a:endParaRPr>
          </a:p>
        </p:txBody>
      </p:sp>
      <p:sp>
        <p:nvSpPr>
          <p:cNvPr id="614"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Aided - “Is Involved”</a:t>
            </a:r>
            <a:endParaRPr b="0" lang="en-US" sz="1600" strike="noStrike" u="none">
              <a:solidFill>
                <a:srgbClr val="000000"/>
              </a:solidFill>
              <a:effectLst/>
              <a:uFillTx/>
              <a:latin typeface="Times New Roman"/>
            </a:endParaRPr>
          </a:p>
        </p:txBody>
      </p:sp>
      <p:sp>
        <p:nvSpPr>
          <p:cNvPr id="615"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Aided - Trend Data</a:t>
            </a:r>
            <a:endParaRPr b="0" lang="en-US" sz="1600" strike="noStrike" u="none">
              <a:solidFill>
                <a:srgbClr val="000000"/>
              </a:solidFill>
              <a:effectLst/>
              <a:uFillTx/>
              <a:latin typeface="Times New Roman"/>
            </a:endParaRPr>
          </a:p>
        </p:txBody>
      </p:sp>
      <p:graphicFrame>
        <p:nvGraphicFramePr>
          <p:cNvPr id="616" name=""/>
          <p:cNvGraphicFramePr/>
          <p:nvPr/>
        </p:nvGraphicFramePr>
        <p:xfrm>
          <a:off x="193680" y="1527120"/>
          <a:ext cx="3905280" cy="4686480"/>
        </p:xfrm>
        <a:graphic>
          <a:graphicData uri="http://schemas.openxmlformats.org/presentationml/2006/ole">
            <p:oleObj r:id="rId1" spid="">
              <p:embed/>
              <p:pic>
                <p:nvPicPr>
                  <p:cNvPr id="617" name="" descr=""/>
                  <p:cNvPicPr/>
                  <p:nvPr/>
                </p:nvPicPr>
                <p:blipFill>
                  <a:blip r:embed="rId2"/>
                  <a:stretch/>
                </p:blipFill>
                <p:spPr>
                  <a:xfrm>
                    <a:off x="193680" y="1527120"/>
                    <a:ext cx="3905280" cy="4686480"/>
                  </a:xfrm>
                  <a:prstGeom prst="rect">
                    <a:avLst/>
                  </a:prstGeom>
                  <a:noFill/>
                  <a:ln w="0">
                    <a:noFill/>
                  </a:ln>
                </p:spPr>
              </p:pic>
            </p:oleObj>
          </a:graphicData>
        </a:graphic>
      </p:graphicFrame>
      <p:graphicFrame>
        <p:nvGraphicFramePr>
          <p:cNvPr id="618" name=""/>
          <p:cNvGraphicFramePr/>
          <p:nvPr/>
        </p:nvGraphicFramePr>
        <p:xfrm>
          <a:off x="4632480" y="1547640"/>
          <a:ext cx="4114800" cy="5181840"/>
        </p:xfrm>
        <a:graphic>
          <a:graphicData uri="http://schemas.openxmlformats.org/presentationml/2006/ole">
            <p:oleObj r:id="rId3" spid="">
              <p:embed/>
              <p:pic>
                <p:nvPicPr>
                  <p:cNvPr id="619"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620" name=""/>
          <p:cNvSpPr/>
          <p:nvPr/>
        </p:nvSpPr>
        <p:spPr>
          <a:xfrm>
            <a:off x="476280" y="3524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read a list of businesses, most Financial Analysts associate Enron with its energy-related businesses.  However, the majority of Financial Analysts are also aware of Enron’s involvement in bandwidth trading, internet-based trading, weather derivatives and e-commerce.  Awareness of Enron’s pulp and paper business has increased significantly since Wave 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AF65606-D866-4CAF-BFE1-1AA9D7011016}"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21" name=""/>
          <p:cNvSpPr/>
          <p:nvPr/>
        </p:nvSpPr>
        <p:spPr>
          <a:xfrm>
            <a:off x="2666880" y="2478240"/>
            <a:ext cx="6477120" cy="2135880"/>
          </a:xfrm>
          <a:prstGeom prst="rect">
            <a:avLst/>
          </a:prstGeom>
          <a:noFill/>
          <a:ln w="0">
            <a:noFill/>
          </a:ln>
        </p:spPr>
        <p:style>
          <a:lnRef idx="0"/>
          <a:fillRef idx="0"/>
          <a:effectRef idx="0"/>
          <a:fontRef idx="minor"/>
        </p:style>
        <p:txBody>
          <a:bodyPr lIns="92160" rIns="92160" tIns="46080" bIns="46080" anchor="t">
            <a:spAutoFit/>
          </a:bodyPr>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br>
              <a:rPr sz="4400"/>
            </a:br>
            <a:r>
              <a:rPr b="1" i="1" lang="en-US" sz="3600" strike="noStrike" u="none">
                <a:solidFill>
                  <a:srgbClr val="000099"/>
                </a:solidFill>
                <a:effectLst/>
                <a:uFillTx/>
                <a:latin typeface="GarmdITC BkCn BT"/>
              </a:rPr>
              <a:t>“Do They Like Us?”</a:t>
            </a:r>
            <a:endParaRPr b="0" lang="en-US" sz="3600" strike="noStrike" u="none">
              <a:solidFill>
                <a:srgbClr val="000000"/>
              </a:solidFill>
              <a:effectLst/>
              <a:uFillTx/>
              <a:latin typeface="Times New Roman"/>
            </a:endParaRPr>
          </a:p>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Favorability</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Perceived Strengths &amp; Weaknesses</a:t>
            </a:r>
            <a:endParaRPr b="0" lang="en-US" sz="2300" strike="noStrike" u="none">
              <a:solidFill>
                <a:srgbClr val="000000"/>
              </a:solidFill>
              <a:effectLst/>
              <a:uFillTx/>
              <a:latin typeface="Times New Roman"/>
            </a:endParaRPr>
          </a:p>
        </p:txBody>
      </p:sp>
      <p:sp>
        <p:nvSpPr>
          <p:cNvPr id="622"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3"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4"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625" name=""/>
          <p:cNvGrpSpPr/>
          <p:nvPr/>
        </p:nvGrpSpPr>
        <p:grpSpPr>
          <a:xfrm>
            <a:off x="0" y="0"/>
            <a:ext cx="1066680" cy="6858000"/>
            <a:chOff x="0" y="0"/>
            <a:chExt cx="1066680" cy="6858000"/>
          </a:xfrm>
        </p:grpSpPr>
        <p:sp>
          <p:nvSpPr>
            <p:cNvPr id="626"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7"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28" name=""/>
            <p:cNvGrpSpPr/>
            <p:nvPr/>
          </p:nvGrpSpPr>
          <p:grpSpPr>
            <a:xfrm>
              <a:off x="0" y="1568520"/>
              <a:ext cx="1066680" cy="793800"/>
              <a:chOff x="0" y="1568520"/>
              <a:chExt cx="1066680" cy="793800"/>
            </a:xfrm>
          </p:grpSpPr>
          <p:sp>
            <p:nvSpPr>
              <p:cNvPr id="629"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630"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277CCB5F-A29C-43DB-9E78-8F07C9771CD0}"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31" name=""/>
          <p:cNvGraphicFramePr/>
          <p:nvPr/>
        </p:nvGraphicFramePr>
        <p:xfrm>
          <a:off x="0" y="4103640"/>
          <a:ext cx="4459320" cy="2840040"/>
        </p:xfrm>
        <a:graphic>
          <a:graphicData uri="http://schemas.openxmlformats.org/presentationml/2006/ole">
            <p:oleObj r:id="rId1" spid="">
              <p:embed/>
              <p:pic>
                <p:nvPicPr>
                  <p:cNvPr id="632" name="" descr=""/>
                  <p:cNvPicPr/>
                  <p:nvPr/>
                </p:nvPicPr>
                <p:blipFill>
                  <a:blip r:embed="rId2"/>
                  <a:stretch/>
                </p:blipFill>
                <p:spPr>
                  <a:xfrm>
                    <a:off x="0" y="4103640"/>
                    <a:ext cx="4459320" cy="2840040"/>
                  </a:xfrm>
                  <a:prstGeom prst="rect">
                    <a:avLst/>
                  </a:prstGeom>
                  <a:noFill/>
                  <a:ln w="0">
                    <a:noFill/>
                  </a:ln>
                </p:spPr>
              </p:pic>
            </p:oleObj>
          </a:graphicData>
        </a:graphic>
      </p:graphicFrame>
      <p:sp>
        <p:nvSpPr>
          <p:cNvPr id="633" name=""/>
          <p:cNvSpPr/>
          <p:nvPr/>
        </p:nvSpPr>
        <p:spPr>
          <a:xfrm>
            <a:off x="3275640" y="4737240"/>
            <a:ext cx="13273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Univers"/>
              </a:rPr>
              <a:t>Attitudes toward Enron ...</a:t>
            </a:r>
            <a:endParaRPr b="0" lang="en-US" sz="800" strike="noStrike" u="none">
              <a:solidFill>
                <a:srgbClr val="000000"/>
              </a:solidFill>
              <a:effectLst/>
              <a:uFillTx/>
              <a:latin typeface="Times New Roman"/>
            </a:endParaRPr>
          </a:p>
        </p:txBody>
      </p:sp>
      <p:sp>
        <p:nvSpPr>
          <p:cNvPr id="634"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Favorability</a:t>
            </a:r>
            <a:endParaRPr b="1" lang="en-US" sz="2400" strike="noStrike" u="none">
              <a:solidFill>
                <a:srgbClr val="000099"/>
              </a:solidFill>
              <a:effectLst/>
              <a:uFillTx/>
              <a:latin typeface="GarmdITC BkCn BT"/>
            </a:endParaRPr>
          </a:p>
        </p:txBody>
      </p:sp>
      <p:sp>
        <p:nvSpPr>
          <p:cNvPr id="635" name=""/>
          <p:cNvSpPr/>
          <p:nvPr/>
        </p:nvSpPr>
        <p:spPr>
          <a:xfrm>
            <a:off x="204840" y="6301440"/>
            <a:ext cx="3373560" cy="44064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Enron?</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well do you know (Company)?</a:t>
            </a:r>
            <a:endParaRPr b="0" lang="en-US" sz="800" strike="noStrike" u="none">
              <a:solidFill>
                <a:srgbClr val="000000"/>
              </a:solidFill>
              <a:effectLst/>
              <a:uFillTx/>
              <a:latin typeface="Times New Roman"/>
            </a:endParaRPr>
          </a:p>
        </p:txBody>
      </p:sp>
      <p:sp>
        <p:nvSpPr>
          <p:cNvPr id="636" name=""/>
          <p:cNvSpPr/>
          <p:nvPr/>
        </p:nvSpPr>
        <p:spPr>
          <a:xfrm>
            <a:off x="20520" y="65556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Financial Analysts</a:t>
            </a:r>
            <a:endParaRPr b="0" lang="en-US" sz="1800" strike="noStrike" u="none">
              <a:solidFill>
                <a:srgbClr val="000000"/>
              </a:solidFill>
              <a:effectLst/>
              <a:uFillTx/>
              <a:latin typeface="Times New Roman"/>
            </a:endParaRPr>
          </a:p>
        </p:txBody>
      </p:sp>
      <p:graphicFrame>
        <p:nvGraphicFramePr>
          <p:cNvPr id="637" name=""/>
          <p:cNvGraphicFramePr/>
          <p:nvPr/>
        </p:nvGraphicFramePr>
        <p:xfrm>
          <a:off x="4632480" y="1425600"/>
          <a:ext cx="4114800" cy="5181480"/>
        </p:xfrm>
        <a:graphic>
          <a:graphicData uri="http://schemas.openxmlformats.org/presentationml/2006/ole">
            <p:oleObj r:id="rId3" spid="">
              <p:embed/>
              <p:pic>
                <p:nvPicPr>
                  <p:cNvPr id="638" name="" descr=""/>
                  <p:cNvPicPr/>
                  <p:nvPr/>
                </p:nvPicPr>
                <p:blipFill>
                  <a:blip r:embed="rId4"/>
                  <a:stretch/>
                </p:blipFill>
                <p:spPr>
                  <a:xfrm>
                    <a:off x="4632480" y="1425600"/>
                    <a:ext cx="4114800" cy="5181480"/>
                  </a:xfrm>
                  <a:prstGeom prst="rect">
                    <a:avLst/>
                  </a:prstGeom>
                  <a:noFill/>
                  <a:ln w="0">
                    <a:noFill/>
                  </a:ln>
                </p:spPr>
              </p:pic>
            </p:oleObj>
          </a:graphicData>
        </a:graphic>
      </p:graphicFrame>
      <p:graphicFrame>
        <p:nvGraphicFramePr>
          <p:cNvPr id="639" name=""/>
          <p:cNvGraphicFramePr/>
          <p:nvPr/>
        </p:nvGraphicFramePr>
        <p:xfrm>
          <a:off x="320760" y="1351080"/>
          <a:ext cx="3938400" cy="3078000"/>
        </p:xfrm>
        <a:graphic>
          <a:graphicData uri="http://schemas.openxmlformats.org/presentationml/2006/ole">
            <p:oleObj r:id="rId5" spid="">
              <p:embed/>
              <p:pic>
                <p:nvPicPr>
                  <p:cNvPr id="640" name="" descr=""/>
                  <p:cNvPicPr/>
                  <p:nvPr/>
                </p:nvPicPr>
                <p:blipFill>
                  <a:blip r:embed="rId6"/>
                  <a:stretch/>
                </p:blipFill>
                <p:spPr>
                  <a:xfrm>
                    <a:off x="320760" y="1351080"/>
                    <a:ext cx="3938400" cy="3078000"/>
                  </a:xfrm>
                  <a:prstGeom prst="rect">
                    <a:avLst/>
                  </a:prstGeom>
                  <a:noFill/>
                  <a:ln w="0">
                    <a:noFill/>
                  </a:ln>
                </p:spPr>
              </p:pic>
            </p:oleObj>
          </a:graphicData>
        </a:graphic>
      </p:graphicFrame>
      <p:sp>
        <p:nvSpPr>
          <p:cNvPr id="641" name=""/>
          <p:cNvSpPr/>
          <p:nvPr/>
        </p:nvSpPr>
        <p:spPr>
          <a:xfrm>
            <a:off x="1141560" y="895320"/>
            <a:ext cx="3052440" cy="80892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Favorability </a:t>
            </a:r>
            <a:endParaRPr b="0" lang="en-US" sz="1600" strike="noStrike" u="none">
              <a:solidFill>
                <a:srgbClr val="000000"/>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CG Omega"/>
              </a:rPr>
              <a:t>(“Very/Mostly Favorable”)</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42" name=""/>
          <p:cNvSpPr/>
          <p:nvPr/>
        </p:nvSpPr>
        <p:spPr>
          <a:xfrm>
            <a:off x="5008680" y="895320"/>
            <a:ext cx="3311280" cy="49932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Favorability -- Trend Data</a:t>
            </a:r>
            <a:br>
              <a:rPr sz="1600"/>
            </a:br>
            <a:r>
              <a:rPr b="1" lang="en-US" sz="1200" strike="noStrike" u="none">
                <a:solidFill>
                  <a:srgbClr val="000099"/>
                </a:solidFill>
                <a:effectLst/>
                <a:uFillTx/>
                <a:latin typeface="CG Omega"/>
              </a:rPr>
              <a:t>(“Very/Mostly Favorable”)</a:t>
            </a:r>
            <a:endParaRPr b="0" lang="en-US" sz="1200" strike="noStrike" u="none">
              <a:solidFill>
                <a:srgbClr val="000000"/>
              </a:solidFill>
              <a:effectLst/>
              <a:uFillTx/>
              <a:latin typeface="Times New Roman"/>
            </a:endParaRPr>
          </a:p>
        </p:txBody>
      </p:sp>
      <p:sp>
        <p:nvSpPr>
          <p:cNvPr id="643" name=""/>
          <p:cNvSpPr/>
          <p:nvPr/>
        </p:nvSpPr>
        <p:spPr>
          <a:xfrm>
            <a:off x="476280" y="34308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Based on overall favorability ratings, Enron ranks first among the 12 companies evaluated.  Favorable opinions of Enron have declined slightly since Wave II.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9EF728D-D27A-47A4-A419-137B59454ADD}"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4" name=""/>
          <p:cNvSpPr/>
          <p:nvPr/>
        </p:nvSpPr>
        <p:spPr>
          <a:xfrm>
            <a:off x="209520" y="6280920"/>
            <a:ext cx="6105600" cy="44064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favorable characteristics you associate with Enron?  In your opinion, what are Enron’s outstanding strengths?</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p:txBody>
      </p:sp>
      <p:sp>
        <p:nvSpPr>
          <p:cNvPr id="645"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a:t>
            </a:r>
            <a:endParaRPr b="1" lang="en-US" sz="2400" strike="noStrike" u="none">
              <a:solidFill>
                <a:srgbClr val="000099"/>
              </a:solidFill>
              <a:effectLst/>
              <a:uFillTx/>
              <a:latin typeface="GarmdITC BkCn BT"/>
            </a:endParaRPr>
          </a:p>
        </p:txBody>
      </p:sp>
      <p:sp>
        <p:nvSpPr>
          <p:cNvPr id="646" name=""/>
          <p:cNvSpPr/>
          <p:nvPr/>
        </p:nvSpPr>
        <p:spPr>
          <a:xfrm>
            <a:off x="14400" y="70020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Financial Analysts - Main Mentions</a:t>
            </a:r>
            <a:endParaRPr b="0" lang="en-US" sz="1600" strike="noStrike" u="none">
              <a:solidFill>
                <a:srgbClr val="000000"/>
              </a:solidFill>
              <a:effectLst/>
              <a:uFillTx/>
              <a:latin typeface="Times New Roman"/>
            </a:endParaRPr>
          </a:p>
        </p:txBody>
      </p:sp>
      <p:sp>
        <p:nvSpPr>
          <p:cNvPr id="647" name=""/>
          <p:cNvSpPr/>
          <p:nvPr/>
        </p:nvSpPr>
        <p:spPr>
          <a:xfrm>
            <a:off x="1647720" y="1025640"/>
            <a:ext cx="1098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Strengths</a:t>
            </a:r>
            <a:endParaRPr b="0" lang="en-US" sz="1600" strike="noStrike" u="none">
              <a:solidFill>
                <a:srgbClr val="000000"/>
              </a:solidFill>
              <a:effectLst/>
              <a:uFillTx/>
              <a:latin typeface="Times New Roman"/>
            </a:endParaRPr>
          </a:p>
        </p:txBody>
      </p:sp>
      <p:sp>
        <p:nvSpPr>
          <p:cNvPr id="648" name=""/>
          <p:cNvSpPr/>
          <p:nvPr/>
        </p:nvSpPr>
        <p:spPr>
          <a:xfrm>
            <a:off x="5546880" y="1019160"/>
            <a:ext cx="22874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Strengths -- Trend Data</a:t>
            </a:r>
            <a:endParaRPr b="0" lang="en-US" sz="1600" strike="noStrike" u="none">
              <a:solidFill>
                <a:srgbClr val="000000"/>
              </a:solidFill>
              <a:effectLst/>
              <a:uFillTx/>
              <a:latin typeface="Times New Roman"/>
            </a:endParaRPr>
          </a:p>
        </p:txBody>
      </p:sp>
      <p:graphicFrame>
        <p:nvGraphicFramePr>
          <p:cNvPr id="649" name=""/>
          <p:cNvGraphicFramePr/>
          <p:nvPr/>
        </p:nvGraphicFramePr>
        <p:xfrm>
          <a:off x="12600" y="1324080"/>
          <a:ext cx="4368960" cy="5051160"/>
        </p:xfrm>
        <a:graphic>
          <a:graphicData uri="http://schemas.openxmlformats.org/presentationml/2006/ole">
            <p:oleObj r:id="rId1" spid="">
              <p:embed/>
              <p:pic>
                <p:nvPicPr>
                  <p:cNvPr id="650" name="" descr=""/>
                  <p:cNvPicPr/>
                  <p:nvPr/>
                </p:nvPicPr>
                <p:blipFill>
                  <a:blip r:embed="rId2"/>
                  <a:stretch/>
                </p:blipFill>
                <p:spPr>
                  <a:xfrm>
                    <a:off x="12600" y="1324080"/>
                    <a:ext cx="4368960" cy="5051160"/>
                  </a:xfrm>
                  <a:prstGeom prst="rect">
                    <a:avLst/>
                  </a:prstGeom>
                  <a:noFill/>
                  <a:ln w="0">
                    <a:noFill/>
                  </a:ln>
                </p:spPr>
              </p:pic>
            </p:oleObj>
          </a:graphicData>
        </a:graphic>
      </p:graphicFrame>
      <p:graphicFrame>
        <p:nvGraphicFramePr>
          <p:cNvPr id="651" name=""/>
          <p:cNvGraphicFramePr/>
          <p:nvPr/>
        </p:nvGraphicFramePr>
        <p:xfrm>
          <a:off x="4632480" y="1509840"/>
          <a:ext cx="4114800" cy="5181480"/>
        </p:xfrm>
        <a:graphic>
          <a:graphicData uri="http://schemas.openxmlformats.org/presentationml/2006/ole">
            <p:oleObj r:id="rId3" spid="">
              <p:embed/>
              <p:pic>
                <p:nvPicPr>
                  <p:cNvPr id="652" name="" descr=""/>
                  <p:cNvPicPr/>
                  <p:nvPr/>
                </p:nvPicPr>
                <p:blipFill>
                  <a:blip r:embed="rId4"/>
                  <a:stretch/>
                </p:blipFill>
                <p:spPr>
                  <a:xfrm>
                    <a:off x="4632480" y="1509840"/>
                    <a:ext cx="4114800" cy="5181480"/>
                  </a:xfrm>
                  <a:prstGeom prst="rect">
                    <a:avLst/>
                  </a:prstGeom>
                  <a:noFill/>
                  <a:ln w="0">
                    <a:noFill/>
                  </a:ln>
                </p:spPr>
              </p:pic>
            </p:oleObj>
          </a:graphicData>
        </a:graphic>
      </p:graphicFrame>
      <p:sp>
        <p:nvSpPr>
          <p:cNvPr id="653" name=""/>
          <p:cNvSpPr/>
          <p:nvPr/>
        </p:nvSpPr>
        <p:spPr>
          <a:xfrm>
            <a:off x="476280" y="3524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given the opportunity to name an Enron strength, Financial Analysts are likely to cite the company’s innovativeness, aggressiveness, entrepreneurial spirit and management.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D5A73F4-B337-43C1-B649-E5E3E326DE3D}" type="slidenum">
              <a:t>54</a:t>
            </a:fld>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4" name=""/>
          <p:cNvSpPr/>
          <p:nvPr/>
        </p:nvSpPr>
        <p:spPr>
          <a:xfrm>
            <a:off x="209520" y="6280920"/>
            <a:ext cx="6105600" cy="44064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unfavorable characteristics you associate with Enron?  In your opinion, what are Enron’s major weaknesses?</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p:txBody>
      </p:sp>
      <p:sp>
        <p:nvSpPr>
          <p:cNvPr id="655"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a:t>
            </a:r>
            <a:endParaRPr b="1" lang="en-US" sz="2400" strike="noStrike" u="none">
              <a:solidFill>
                <a:srgbClr val="000099"/>
              </a:solidFill>
              <a:effectLst/>
              <a:uFillTx/>
              <a:latin typeface="GarmdITC BkCn BT"/>
            </a:endParaRPr>
          </a:p>
        </p:txBody>
      </p:sp>
      <p:sp>
        <p:nvSpPr>
          <p:cNvPr id="656" name=""/>
          <p:cNvSpPr/>
          <p:nvPr/>
        </p:nvSpPr>
        <p:spPr>
          <a:xfrm>
            <a:off x="14400" y="70020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Financial Analysts - Main Mentions</a:t>
            </a:r>
            <a:endParaRPr b="0" lang="en-US" sz="1600" strike="noStrike" u="none">
              <a:solidFill>
                <a:srgbClr val="000000"/>
              </a:solidFill>
              <a:effectLst/>
              <a:uFillTx/>
              <a:latin typeface="Times New Roman"/>
            </a:endParaRPr>
          </a:p>
        </p:txBody>
      </p:sp>
      <p:sp>
        <p:nvSpPr>
          <p:cNvPr id="657" name=""/>
          <p:cNvSpPr/>
          <p:nvPr/>
        </p:nvSpPr>
        <p:spPr>
          <a:xfrm>
            <a:off x="1647720" y="1025640"/>
            <a:ext cx="1352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Weaknesses</a:t>
            </a:r>
            <a:endParaRPr b="0" lang="en-US" sz="1600" strike="noStrike" u="none">
              <a:solidFill>
                <a:srgbClr val="000000"/>
              </a:solidFill>
              <a:effectLst/>
              <a:uFillTx/>
              <a:latin typeface="Times New Roman"/>
            </a:endParaRPr>
          </a:p>
        </p:txBody>
      </p:sp>
      <p:sp>
        <p:nvSpPr>
          <p:cNvPr id="658" name=""/>
          <p:cNvSpPr/>
          <p:nvPr/>
        </p:nvSpPr>
        <p:spPr>
          <a:xfrm>
            <a:off x="5110200" y="1019160"/>
            <a:ext cx="2724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Weaknesses -- Trend Data</a:t>
            </a:r>
            <a:endParaRPr b="0" lang="en-US" sz="1600" strike="noStrike" u="none">
              <a:solidFill>
                <a:srgbClr val="000000"/>
              </a:solidFill>
              <a:effectLst/>
              <a:uFillTx/>
              <a:latin typeface="Times New Roman"/>
            </a:endParaRPr>
          </a:p>
        </p:txBody>
      </p:sp>
      <p:graphicFrame>
        <p:nvGraphicFramePr>
          <p:cNvPr id="659" name=""/>
          <p:cNvGraphicFramePr/>
          <p:nvPr/>
        </p:nvGraphicFramePr>
        <p:xfrm>
          <a:off x="12600" y="1324080"/>
          <a:ext cx="4368960" cy="5051160"/>
        </p:xfrm>
        <a:graphic>
          <a:graphicData uri="http://schemas.openxmlformats.org/presentationml/2006/ole">
            <p:oleObj r:id="rId1" spid="">
              <p:embed/>
              <p:pic>
                <p:nvPicPr>
                  <p:cNvPr id="660" name="" descr=""/>
                  <p:cNvPicPr/>
                  <p:nvPr/>
                </p:nvPicPr>
                <p:blipFill>
                  <a:blip r:embed="rId2"/>
                  <a:stretch/>
                </p:blipFill>
                <p:spPr>
                  <a:xfrm>
                    <a:off x="12600" y="1324080"/>
                    <a:ext cx="4368960" cy="5051160"/>
                  </a:xfrm>
                  <a:prstGeom prst="rect">
                    <a:avLst/>
                  </a:prstGeom>
                  <a:noFill/>
                  <a:ln w="0">
                    <a:noFill/>
                  </a:ln>
                </p:spPr>
              </p:pic>
            </p:oleObj>
          </a:graphicData>
        </a:graphic>
      </p:graphicFrame>
      <p:graphicFrame>
        <p:nvGraphicFramePr>
          <p:cNvPr id="661" name=""/>
          <p:cNvGraphicFramePr/>
          <p:nvPr/>
        </p:nvGraphicFramePr>
        <p:xfrm>
          <a:off x="4632480" y="1509840"/>
          <a:ext cx="4114800" cy="5181480"/>
        </p:xfrm>
        <a:graphic>
          <a:graphicData uri="http://schemas.openxmlformats.org/presentationml/2006/ole">
            <p:oleObj r:id="rId3" spid="">
              <p:embed/>
              <p:pic>
                <p:nvPicPr>
                  <p:cNvPr id="662" name="" descr=""/>
                  <p:cNvPicPr/>
                  <p:nvPr/>
                </p:nvPicPr>
                <p:blipFill>
                  <a:blip r:embed="rId4"/>
                  <a:stretch/>
                </p:blipFill>
                <p:spPr>
                  <a:xfrm>
                    <a:off x="4632480" y="1509840"/>
                    <a:ext cx="4114800" cy="5181480"/>
                  </a:xfrm>
                  <a:prstGeom prst="rect">
                    <a:avLst/>
                  </a:prstGeom>
                  <a:noFill/>
                  <a:ln w="0">
                    <a:noFill/>
                  </a:ln>
                </p:spPr>
              </p:pic>
            </p:oleObj>
          </a:graphicData>
        </a:graphic>
      </p:graphicFrame>
      <p:sp>
        <p:nvSpPr>
          <p:cNvPr id="663" name=""/>
          <p:cNvSpPr/>
          <p:nvPr/>
        </p:nvSpPr>
        <p:spPr>
          <a:xfrm>
            <a:off x="476280" y="3999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In terms of weaknesses, about nearly one-fifth of Financial Analysts mentions (unaided) the Enron’s perceived arrogance and the company’s high risk enterprises.</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2262802-CEE4-4D99-9265-20A5883E153A}" type="slidenum">
              <a:t>55</a:t>
            </a:fld>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64" name=""/>
          <p:cNvSpPr/>
          <p:nvPr/>
        </p:nvSpPr>
        <p:spPr>
          <a:xfrm>
            <a:off x="2541600" y="2436840"/>
            <a:ext cx="6477120" cy="1820520"/>
          </a:xfrm>
          <a:prstGeom prst="rect">
            <a:avLst/>
          </a:prstGeom>
          <a:noFill/>
          <a:ln w="0">
            <a:noFill/>
          </a:ln>
        </p:spPr>
        <p:style>
          <a:lnRef idx="0"/>
          <a:fillRef idx="0"/>
          <a:effectRef idx="0"/>
          <a:fontRef idx="minor"/>
        </p:style>
        <p:txBody>
          <a:bodyPr lIns="92160" rIns="92160" tIns="46080" bIns="46080" anchor="t">
            <a:spAutoFit/>
          </a:bodyPr>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br>
              <a:rPr sz="4400"/>
            </a:br>
            <a:r>
              <a:rPr b="1" i="1" lang="en-US" sz="3600" strike="noStrike" u="none">
                <a:solidFill>
                  <a:srgbClr val="000099"/>
                </a:solidFill>
                <a:effectLst/>
                <a:uFillTx/>
                <a:latin typeface="GarmdITC BkCn BT"/>
              </a:rPr>
              <a:t>“How Do They Perceive Us?”</a:t>
            </a:r>
            <a:endParaRPr b="0" lang="en-US" sz="3600" strike="noStrike" u="none">
              <a:solidFill>
                <a:srgbClr val="000000"/>
              </a:solidFill>
              <a:effectLst/>
              <a:uFillTx/>
              <a:latin typeface="Times New Roman"/>
            </a:endParaRPr>
          </a:p>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Attribute Association</a:t>
            </a:r>
            <a:endParaRPr b="0" lang="en-US" sz="2300" strike="noStrike" u="none">
              <a:solidFill>
                <a:srgbClr val="000000"/>
              </a:solidFill>
              <a:effectLst/>
              <a:uFillTx/>
              <a:latin typeface="Times New Roman"/>
            </a:endParaRPr>
          </a:p>
        </p:txBody>
      </p:sp>
      <p:sp>
        <p:nvSpPr>
          <p:cNvPr id="665"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6"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7"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668" name=""/>
          <p:cNvGrpSpPr/>
          <p:nvPr/>
        </p:nvGrpSpPr>
        <p:grpSpPr>
          <a:xfrm>
            <a:off x="0" y="0"/>
            <a:ext cx="1066680" cy="6858000"/>
            <a:chOff x="0" y="0"/>
            <a:chExt cx="1066680" cy="6858000"/>
          </a:xfrm>
        </p:grpSpPr>
        <p:sp>
          <p:nvSpPr>
            <p:cNvPr id="669"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0"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71" name=""/>
            <p:cNvGrpSpPr/>
            <p:nvPr/>
          </p:nvGrpSpPr>
          <p:grpSpPr>
            <a:xfrm>
              <a:off x="0" y="1568520"/>
              <a:ext cx="1066680" cy="793800"/>
              <a:chOff x="0" y="1568520"/>
              <a:chExt cx="1066680" cy="793800"/>
            </a:xfrm>
          </p:grpSpPr>
          <p:sp>
            <p:nvSpPr>
              <p:cNvPr id="672"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673"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37B934B2-0A18-47A1-B93B-5425D2252B8C}" type="slidenum">
              <a:t>56</a:t>
            </a:fld>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4" name=""/>
          <p:cNvSpPr/>
          <p:nvPr/>
        </p:nvSpPr>
        <p:spPr>
          <a:xfrm>
            <a:off x="476280" y="35244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has a very strong image profile on these attributes; the company is perceived to be ambitious, smart, entrepreneurial and bold.  The majority of Financial Analysts also believe that Enron is committed to increasing shareholder value, is an industry leader, innovative and well differentiated from its competitors.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675" name=""/>
          <p:cNvSpPr/>
          <p:nvPr/>
        </p:nvSpPr>
        <p:spPr>
          <a:xfrm>
            <a:off x="209520" y="6342480"/>
            <a:ext cx="8477280" cy="32508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To what extent do you associate (ATTRIBUTE) with Enron?</a:t>
            </a:r>
            <a:endParaRPr b="0" lang="en-US" sz="800" strike="noStrike" u="none">
              <a:solidFill>
                <a:srgbClr val="000000"/>
              </a:solidFill>
              <a:effectLst/>
              <a:uFillTx/>
              <a:latin typeface="Times New Roman"/>
            </a:endParaRPr>
          </a:p>
        </p:txBody>
      </p:sp>
      <p:sp>
        <p:nvSpPr>
          <p:cNvPr id="676"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Attribute Association with Enron - Financial Analysts</a:t>
            </a:r>
            <a:endParaRPr b="1" lang="en-US" sz="2400" strike="noStrike" u="none">
              <a:solidFill>
                <a:srgbClr val="000099"/>
              </a:solidFill>
              <a:effectLst/>
              <a:uFillTx/>
              <a:latin typeface="GarmdITC BkCn BT"/>
            </a:endParaRPr>
          </a:p>
        </p:txBody>
      </p:sp>
      <p:sp>
        <p:nvSpPr>
          <p:cNvPr id="677" name=""/>
          <p:cNvSpPr/>
          <p:nvPr/>
        </p:nvSpPr>
        <p:spPr>
          <a:xfrm>
            <a:off x="14400" y="89388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a:t>
            </a:r>
            <a:r>
              <a:rPr b="1" lang="en-US" sz="1600" strike="noStrike" u="none">
                <a:solidFill>
                  <a:srgbClr val="000099"/>
                </a:solidFill>
                <a:effectLst/>
                <a:uFillTx/>
                <a:latin typeface="CG Omega"/>
              </a:rPr>
              <a:t>Very/Somewhat Strongly Associate</a:t>
            </a:r>
            <a:r>
              <a:rPr b="1" lang="en-US" sz="1800" strike="noStrike" u="none">
                <a:solidFill>
                  <a:srgbClr val="000099"/>
                </a:solidFill>
                <a:effectLst/>
                <a:uFillTx/>
                <a:latin typeface="CG Omega"/>
              </a:rPr>
              <a:t>”</a:t>
            </a:r>
            <a:endParaRPr b="0" lang="en-US" sz="1800" strike="noStrike" u="none">
              <a:solidFill>
                <a:srgbClr val="000000"/>
              </a:solidFill>
              <a:effectLst/>
              <a:uFillTx/>
              <a:latin typeface="Times New Roman"/>
            </a:endParaRPr>
          </a:p>
        </p:txBody>
      </p:sp>
      <p:sp>
        <p:nvSpPr>
          <p:cNvPr id="678" name=""/>
          <p:cNvSpPr/>
          <p:nvPr/>
        </p:nvSpPr>
        <p:spPr>
          <a:xfrm>
            <a:off x="1908000" y="1216080"/>
            <a:ext cx="22989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Image</a:t>
            </a:r>
            <a:endParaRPr b="0" lang="en-US" sz="1600" strike="noStrike" u="none">
              <a:solidFill>
                <a:srgbClr val="000000"/>
              </a:solidFill>
              <a:effectLst/>
              <a:uFillTx/>
              <a:latin typeface="Times New Roman"/>
            </a:endParaRPr>
          </a:p>
        </p:txBody>
      </p:sp>
      <p:graphicFrame>
        <p:nvGraphicFramePr>
          <p:cNvPr id="679" name=""/>
          <p:cNvGraphicFramePr/>
          <p:nvPr/>
        </p:nvGraphicFramePr>
        <p:xfrm>
          <a:off x="-554040" y="1558800"/>
          <a:ext cx="4970520" cy="4694400"/>
        </p:xfrm>
        <a:graphic>
          <a:graphicData uri="http://schemas.openxmlformats.org/presentationml/2006/ole">
            <p:oleObj r:id="rId1" spid="">
              <p:embed/>
              <p:pic>
                <p:nvPicPr>
                  <p:cNvPr id="680" name="" descr=""/>
                  <p:cNvPicPr/>
                  <p:nvPr/>
                </p:nvPicPr>
                <p:blipFill>
                  <a:blip r:embed="rId2"/>
                  <a:stretch/>
                </p:blipFill>
                <p:spPr>
                  <a:xfrm>
                    <a:off x="-554040" y="1558800"/>
                    <a:ext cx="4970520" cy="4694400"/>
                  </a:xfrm>
                  <a:prstGeom prst="rect">
                    <a:avLst/>
                  </a:prstGeom>
                  <a:noFill/>
                  <a:ln w="0">
                    <a:noFill/>
                  </a:ln>
                </p:spPr>
              </p:pic>
            </p:oleObj>
          </a:graphicData>
        </a:graphic>
      </p:graphicFrame>
      <p:sp>
        <p:nvSpPr>
          <p:cNvPr id="681" name=""/>
          <p:cNvSpPr/>
          <p:nvPr/>
        </p:nvSpPr>
        <p:spPr>
          <a:xfrm>
            <a:off x="5740560" y="1217520"/>
            <a:ext cx="2006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Personality</a:t>
            </a:r>
            <a:endParaRPr b="0" lang="en-US" sz="1600" strike="noStrike" u="none">
              <a:solidFill>
                <a:srgbClr val="000000"/>
              </a:solidFill>
              <a:effectLst/>
              <a:uFillTx/>
              <a:latin typeface="Times New Roman"/>
            </a:endParaRPr>
          </a:p>
        </p:txBody>
      </p:sp>
      <p:graphicFrame>
        <p:nvGraphicFramePr>
          <p:cNvPr id="682" name=""/>
          <p:cNvGraphicFramePr/>
          <p:nvPr/>
        </p:nvGraphicFramePr>
        <p:xfrm>
          <a:off x="4502160" y="1555920"/>
          <a:ext cx="3932280" cy="4694040"/>
        </p:xfrm>
        <a:graphic>
          <a:graphicData uri="http://schemas.openxmlformats.org/presentationml/2006/ole">
            <p:oleObj r:id="rId3" spid="">
              <p:embed/>
              <p:pic>
                <p:nvPicPr>
                  <p:cNvPr id="683" name="" descr=""/>
                  <p:cNvPicPr/>
                  <p:nvPr/>
                </p:nvPicPr>
                <p:blipFill>
                  <a:blip r:embed="rId4"/>
                  <a:stretch/>
                </p:blipFill>
                <p:spPr>
                  <a:xfrm>
                    <a:off x="4502160" y="1555920"/>
                    <a:ext cx="3932280" cy="4694040"/>
                  </a:xfrm>
                  <a:prstGeom prst="rect">
                    <a:avLst/>
                  </a:prstGeom>
                  <a:noFill/>
                  <a:ln w="0">
                    <a:noFill/>
                  </a:ln>
                </p:spPr>
              </p:pic>
            </p:oleObj>
          </a:graphicData>
        </a:graphic>
      </p:graphicFrame>
      <p:sp>
        <p:nvSpPr>
          <p:cNvPr id="3" name="PlaceHolder 2"/>
          <p:cNvSpPr>
            <a:spLocks noGrp="1"/>
          </p:cNvSpPr>
          <p:nvPr>
            <p:ph type="sldNum" idx="1"/>
          </p:nvPr>
        </p:nvSpPr>
        <p:spPr/>
        <p:txBody>
          <a:bodyPr/>
          <a:p>
            <a:fld id="{70DE0632-7E88-44E2-B217-0A2EA30C4321}" type="slidenum">
              <a:t>57</a:t>
            </a:fld>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84" name=""/>
          <p:cNvGraphicFramePr/>
          <p:nvPr/>
        </p:nvGraphicFramePr>
        <p:xfrm>
          <a:off x="0" y="1590840"/>
          <a:ext cx="8410680" cy="4206600"/>
        </p:xfrm>
        <a:graphic>
          <a:graphicData uri="http://schemas.openxmlformats.org/presentationml/2006/ole">
            <p:oleObj r:id="rId1" spid="">
              <p:embed/>
              <p:pic>
                <p:nvPicPr>
                  <p:cNvPr id="685"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686" name=""/>
          <p:cNvGrpSpPr/>
          <p:nvPr/>
        </p:nvGrpSpPr>
        <p:grpSpPr>
          <a:xfrm>
            <a:off x="6400800" y="2143080"/>
            <a:ext cx="2482920" cy="3382920"/>
            <a:chOff x="6400800" y="2143080"/>
            <a:chExt cx="2482920" cy="3382920"/>
          </a:xfrm>
        </p:grpSpPr>
        <p:sp>
          <p:nvSpPr>
            <p:cNvPr id="687" name=""/>
            <p:cNvSpPr/>
            <p:nvPr/>
          </p:nvSpPr>
          <p:spPr>
            <a:xfrm>
              <a:off x="6507000" y="2247840"/>
              <a:ext cx="2270160" cy="2828880"/>
            </a:xfrm>
            <a:prstGeom prst="rect">
              <a:avLst/>
            </a:prstGeom>
            <a:noFill/>
            <a:ln w="0">
              <a:noFill/>
            </a:ln>
          </p:spPr>
          <p:style>
            <a:lnRef idx="0"/>
            <a:fillRef idx="0"/>
            <a:effectRef idx="0"/>
            <a:fontRef idx="minor"/>
          </p:style>
          <p:txBody>
            <a:bodyPr lIns="0" rIns="0" tIns="0" bIns="0" anchor="t">
              <a:no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committed to increasing shareholder</a:t>
              </a:r>
              <a:br>
                <a:rPr sz="1000"/>
              </a:br>
              <a:r>
                <a:rPr b="0" lang="en-US" sz="1000" strike="noStrike" u="none">
                  <a:solidFill>
                    <a:srgbClr val="000000"/>
                  </a:solidFill>
                  <a:effectLst/>
                  <a:uFillTx/>
                  <a:latin typeface="CG Omega"/>
                </a:rPr>
                <a:t>value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concerned about the communities it</a:t>
              </a:r>
              <a:br>
                <a:rPr sz="1000"/>
              </a:br>
              <a:r>
                <a:rPr b="0" lang="en-US" sz="1000" strike="noStrike" u="none">
                  <a:solidFill>
                    <a:srgbClr val="000000"/>
                  </a:solidFill>
                  <a:effectLst/>
                  <a:uFillTx/>
                  <a:latin typeface="CG Omega"/>
                </a:rPr>
                <a:t>operates in</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an innovative company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Supports open market and customer </a:t>
              </a:r>
              <a:br>
                <a:rPr sz="1000"/>
              </a:br>
              <a:r>
                <a:rPr b="0" lang="en-US" sz="1000" strike="noStrike" u="none">
                  <a:solidFill>
                    <a:srgbClr val="000000"/>
                  </a:solidFill>
                  <a:effectLst/>
                  <a:uFillTx/>
                  <a:latin typeface="CG Omega"/>
                </a:rPr>
                <a:t>choice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Provides creative solutions that help </a:t>
              </a:r>
              <a:br>
                <a:rPr sz="1000"/>
              </a:br>
              <a:r>
                <a:rPr b="0" lang="en-US" sz="1000" strike="noStrike" u="none">
                  <a:solidFill>
                    <a:srgbClr val="000000"/>
                  </a:solidFill>
                  <a:effectLst/>
                  <a:uFillTx/>
                  <a:latin typeface="CG Omega"/>
                </a:rPr>
                <a:t>my company succeed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Offers products or services of the</a:t>
              </a:r>
              <a:br>
                <a:rPr sz="1000"/>
              </a:br>
              <a:r>
                <a:rPr b="0" lang="en-US" sz="1000" strike="noStrike" u="none">
                  <a:solidFill>
                    <a:srgbClr val="000000"/>
                  </a:solidFill>
                  <a:effectLst/>
                  <a:uFillTx/>
                  <a:latin typeface="CG Omega"/>
                </a:rPr>
                <a:t>highest quality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well differentiated from its </a:t>
              </a:r>
              <a:br>
                <a:rPr sz="1000"/>
              </a:br>
              <a:r>
                <a:rPr b="0" lang="en-US" sz="1000" strike="noStrike" u="none">
                  <a:solidFill>
                    <a:srgbClr val="000000"/>
                  </a:solidFill>
                  <a:effectLst/>
                  <a:uFillTx/>
                  <a:latin typeface="CG Omega"/>
                </a:rPr>
                <a:t>competitors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 leader rather than a follower in its </a:t>
              </a:r>
              <a:br>
                <a:rPr sz="1000"/>
              </a:br>
              <a:r>
                <a:rPr b="0" lang="en-US" sz="1000" strike="noStrike" u="none">
                  <a:solidFill>
                    <a:srgbClr val="000000"/>
                  </a:solidFill>
                  <a:effectLst/>
                  <a:uFillTx/>
                  <a:latin typeface="CG Omega"/>
                </a:rPr>
                <a:t>industry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high caliber management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a clearly defined image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Successful transitioning to a web-based transaction model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l.  Has a well defined business strategy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m Has a balanced portfolio of businesses</a:t>
              </a:r>
              <a:endParaRPr b="0" lang="en-US" sz="1000" strike="noStrike" u="none">
                <a:solidFill>
                  <a:srgbClr val="000000"/>
                </a:solidFill>
                <a:effectLst/>
                <a:uFillTx/>
                <a:latin typeface="Times New Roman"/>
              </a:endParaRPr>
            </a:p>
          </p:txBody>
        </p:sp>
        <p:sp>
          <p:nvSpPr>
            <p:cNvPr id="688" name=""/>
            <p:cNvSpPr/>
            <p:nvPr/>
          </p:nvSpPr>
          <p:spPr>
            <a:xfrm>
              <a:off x="6400800" y="2143080"/>
              <a:ext cx="2482920" cy="338292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689" name=""/>
          <p:cNvSpPr/>
          <p:nvPr/>
        </p:nvSpPr>
        <p:spPr>
          <a:xfrm>
            <a:off x="324000" y="774720"/>
            <a:ext cx="8496000" cy="495360"/>
          </a:xfrm>
          <a:prstGeom prst="rect">
            <a:avLst/>
          </a:prstGeom>
          <a:noFill/>
          <a:ln w="0">
            <a:noFill/>
          </a:ln>
        </p:spPr>
        <p:style>
          <a:lnRef idx="0"/>
          <a:fillRef idx="0"/>
          <a:effectRef idx="0"/>
          <a:fontRef idx="minor"/>
        </p:style>
        <p:txBody>
          <a:bodyPr lIns="91800" rIns="91800" anchor="t">
            <a:noAutofit/>
          </a:bodyPr>
          <a:p>
            <a:endParaRPr b="0" lang="en-US" sz="2400" strike="noStrike" u="none">
              <a:solidFill>
                <a:srgbClr val="000000"/>
              </a:solidFill>
              <a:effectLst/>
              <a:uFillTx/>
              <a:latin typeface="Times New Roman"/>
            </a:endParaRPr>
          </a:p>
        </p:txBody>
      </p:sp>
      <p:sp>
        <p:nvSpPr>
          <p:cNvPr id="690"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GarmdITC BkCn BT"/>
              </a:rPr>
              <a:t>Image Attribute Association With Enron - Financial Analysts Trend Data</a:t>
            </a:r>
            <a:endParaRPr b="1" lang="en-US" sz="2000" strike="noStrike" u="none">
              <a:solidFill>
                <a:srgbClr val="000099"/>
              </a:solidFill>
              <a:effectLst/>
              <a:uFillTx/>
              <a:latin typeface="GarmdITC BkCn BT"/>
            </a:endParaRPr>
          </a:p>
        </p:txBody>
      </p:sp>
      <p:grpSp>
        <p:nvGrpSpPr>
          <p:cNvPr id="691" name=""/>
          <p:cNvGrpSpPr/>
          <p:nvPr/>
        </p:nvGrpSpPr>
        <p:grpSpPr>
          <a:xfrm>
            <a:off x="660240" y="1397160"/>
            <a:ext cx="5859720" cy="4517280"/>
            <a:chOff x="660240" y="1397160"/>
            <a:chExt cx="5859720" cy="4517280"/>
          </a:xfrm>
        </p:grpSpPr>
        <p:sp>
          <p:nvSpPr>
            <p:cNvPr id="692"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693" name=""/>
            <p:cNvSpPr/>
            <p:nvPr/>
          </p:nvSpPr>
          <p:spPr>
            <a:xfrm>
              <a:off x="4498920" y="16779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694" name=""/>
            <p:cNvSpPr/>
            <p:nvPr/>
          </p:nvSpPr>
          <p:spPr>
            <a:xfrm>
              <a:off x="5448240" y="23176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695" name=""/>
            <p:cNvSpPr/>
            <p:nvPr/>
          </p:nvSpPr>
          <p:spPr>
            <a:xfrm>
              <a:off x="5884920" y="3260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696" name=""/>
            <p:cNvSpPr/>
            <p:nvPr/>
          </p:nvSpPr>
          <p:spPr>
            <a:xfrm>
              <a:off x="5708520" y="4268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697" name=""/>
            <p:cNvSpPr/>
            <p:nvPr/>
          </p:nvSpPr>
          <p:spPr>
            <a:xfrm>
              <a:off x="5010120" y="5087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698" name=""/>
            <p:cNvSpPr/>
            <p:nvPr/>
          </p:nvSpPr>
          <p:spPr>
            <a:xfrm>
              <a:off x="3900600" y="55767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699" name=""/>
            <p:cNvSpPr/>
            <p:nvPr/>
          </p:nvSpPr>
          <p:spPr>
            <a:xfrm>
              <a:off x="2612880" y="55767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700" name=""/>
            <p:cNvSpPr/>
            <p:nvPr/>
          </p:nvSpPr>
          <p:spPr>
            <a:xfrm>
              <a:off x="1508040" y="5087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701" name=""/>
            <p:cNvSpPr/>
            <p:nvPr/>
          </p:nvSpPr>
          <p:spPr>
            <a:xfrm>
              <a:off x="838080" y="4268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702" name=""/>
            <p:cNvSpPr/>
            <p:nvPr/>
          </p:nvSpPr>
          <p:spPr>
            <a:xfrm>
              <a:off x="1150920" y="23176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l</a:t>
              </a:r>
              <a:endParaRPr b="0" lang="en-US" sz="1600" strike="noStrike" u="none">
                <a:solidFill>
                  <a:srgbClr val="000000"/>
                </a:solidFill>
                <a:effectLst/>
                <a:uFillTx/>
                <a:latin typeface="Times New Roman"/>
              </a:endParaRPr>
            </a:p>
          </p:txBody>
        </p:sp>
        <p:sp>
          <p:nvSpPr>
            <p:cNvPr id="703" name=""/>
            <p:cNvSpPr/>
            <p:nvPr/>
          </p:nvSpPr>
          <p:spPr>
            <a:xfrm>
              <a:off x="660240" y="326088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sp>
          <p:nvSpPr>
            <p:cNvPr id="704" name=""/>
            <p:cNvSpPr/>
            <p:nvPr/>
          </p:nvSpPr>
          <p:spPr>
            <a:xfrm>
              <a:off x="1982880" y="16779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m</a:t>
              </a:r>
              <a:endParaRPr b="0" lang="en-US" sz="1600" strike="noStrike" u="none">
                <a:solidFill>
                  <a:srgbClr val="000000"/>
                </a:solidFill>
                <a:effectLst/>
                <a:uFillTx/>
                <a:latin typeface="Times New Roman"/>
              </a:endParaRPr>
            </a:p>
          </p:txBody>
        </p:sp>
      </p:grpSp>
      <p:grpSp>
        <p:nvGrpSpPr>
          <p:cNvPr id="705" name=""/>
          <p:cNvGrpSpPr/>
          <p:nvPr/>
        </p:nvGrpSpPr>
        <p:grpSpPr>
          <a:xfrm>
            <a:off x="2057400" y="6095880"/>
            <a:ext cx="2943360" cy="422280"/>
            <a:chOff x="2057400" y="6095880"/>
            <a:chExt cx="2943360" cy="422280"/>
          </a:xfrm>
        </p:grpSpPr>
        <p:sp>
          <p:nvSpPr>
            <p:cNvPr id="706" name=""/>
            <p:cNvSpPr/>
            <p:nvPr/>
          </p:nvSpPr>
          <p:spPr>
            <a:xfrm>
              <a:off x="2057400" y="6095880"/>
              <a:ext cx="294336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707" name=""/>
            <p:cNvGrpSpPr/>
            <p:nvPr/>
          </p:nvGrpSpPr>
          <p:grpSpPr>
            <a:xfrm>
              <a:off x="2190600" y="6234120"/>
              <a:ext cx="2682720" cy="153000"/>
              <a:chOff x="2190600" y="6234120"/>
              <a:chExt cx="2682720" cy="153000"/>
            </a:xfrm>
          </p:grpSpPr>
          <p:grpSp>
            <p:nvGrpSpPr>
              <p:cNvPr id="708" name=""/>
              <p:cNvGrpSpPr/>
              <p:nvPr/>
            </p:nvGrpSpPr>
            <p:grpSpPr>
              <a:xfrm>
                <a:off x="2190600" y="6234120"/>
                <a:ext cx="816480" cy="153000"/>
                <a:chOff x="2190600" y="6234120"/>
                <a:chExt cx="816480" cy="153000"/>
              </a:xfrm>
            </p:grpSpPr>
            <p:grpSp>
              <p:nvGrpSpPr>
                <p:cNvPr id="709" name=""/>
                <p:cNvGrpSpPr/>
                <p:nvPr/>
              </p:nvGrpSpPr>
              <p:grpSpPr>
                <a:xfrm>
                  <a:off x="2190600" y="6291360"/>
                  <a:ext cx="270000" cy="39600"/>
                  <a:chOff x="2190600" y="6291360"/>
                  <a:chExt cx="270000" cy="39600"/>
                </a:xfrm>
              </p:grpSpPr>
              <p:sp>
                <p:nvSpPr>
                  <p:cNvPr id="710" name=""/>
                  <p:cNvSpPr/>
                  <p:nvPr/>
                </p:nvSpPr>
                <p:spPr>
                  <a:xfrm>
                    <a:off x="228924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11" name=""/>
                  <p:cNvSpPr/>
                  <p:nvPr/>
                </p:nvSpPr>
                <p:spPr>
                  <a:xfrm>
                    <a:off x="219060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712" name=""/>
                <p:cNvSpPr/>
                <p:nvPr/>
              </p:nvSpPr>
              <p:spPr>
                <a:xfrm>
                  <a:off x="2542320" y="6234120"/>
                  <a:ext cx="46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III</a:t>
                  </a:r>
                  <a:endParaRPr b="0" lang="en-US" sz="1000" strike="noStrike" u="none">
                    <a:solidFill>
                      <a:srgbClr val="000000"/>
                    </a:solidFill>
                    <a:effectLst/>
                    <a:uFillTx/>
                    <a:latin typeface="Times New Roman"/>
                  </a:endParaRPr>
                </a:p>
              </p:txBody>
            </p:sp>
          </p:grpSp>
          <p:grpSp>
            <p:nvGrpSpPr>
              <p:cNvPr id="713" name=""/>
              <p:cNvGrpSpPr/>
              <p:nvPr/>
            </p:nvGrpSpPr>
            <p:grpSpPr>
              <a:xfrm>
                <a:off x="3157560" y="6234120"/>
                <a:ext cx="790560" cy="153000"/>
                <a:chOff x="3157560" y="6234120"/>
                <a:chExt cx="790560" cy="153000"/>
              </a:xfrm>
            </p:grpSpPr>
            <p:sp>
              <p:nvSpPr>
                <p:cNvPr id="714" name=""/>
                <p:cNvSpPr/>
                <p:nvPr/>
              </p:nvSpPr>
              <p:spPr>
                <a:xfrm>
                  <a:off x="3157560" y="6310440"/>
                  <a:ext cx="269280" cy="1440"/>
                </a:xfrm>
                <a:prstGeom prst="line">
                  <a:avLst/>
                </a:prstGeom>
                <a:ln w="12600">
                  <a:solidFill>
                    <a:srgbClr val="0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15" name=""/>
                <p:cNvSpPr/>
                <p:nvPr/>
              </p:nvSpPr>
              <p:spPr>
                <a:xfrm>
                  <a:off x="3263400" y="6288120"/>
                  <a:ext cx="56880" cy="46080"/>
                </a:xfrm>
                <a:custGeom>
                  <a:avLst/>
                  <a:gdLst/>
                  <a:ahLst/>
                  <a:rect l="l" t="t" r="r" b="b"/>
                  <a:pathLst>
                    <a:path w="36" h="29">
                      <a:moveTo>
                        <a:pt x="18" y="0"/>
                      </a:moveTo>
                      <a:lnTo>
                        <a:pt x="36" y="29"/>
                      </a:lnTo>
                      <a:lnTo>
                        <a:pt x="0" y="29"/>
                      </a:lnTo>
                      <a:lnTo>
                        <a:pt x="18" y="0"/>
                      </a:lnTo>
                      <a:close/>
                    </a:path>
                  </a:pathLst>
                </a:custGeom>
                <a:noFill/>
                <a:ln w="9360">
                  <a:solidFill>
                    <a:srgbClr val="0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716" name=""/>
                <p:cNvSpPr/>
                <p:nvPr/>
              </p:nvSpPr>
              <p:spPr>
                <a:xfrm>
                  <a:off x="3518640" y="6234120"/>
                  <a:ext cx="429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a:t>
                  </a:r>
                  <a:endParaRPr b="0" lang="en-US" sz="1000" strike="noStrike" u="none">
                    <a:solidFill>
                      <a:srgbClr val="000000"/>
                    </a:solidFill>
                    <a:effectLst/>
                    <a:uFillTx/>
                    <a:latin typeface="Times New Roman"/>
                  </a:endParaRPr>
                </a:p>
              </p:txBody>
            </p:sp>
          </p:grpSp>
          <p:grpSp>
            <p:nvGrpSpPr>
              <p:cNvPr id="717" name=""/>
              <p:cNvGrpSpPr/>
              <p:nvPr/>
            </p:nvGrpSpPr>
            <p:grpSpPr>
              <a:xfrm>
                <a:off x="4098960" y="6234120"/>
                <a:ext cx="774360" cy="153000"/>
                <a:chOff x="4098960" y="6234120"/>
                <a:chExt cx="774360" cy="153000"/>
              </a:xfrm>
            </p:grpSpPr>
            <p:sp>
              <p:nvSpPr>
                <p:cNvPr id="718" name=""/>
                <p:cNvSpPr/>
                <p:nvPr/>
              </p:nvSpPr>
              <p:spPr>
                <a:xfrm>
                  <a:off x="4479120" y="6234120"/>
                  <a:ext cx="394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a:t>
                  </a:r>
                  <a:endParaRPr b="0" lang="en-US" sz="1000" strike="noStrike" u="none">
                    <a:solidFill>
                      <a:srgbClr val="000000"/>
                    </a:solidFill>
                    <a:effectLst/>
                    <a:uFillTx/>
                    <a:latin typeface="Times New Roman"/>
                  </a:endParaRPr>
                </a:p>
              </p:txBody>
            </p:sp>
            <p:sp>
              <p:nvSpPr>
                <p:cNvPr id="719" name=""/>
                <p:cNvSpPr/>
                <p:nvPr/>
              </p:nvSpPr>
              <p:spPr>
                <a:xfrm>
                  <a:off x="4098960" y="6311880"/>
                  <a:ext cx="269640" cy="1440"/>
                </a:xfrm>
                <a:prstGeom prst="line">
                  <a:avLst/>
                </a:prstGeom>
                <a:ln w="12600">
                  <a:solidFill>
                    <a:srgbClr val="0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0" name=""/>
                <p:cNvSpPr/>
                <p:nvPr/>
              </p:nvSpPr>
              <p:spPr>
                <a:xfrm>
                  <a:off x="4195440" y="6280200"/>
                  <a:ext cx="75960" cy="61920"/>
                </a:xfrm>
                <a:custGeom>
                  <a:avLst/>
                  <a:gdLst/>
                  <a:ahLst/>
                  <a:rect l="l" t="t" r="r" b="b"/>
                  <a:pathLst>
                    <a:path w="48" h="39">
                      <a:moveTo>
                        <a:pt x="24" y="0"/>
                      </a:moveTo>
                      <a:lnTo>
                        <a:pt x="48" y="20"/>
                      </a:lnTo>
                      <a:lnTo>
                        <a:pt x="24" y="39"/>
                      </a:lnTo>
                      <a:lnTo>
                        <a:pt x="0" y="20"/>
                      </a:lnTo>
                      <a:lnTo>
                        <a:pt x="24" y="0"/>
                      </a:lnTo>
                      <a:close/>
                    </a:path>
                  </a:pathLst>
                </a:custGeom>
                <a:solidFill>
                  <a:srgbClr val="008080"/>
                </a:solidFill>
                <a:ln w="9360">
                  <a:solidFill>
                    <a:srgbClr val="008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grpSp>
      </p:grpSp>
      <p:sp>
        <p:nvSpPr>
          <p:cNvPr id="721" name=""/>
          <p:cNvSpPr/>
          <p:nvPr/>
        </p:nvSpPr>
        <p:spPr>
          <a:xfrm>
            <a:off x="476280" y="39060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Enron’s image has remained level on most attributes as compared to Waves I and II; however, the company’s image has dipped slightly in terms of being perceived as having a balanced portfolio of businesses.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722" name=""/>
          <p:cNvSpPr/>
          <p:nvPr/>
        </p:nvSpPr>
        <p:spPr>
          <a:xfrm>
            <a:off x="5172120" y="570564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5EB5990-4F1F-40EF-931D-A76ACE699910}" type="slidenum">
              <a:t>58</a:t>
            </a:fld>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3"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GarmdITC BkCn BT"/>
              </a:rPr>
              <a:t>Personality Association With Enron - Financial Analysts Trend Data</a:t>
            </a:r>
            <a:endParaRPr b="1" lang="en-US" sz="2000" strike="noStrike" u="none">
              <a:solidFill>
                <a:srgbClr val="000099"/>
              </a:solidFill>
              <a:effectLst/>
              <a:uFillTx/>
              <a:latin typeface="GarmdITC BkCn BT"/>
            </a:endParaRPr>
          </a:p>
        </p:txBody>
      </p:sp>
      <p:graphicFrame>
        <p:nvGraphicFramePr>
          <p:cNvPr id="724" name=""/>
          <p:cNvGraphicFramePr/>
          <p:nvPr/>
        </p:nvGraphicFramePr>
        <p:xfrm>
          <a:off x="0" y="1590840"/>
          <a:ext cx="8410680" cy="4206600"/>
        </p:xfrm>
        <a:graphic>
          <a:graphicData uri="http://schemas.openxmlformats.org/presentationml/2006/ole">
            <p:oleObj r:id="rId1" spid="">
              <p:embed/>
              <p:pic>
                <p:nvPicPr>
                  <p:cNvPr id="725"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726" name=""/>
          <p:cNvGrpSpPr/>
          <p:nvPr/>
        </p:nvGrpSpPr>
        <p:grpSpPr>
          <a:xfrm>
            <a:off x="6837120" y="2576520"/>
            <a:ext cx="1389960" cy="1793880"/>
            <a:chOff x="6837120" y="2576520"/>
            <a:chExt cx="1389960" cy="1793880"/>
          </a:xfrm>
        </p:grpSpPr>
        <p:sp>
          <p:nvSpPr>
            <p:cNvPr id="727" name=""/>
            <p:cNvSpPr/>
            <p:nvPr/>
          </p:nvSpPr>
          <p:spPr>
            <a:xfrm>
              <a:off x="6837120" y="2635200"/>
              <a:ext cx="1389960" cy="1679400"/>
            </a:xfrm>
            <a:prstGeom prst="rect">
              <a:avLst/>
            </a:prstGeom>
            <a:noFill/>
            <a:ln w="0">
              <a:noFill/>
            </a:ln>
          </p:spPr>
          <p:style>
            <a:lnRef idx="0"/>
            <a:fillRef idx="0"/>
            <a:effectRef idx="0"/>
            <a:fontRef idx="minor"/>
          </p:style>
          <p:txBody>
            <a:bodyPr wrap="none" lIns="0" rIns="0" tIns="0" bIns="0" anchor="t">
              <a:sp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  Arrogant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  Bold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  Entrepreneurial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  Ambitious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  Ethical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  Scrappy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  Self-serving</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  Stodgy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Stable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Trustworthy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Smart</a:t>
              </a:r>
              <a:endParaRPr b="0" lang="en-US" sz="1000" strike="noStrike" u="none">
                <a:solidFill>
                  <a:srgbClr val="000000"/>
                </a:solidFill>
                <a:effectLst/>
                <a:uFillTx/>
                <a:latin typeface="Times New Roman"/>
              </a:endParaRPr>
            </a:p>
          </p:txBody>
        </p:sp>
        <p:sp>
          <p:nvSpPr>
            <p:cNvPr id="728" name=""/>
            <p:cNvSpPr/>
            <p:nvPr/>
          </p:nvSpPr>
          <p:spPr>
            <a:xfrm>
              <a:off x="6872400" y="2576520"/>
              <a:ext cx="1309680" cy="17938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729" name=""/>
          <p:cNvGrpSpPr/>
          <p:nvPr/>
        </p:nvGrpSpPr>
        <p:grpSpPr>
          <a:xfrm>
            <a:off x="676440" y="1397160"/>
            <a:ext cx="5817960" cy="4504680"/>
            <a:chOff x="676440" y="1397160"/>
            <a:chExt cx="5817960" cy="4504680"/>
          </a:xfrm>
        </p:grpSpPr>
        <p:sp>
          <p:nvSpPr>
            <p:cNvPr id="730"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731" name=""/>
            <p:cNvSpPr/>
            <p:nvPr/>
          </p:nvSpPr>
          <p:spPr>
            <a:xfrm>
              <a:off x="468324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732" name=""/>
            <p:cNvSpPr/>
            <p:nvPr/>
          </p:nvSpPr>
          <p:spPr>
            <a:xfrm>
              <a:off x="562608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733" name=""/>
            <p:cNvSpPr/>
            <p:nvPr/>
          </p:nvSpPr>
          <p:spPr>
            <a:xfrm>
              <a:off x="5859360" y="3843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734" name=""/>
            <p:cNvSpPr/>
            <p:nvPr/>
          </p:nvSpPr>
          <p:spPr>
            <a:xfrm>
              <a:off x="525636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735" name=""/>
            <p:cNvSpPr/>
            <p:nvPr/>
          </p:nvSpPr>
          <p:spPr>
            <a:xfrm>
              <a:off x="400212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736" name=""/>
            <p:cNvSpPr/>
            <p:nvPr/>
          </p:nvSpPr>
          <p:spPr>
            <a:xfrm>
              <a:off x="251136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737" name=""/>
            <p:cNvSpPr/>
            <p:nvPr/>
          </p:nvSpPr>
          <p:spPr>
            <a:xfrm>
              <a:off x="126540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738" name=""/>
            <p:cNvSpPr/>
            <p:nvPr/>
          </p:nvSpPr>
          <p:spPr>
            <a:xfrm>
              <a:off x="676440" y="384336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739" name=""/>
            <p:cNvSpPr/>
            <p:nvPr/>
          </p:nvSpPr>
          <p:spPr>
            <a:xfrm>
              <a:off x="91584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740" name=""/>
            <p:cNvSpPr/>
            <p:nvPr/>
          </p:nvSpPr>
          <p:spPr>
            <a:xfrm>
              <a:off x="182088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grpSp>
      <p:grpSp>
        <p:nvGrpSpPr>
          <p:cNvPr id="741" name=""/>
          <p:cNvGrpSpPr/>
          <p:nvPr/>
        </p:nvGrpSpPr>
        <p:grpSpPr>
          <a:xfrm>
            <a:off x="2057400" y="6095880"/>
            <a:ext cx="2943360" cy="422280"/>
            <a:chOff x="2057400" y="6095880"/>
            <a:chExt cx="2943360" cy="422280"/>
          </a:xfrm>
        </p:grpSpPr>
        <p:sp>
          <p:nvSpPr>
            <p:cNvPr id="742" name=""/>
            <p:cNvSpPr/>
            <p:nvPr/>
          </p:nvSpPr>
          <p:spPr>
            <a:xfrm>
              <a:off x="2057400" y="6095880"/>
              <a:ext cx="294336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743" name=""/>
            <p:cNvGrpSpPr/>
            <p:nvPr/>
          </p:nvGrpSpPr>
          <p:grpSpPr>
            <a:xfrm>
              <a:off x="2190600" y="6234120"/>
              <a:ext cx="2682720" cy="153000"/>
              <a:chOff x="2190600" y="6234120"/>
              <a:chExt cx="2682720" cy="153000"/>
            </a:xfrm>
          </p:grpSpPr>
          <p:grpSp>
            <p:nvGrpSpPr>
              <p:cNvPr id="744" name=""/>
              <p:cNvGrpSpPr/>
              <p:nvPr/>
            </p:nvGrpSpPr>
            <p:grpSpPr>
              <a:xfrm>
                <a:off x="2190600" y="6234120"/>
                <a:ext cx="816480" cy="153000"/>
                <a:chOff x="2190600" y="6234120"/>
                <a:chExt cx="816480" cy="153000"/>
              </a:xfrm>
            </p:grpSpPr>
            <p:grpSp>
              <p:nvGrpSpPr>
                <p:cNvPr id="745" name=""/>
                <p:cNvGrpSpPr/>
                <p:nvPr/>
              </p:nvGrpSpPr>
              <p:grpSpPr>
                <a:xfrm>
                  <a:off x="2190600" y="6291360"/>
                  <a:ext cx="270000" cy="39600"/>
                  <a:chOff x="2190600" y="6291360"/>
                  <a:chExt cx="270000" cy="39600"/>
                </a:xfrm>
              </p:grpSpPr>
              <p:sp>
                <p:nvSpPr>
                  <p:cNvPr id="746" name=""/>
                  <p:cNvSpPr/>
                  <p:nvPr/>
                </p:nvSpPr>
                <p:spPr>
                  <a:xfrm>
                    <a:off x="228924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47" name=""/>
                  <p:cNvSpPr/>
                  <p:nvPr/>
                </p:nvSpPr>
                <p:spPr>
                  <a:xfrm>
                    <a:off x="219060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748" name=""/>
                <p:cNvSpPr/>
                <p:nvPr/>
              </p:nvSpPr>
              <p:spPr>
                <a:xfrm>
                  <a:off x="2542320" y="6234120"/>
                  <a:ext cx="46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III</a:t>
                  </a:r>
                  <a:endParaRPr b="0" lang="en-US" sz="1000" strike="noStrike" u="none">
                    <a:solidFill>
                      <a:srgbClr val="000000"/>
                    </a:solidFill>
                    <a:effectLst/>
                    <a:uFillTx/>
                    <a:latin typeface="Times New Roman"/>
                  </a:endParaRPr>
                </a:p>
              </p:txBody>
            </p:sp>
          </p:grpSp>
          <p:grpSp>
            <p:nvGrpSpPr>
              <p:cNvPr id="749" name=""/>
              <p:cNvGrpSpPr/>
              <p:nvPr/>
            </p:nvGrpSpPr>
            <p:grpSpPr>
              <a:xfrm>
                <a:off x="3157560" y="6234120"/>
                <a:ext cx="790560" cy="153000"/>
                <a:chOff x="3157560" y="6234120"/>
                <a:chExt cx="790560" cy="153000"/>
              </a:xfrm>
            </p:grpSpPr>
            <p:sp>
              <p:nvSpPr>
                <p:cNvPr id="750" name=""/>
                <p:cNvSpPr/>
                <p:nvPr/>
              </p:nvSpPr>
              <p:spPr>
                <a:xfrm>
                  <a:off x="3157560" y="6310440"/>
                  <a:ext cx="269280" cy="1440"/>
                </a:xfrm>
                <a:prstGeom prst="line">
                  <a:avLst/>
                </a:prstGeom>
                <a:ln w="12600">
                  <a:solidFill>
                    <a:srgbClr val="0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51" name=""/>
                <p:cNvSpPr/>
                <p:nvPr/>
              </p:nvSpPr>
              <p:spPr>
                <a:xfrm>
                  <a:off x="3263400" y="6288120"/>
                  <a:ext cx="56880" cy="46080"/>
                </a:xfrm>
                <a:custGeom>
                  <a:avLst/>
                  <a:gdLst/>
                  <a:ahLst/>
                  <a:rect l="l" t="t" r="r" b="b"/>
                  <a:pathLst>
                    <a:path w="36" h="29">
                      <a:moveTo>
                        <a:pt x="18" y="0"/>
                      </a:moveTo>
                      <a:lnTo>
                        <a:pt x="36" y="29"/>
                      </a:lnTo>
                      <a:lnTo>
                        <a:pt x="0" y="29"/>
                      </a:lnTo>
                      <a:lnTo>
                        <a:pt x="18" y="0"/>
                      </a:lnTo>
                      <a:close/>
                    </a:path>
                  </a:pathLst>
                </a:custGeom>
                <a:noFill/>
                <a:ln w="9360">
                  <a:solidFill>
                    <a:srgbClr val="0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752" name=""/>
                <p:cNvSpPr/>
                <p:nvPr/>
              </p:nvSpPr>
              <p:spPr>
                <a:xfrm>
                  <a:off x="3518640" y="6234120"/>
                  <a:ext cx="429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a:t>
                  </a:r>
                  <a:endParaRPr b="0" lang="en-US" sz="1000" strike="noStrike" u="none">
                    <a:solidFill>
                      <a:srgbClr val="000000"/>
                    </a:solidFill>
                    <a:effectLst/>
                    <a:uFillTx/>
                    <a:latin typeface="Times New Roman"/>
                  </a:endParaRPr>
                </a:p>
              </p:txBody>
            </p:sp>
          </p:grpSp>
          <p:grpSp>
            <p:nvGrpSpPr>
              <p:cNvPr id="753" name=""/>
              <p:cNvGrpSpPr/>
              <p:nvPr/>
            </p:nvGrpSpPr>
            <p:grpSpPr>
              <a:xfrm>
                <a:off x="4098960" y="6234120"/>
                <a:ext cx="774360" cy="153000"/>
                <a:chOff x="4098960" y="6234120"/>
                <a:chExt cx="774360" cy="153000"/>
              </a:xfrm>
            </p:grpSpPr>
            <p:sp>
              <p:nvSpPr>
                <p:cNvPr id="754" name=""/>
                <p:cNvSpPr/>
                <p:nvPr/>
              </p:nvSpPr>
              <p:spPr>
                <a:xfrm>
                  <a:off x="4479120" y="6234120"/>
                  <a:ext cx="394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a:t>
                  </a:r>
                  <a:endParaRPr b="0" lang="en-US" sz="1000" strike="noStrike" u="none">
                    <a:solidFill>
                      <a:srgbClr val="000000"/>
                    </a:solidFill>
                    <a:effectLst/>
                    <a:uFillTx/>
                    <a:latin typeface="Times New Roman"/>
                  </a:endParaRPr>
                </a:p>
              </p:txBody>
            </p:sp>
            <p:sp>
              <p:nvSpPr>
                <p:cNvPr id="755" name=""/>
                <p:cNvSpPr/>
                <p:nvPr/>
              </p:nvSpPr>
              <p:spPr>
                <a:xfrm>
                  <a:off x="4098960" y="6311880"/>
                  <a:ext cx="269640" cy="1440"/>
                </a:xfrm>
                <a:prstGeom prst="line">
                  <a:avLst/>
                </a:prstGeom>
                <a:ln w="12600">
                  <a:solidFill>
                    <a:srgbClr val="0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56" name=""/>
                <p:cNvSpPr/>
                <p:nvPr/>
              </p:nvSpPr>
              <p:spPr>
                <a:xfrm>
                  <a:off x="4195440" y="6280200"/>
                  <a:ext cx="75960" cy="61920"/>
                </a:xfrm>
                <a:custGeom>
                  <a:avLst/>
                  <a:gdLst/>
                  <a:ahLst/>
                  <a:rect l="l" t="t" r="r" b="b"/>
                  <a:pathLst>
                    <a:path w="48" h="39">
                      <a:moveTo>
                        <a:pt x="24" y="0"/>
                      </a:moveTo>
                      <a:lnTo>
                        <a:pt x="48" y="20"/>
                      </a:lnTo>
                      <a:lnTo>
                        <a:pt x="24" y="39"/>
                      </a:lnTo>
                      <a:lnTo>
                        <a:pt x="0" y="20"/>
                      </a:lnTo>
                      <a:lnTo>
                        <a:pt x="24" y="0"/>
                      </a:lnTo>
                      <a:close/>
                    </a:path>
                  </a:pathLst>
                </a:custGeom>
                <a:solidFill>
                  <a:srgbClr val="008080"/>
                </a:solidFill>
                <a:ln w="9360">
                  <a:solidFill>
                    <a:srgbClr val="008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grpSp>
      </p:grpSp>
      <p:sp>
        <p:nvSpPr>
          <p:cNvPr id="757" name=""/>
          <p:cNvSpPr/>
          <p:nvPr/>
        </p:nvSpPr>
        <p:spPr>
          <a:xfrm>
            <a:off x="476280" y="57168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Financial Analysts have become somewhat more likely to view Enron as arrogant as compared to past waves. </a:t>
            </a:r>
            <a:br>
              <a:rPr sz="1400"/>
            </a:br>
            <a:br>
              <a:rPr sz="1400"/>
            </a:br>
            <a:r>
              <a:rPr b="0" lang="en-US" sz="1400" strike="noStrike" u="none">
                <a:solidFill>
                  <a:srgbClr val="000000"/>
                </a:solidFill>
                <a:effectLst/>
                <a:uFillTx/>
                <a:latin typeface="Times New Roman"/>
              </a:rPr>
              <a:t>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758" name=""/>
          <p:cNvSpPr/>
          <p:nvPr/>
        </p:nvSpPr>
        <p:spPr>
          <a:xfrm>
            <a:off x="5172120" y="555300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F85826C-FC0E-47C2-A3CF-58299C947205}" type="slidenum">
              <a:t>59</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Study Design </a:t>
            </a:r>
            <a:endParaRPr b="1" lang="en-US" sz="2400" strike="noStrike" u="none">
              <a:solidFill>
                <a:srgbClr val="000099"/>
              </a:solidFill>
              <a:effectLst/>
              <a:uFillTx/>
              <a:latin typeface="GarmdITC BkCn BT"/>
            </a:endParaRPr>
          </a:p>
        </p:txBody>
      </p:sp>
      <p:sp>
        <p:nvSpPr>
          <p:cNvPr id="34" name="PlaceHolder 2"/>
          <p:cNvSpPr>
            <a:spLocks noGrp="1"/>
          </p:cNvSpPr>
          <p:nvPr>
            <p:ph/>
          </p:nvPr>
        </p:nvSpPr>
        <p:spPr>
          <a:xfrm>
            <a:off x="314280" y="633240"/>
            <a:ext cx="2651040" cy="5810400"/>
          </a:xfrm>
          <a:prstGeom prst="rect">
            <a:avLst/>
          </a:prstGeom>
          <a:noFill/>
          <a:ln w="0">
            <a:noFill/>
          </a:ln>
        </p:spPr>
        <p:txBody>
          <a:bodyPr lIns="92160" rIns="92160" tIns="46080" bIns="46080" anchor="t">
            <a:normAutofit/>
          </a:bodyPr>
          <a:p>
            <a:pPr marL="228600" indent="-228600">
              <a:lnSpc>
                <a:spcPct val="95000"/>
              </a:lnSpc>
              <a:spcBef>
                <a:spcPts val="119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Competitive Sets</a:t>
            </a:r>
            <a:endParaRPr b="1" lang="en-US" sz="1600" strike="noStrike" u="none">
              <a:solidFill>
                <a:srgbClr val="000000"/>
              </a:solidFill>
              <a:effectLst/>
              <a:uFillTx/>
              <a:latin typeface="CG Omega"/>
            </a:endParaRPr>
          </a:p>
          <a:p>
            <a:pPr marL="228600" indent="-228600">
              <a:lnSpc>
                <a:spcPct val="9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CG Omega"/>
              </a:rPr>
              <a:t>Financial Community</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AES</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Akami</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American Electric Power</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Duke*</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Dynegy</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El Paso</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Goldman Sachs*</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Intel*</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Morgan Stanley*</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Southern Company*</a:t>
            </a:r>
            <a:endParaRPr b="1" lang="en-US" sz="1400" strike="noStrike" u="none">
              <a:solidFill>
                <a:srgbClr val="000000"/>
              </a:solidFill>
              <a:effectLst/>
              <a:uFillTx/>
              <a:latin typeface="CG Omega"/>
            </a:endParaRPr>
          </a:p>
          <a:p>
            <a:pPr marL="228600" indent="-228600">
              <a:lnSpc>
                <a:spcPct val="75000"/>
              </a:lnSpc>
              <a:spcBef>
                <a:spcPts val="1049"/>
              </a:spcBef>
              <a:buNone/>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Williams Companies*</a:t>
            </a:r>
            <a:endParaRPr b="1" lang="en-US" sz="1400" strike="noStrike" u="none">
              <a:solidFill>
                <a:srgbClr val="000000"/>
              </a:solidFill>
              <a:effectLst/>
              <a:uFillTx/>
              <a:latin typeface="CG Omega"/>
            </a:endParaRPr>
          </a:p>
        </p:txBody>
      </p:sp>
      <p:sp>
        <p:nvSpPr>
          <p:cNvPr id="35" name=""/>
          <p:cNvSpPr/>
          <p:nvPr/>
        </p:nvSpPr>
        <p:spPr>
          <a:xfrm>
            <a:off x="2479680" y="633240"/>
            <a:ext cx="2651040" cy="5810400"/>
          </a:xfrm>
          <a:prstGeom prst="rect">
            <a:avLst/>
          </a:prstGeom>
          <a:noFill/>
          <a:ln w="0">
            <a:noFill/>
          </a:ln>
        </p:spPr>
        <p:style>
          <a:lnRef idx="0"/>
          <a:fillRef idx="0"/>
          <a:effectRef idx="0"/>
          <a:fontRef idx="minor"/>
        </p:style>
        <p:txBody>
          <a:bodyPr lIns="92160" rIns="92160" tIns="46080" bIns="46080" anchor="t">
            <a:normAutofit/>
          </a:bodyPr>
          <a:p>
            <a:pPr marL="228600" indent="-228600">
              <a:lnSpc>
                <a:spcPct val="95000"/>
              </a:lnSpc>
              <a:spcBef>
                <a:spcPts val="1199"/>
              </a:spcBef>
              <a:tabLst>
                <a:tab algn="l" pos="0"/>
                <a:tab algn="l" pos="571680"/>
                <a:tab algn="ctr" pos="308916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28600" indent="-228600">
              <a:lnSpc>
                <a:spcPct val="9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CG Omega"/>
              </a:rPr>
              <a:t>CXOs</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Akami*</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Duke*</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Intel*</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Southern Company*</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Sun*</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Williams Companies*</a:t>
            </a:r>
            <a:endParaRPr b="0" lang="en-US" sz="1400" strike="noStrike" u="none">
              <a:solidFill>
                <a:srgbClr val="000000"/>
              </a:solidFill>
              <a:effectLst/>
              <a:uFillTx/>
              <a:latin typeface="Times New Roman"/>
            </a:endParaRPr>
          </a:p>
        </p:txBody>
      </p:sp>
      <p:sp>
        <p:nvSpPr>
          <p:cNvPr id="36" name=""/>
          <p:cNvSpPr/>
          <p:nvPr/>
        </p:nvSpPr>
        <p:spPr>
          <a:xfrm>
            <a:off x="4643280" y="633240"/>
            <a:ext cx="2651400" cy="5810400"/>
          </a:xfrm>
          <a:prstGeom prst="rect">
            <a:avLst/>
          </a:prstGeom>
          <a:noFill/>
          <a:ln w="0">
            <a:noFill/>
          </a:ln>
        </p:spPr>
        <p:style>
          <a:lnRef idx="0"/>
          <a:fillRef idx="0"/>
          <a:effectRef idx="0"/>
          <a:fontRef idx="minor"/>
        </p:style>
        <p:txBody>
          <a:bodyPr lIns="92160" rIns="92160" tIns="46080" bIns="46080" anchor="t">
            <a:normAutofit/>
          </a:bodyPr>
          <a:p>
            <a:pPr marL="228600" indent="-228600">
              <a:lnSpc>
                <a:spcPct val="95000"/>
              </a:lnSpc>
              <a:spcBef>
                <a:spcPts val="1199"/>
              </a:spcBef>
              <a:tabLst>
                <a:tab algn="l" pos="0"/>
                <a:tab algn="l" pos="571680"/>
                <a:tab algn="ctr" pos="308916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28600" indent="-228600">
              <a:lnSpc>
                <a:spcPct val="9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CG Omega"/>
              </a:rPr>
              <a:t>Media</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AES</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Akami</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American Electric Power</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Duke*</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Dynegy</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El Paso</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Goldman Sachs*</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Intel*</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Morgan Stanley*</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Southern Company*</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Williams Companies*</a:t>
            </a:r>
            <a:endParaRPr b="0" lang="en-US" sz="1400" strike="noStrike" u="none">
              <a:solidFill>
                <a:srgbClr val="000000"/>
              </a:solidFill>
              <a:effectLst/>
              <a:uFillTx/>
              <a:latin typeface="Times New Roman"/>
            </a:endParaRPr>
          </a:p>
        </p:txBody>
      </p:sp>
      <p:sp>
        <p:nvSpPr>
          <p:cNvPr id="37" name=""/>
          <p:cNvSpPr/>
          <p:nvPr/>
        </p:nvSpPr>
        <p:spPr>
          <a:xfrm>
            <a:off x="6807240" y="633240"/>
            <a:ext cx="2651040" cy="5810400"/>
          </a:xfrm>
          <a:prstGeom prst="rect">
            <a:avLst/>
          </a:prstGeom>
          <a:noFill/>
          <a:ln w="0">
            <a:noFill/>
          </a:ln>
        </p:spPr>
        <p:style>
          <a:lnRef idx="0"/>
          <a:fillRef idx="0"/>
          <a:effectRef idx="0"/>
          <a:fontRef idx="minor"/>
        </p:style>
        <p:txBody>
          <a:bodyPr lIns="92160" rIns="92160" tIns="46080" bIns="46080" anchor="t">
            <a:normAutofit/>
          </a:bodyPr>
          <a:p>
            <a:pPr marL="228600" indent="-228600">
              <a:lnSpc>
                <a:spcPct val="9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9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CG Omega"/>
              </a:rPr>
              <a:t>Regulators</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AES</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American Electric Power</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Duke</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Dynegy</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El Paso</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Southern Company</a:t>
            </a:r>
            <a:endParaRPr b="0" lang="en-US" sz="1400" strike="noStrike" u="none">
              <a:solidFill>
                <a:srgbClr val="000000"/>
              </a:solidFill>
              <a:effectLst/>
              <a:uFillTx/>
              <a:latin typeface="Times New Roman"/>
            </a:endParaRPr>
          </a:p>
          <a:p>
            <a:pPr marL="228600" indent="-228600">
              <a:lnSpc>
                <a:spcPct val="75000"/>
              </a:lnSpc>
              <a:spcBef>
                <a:spcPts val="1049"/>
              </a:spcBef>
              <a:tabLst>
                <a:tab algn="l" pos="0"/>
                <a:tab algn="l" pos="571680"/>
                <a:tab algn="ctr" pos="30891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Williams Companies</a:t>
            </a:r>
            <a:endParaRPr b="0" lang="en-US" sz="1400" strike="noStrike" u="none">
              <a:solidFill>
                <a:srgbClr val="000000"/>
              </a:solidFill>
              <a:effectLst/>
              <a:uFillTx/>
              <a:latin typeface="Times New Roman"/>
            </a:endParaRPr>
          </a:p>
        </p:txBody>
      </p:sp>
      <p:sp>
        <p:nvSpPr>
          <p:cNvPr id="38" name=""/>
          <p:cNvSpPr/>
          <p:nvPr/>
        </p:nvSpPr>
        <p:spPr>
          <a:xfrm>
            <a:off x="247680" y="467352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GarmdITC BkCn BT"/>
              </a:rPr>
              <a:t>* asked on image and personality attributes</a:t>
            </a:r>
            <a:r>
              <a:rPr b="1" lang="en-US" sz="2400" strike="noStrike" u="none">
                <a:solidFill>
                  <a:srgbClr val="000099"/>
                </a:solidFill>
                <a:effectLst/>
                <a:uFillTx/>
                <a:latin typeface="GarmdITC BkCn BT"/>
              </a:rPr>
              <a:t> </a:t>
            </a: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4E9C9FF-25C4-43D4-A7FC-FA4961D35C66}" type="slidenum">
              <a:t>6</a:t>
            </a:fld>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59" name=""/>
          <p:cNvSpPr/>
          <p:nvPr/>
        </p:nvSpPr>
        <p:spPr>
          <a:xfrm>
            <a:off x="2571840" y="1898280"/>
            <a:ext cx="6476760" cy="2495880"/>
          </a:xfrm>
          <a:prstGeom prst="rect">
            <a:avLst/>
          </a:prstGeom>
          <a:noFill/>
          <a:ln w="0">
            <a:noFill/>
          </a:ln>
        </p:spPr>
        <p:style>
          <a:lnRef idx="0"/>
          <a:fillRef idx="0"/>
          <a:effectRef idx="0"/>
          <a:fontRef idx="minor"/>
        </p:style>
        <p:txBody>
          <a:bodyPr lIns="92160" rIns="92160" tIns="46080" bIns="46080" anchor="b">
            <a:spAutoFit/>
          </a:bodyPr>
          <a:p>
            <a:pPr marL="230040" indent="-230040">
              <a:lnSpc>
                <a:spcPct val="85000"/>
              </a:lnSpc>
              <a:spcBef>
                <a:spcPts val="488"/>
              </a:spcBef>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3900" strike="noStrike" u="none">
              <a:solidFill>
                <a:srgbClr val="000000"/>
              </a:solidFill>
              <a:effectLst/>
              <a:uFillTx/>
              <a:latin typeface="Times New Roman"/>
            </a:endParaRPr>
          </a:p>
          <a:p>
            <a:pPr marL="230040" indent="-230040">
              <a:lnSpc>
                <a:spcPct val="85000"/>
              </a:lnSpc>
              <a:spcBef>
                <a:spcPts val="488"/>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3900" strike="noStrike" u="none">
                <a:solidFill>
                  <a:srgbClr val="000099"/>
                </a:solidFill>
                <a:effectLst/>
                <a:uFillTx/>
                <a:latin typeface="GarmdITC BkCn BT"/>
              </a:rPr>
              <a:t>“Will They Act on Our Behalf?”</a:t>
            </a:r>
            <a:endParaRPr b="0" lang="en-US" sz="3900" strike="noStrike" u="none">
              <a:solidFill>
                <a:srgbClr val="000000"/>
              </a:solidFill>
              <a:effectLst/>
              <a:uFillTx/>
              <a:latin typeface="Times New Roman"/>
            </a:endParaRPr>
          </a:p>
          <a:p>
            <a:pPr marL="230040" indent="-230040">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Short &amp; Long-Term Investment Prospects</a:t>
            </a:r>
            <a:br>
              <a:rPr sz="2300"/>
            </a:br>
            <a:r>
              <a:rPr b="1" lang="en-US" sz="2300" strike="noStrike" u="none">
                <a:solidFill>
                  <a:srgbClr val="000099"/>
                </a:solidFill>
                <a:effectLst/>
                <a:uFillTx/>
                <a:latin typeface="GarmdITC BkCn BT"/>
              </a:rPr>
              <a:t>(Investment Community Only)</a:t>
            </a:r>
            <a:endParaRPr b="0" lang="en-US" sz="2300" strike="noStrike" u="none">
              <a:solidFill>
                <a:srgbClr val="000000"/>
              </a:solidFill>
              <a:effectLst/>
              <a:uFillTx/>
              <a:latin typeface="Times New Roman"/>
            </a:endParaRPr>
          </a:p>
        </p:txBody>
      </p:sp>
      <p:sp>
        <p:nvSpPr>
          <p:cNvPr id="760"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1"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2"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763" name=""/>
          <p:cNvGrpSpPr/>
          <p:nvPr/>
        </p:nvGrpSpPr>
        <p:grpSpPr>
          <a:xfrm>
            <a:off x="0" y="0"/>
            <a:ext cx="1066680" cy="6858000"/>
            <a:chOff x="0" y="0"/>
            <a:chExt cx="1066680" cy="6858000"/>
          </a:xfrm>
        </p:grpSpPr>
        <p:sp>
          <p:nvSpPr>
            <p:cNvPr id="764"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5"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766" name=""/>
            <p:cNvGrpSpPr/>
            <p:nvPr/>
          </p:nvGrpSpPr>
          <p:grpSpPr>
            <a:xfrm>
              <a:off x="0" y="1568520"/>
              <a:ext cx="1066680" cy="793800"/>
              <a:chOff x="0" y="1568520"/>
              <a:chExt cx="1066680" cy="793800"/>
            </a:xfrm>
          </p:grpSpPr>
          <p:sp>
            <p:nvSpPr>
              <p:cNvPr id="767"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768"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296D6C8C-984B-4561-87F5-FEE423DAF431}" type="slidenum">
              <a:t>60</a:t>
            </a:fld>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69" name=""/>
          <p:cNvGraphicFramePr/>
          <p:nvPr/>
        </p:nvGraphicFramePr>
        <p:xfrm>
          <a:off x="-119160" y="1392120"/>
          <a:ext cx="4648320" cy="4686480"/>
        </p:xfrm>
        <a:graphic>
          <a:graphicData uri="http://schemas.openxmlformats.org/presentationml/2006/ole">
            <p:oleObj r:id="rId1" spid="">
              <p:embed/>
              <p:pic>
                <p:nvPicPr>
                  <p:cNvPr id="770" name="" descr=""/>
                  <p:cNvPicPr/>
                  <p:nvPr/>
                </p:nvPicPr>
                <p:blipFill>
                  <a:blip r:embed="rId2"/>
                  <a:stretch/>
                </p:blipFill>
                <p:spPr>
                  <a:xfrm>
                    <a:off x="-119160" y="1392120"/>
                    <a:ext cx="4648320" cy="4686480"/>
                  </a:xfrm>
                  <a:prstGeom prst="rect">
                    <a:avLst/>
                  </a:prstGeom>
                  <a:noFill/>
                  <a:ln w="0">
                    <a:noFill/>
                  </a:ln>
                </p:spPr>
              </p:pic>
            </p:oleObj>
          </a:graphicData>
        </a:graphic>
      </p:graphicFrame>
      <p:sp>
        <p:nvSpPr>
          <p:cNvPr id="771"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Investment Prospects</a:t>
            </a:r>
            <a:endParaRPr b="1" lang="en-US" sz="2400" strike="noStrike" u="none">
              <a:solidFill>
                <a:srgbClr val="000099"/>
              </a:solidFill>
              <a:effectLst/>
              <a:uFillTx/>
              <a:latin typeface="GarmdITC BkCn BT"/>
            </a:endParaRPr>
          </a:p>
        </p:txBody>
      </p:sp>
      <p:sp>
        <p:nvSpPr>
          <p:cNvPr id="772" name=""/>
          <p:cNvSpPr/>
          <p:nvPr/>
        </p:nvSpPr>
        <p:spPr>
          <a:xfrm>
            <a:off x="14400" y="84600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Financial Analysts “% Saying Excellent”</a:t>
            </a:r>
            <a:endParaRPr b="0" lang="en-US" sz="1600" strike="noStrike" u="none">
              <a:solidFill>
                <a:srgbClr val="000000"/>
              </a:solidFill>
              <a:effectLst/>
              <a:uFillTx/>
              <a:latin typeface="Times New Roman"/>
            </a:endParaRPr>
          </a:p>
        </p:txBody>
      </p:sp>
      <p:sp>
        <p:nvSpPr>
          <p:cNvPr id="773" name=""/>
          <p:cNvSpPr/>
          <p:nvPr/>
        </p:nvSpPr>
        <p:spPr>
          <a:xfrm>
            <a:off x="2057400" y="1123920"/>
            <a:ext cx="1365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Short-Term</a:t>
            </a:r>
            <a:endParaRPr b="0" lang="en-US" sz="1600" strike="noStrike" u="none">
              <a:solidFill>
                <a:srgbClr val="000000"/>
              </a:solidFill>
              <a:effectLst/>
              <a:uFillTx/>
              <a:latin typeface="Times New Roman"/>
            </a:endParaRPr>
          </a:p>
        </p:txBody>
      </p:sp>
      <p:sp>
        <p:nvSpPr>
          <p:cNvPr id="774" name=""/>
          <p:cNvSpPr/>
          <p:nvPr/>
        </p:nvSpPr>
        <p:spPr>
          <a:xfrm>
            <a:off x="5700600" y="1117440"/>
            <a:ext cx="2421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Short-Term Trend Data</a:t>
            </a:r>
            <a:endParaRPr b="0" lang="en-US" sz="1600" strike="noStrike" u="none">
              <a:solidFill>
                <a:srgbClr val="000000"/>
              </a:solidFill>
              <a:effectLst/>
              <a:uFillTx/>
              <a:latin typeface="Times New Roman"/>
            </a:endParaRPr>
          </a:p>
        </p:txBody>
      </p:sp>
      <p:graphicFrame>
        <p:nvGraphicFramePr>
          <p:cNvPr id="775" name=""/>
          <p:cNvGraphicFramePr/>
          <p:nvPr/>
        </p:nvGraphicFramePr>
        <p:xfrm>
          <a:off x="4392720" y="1438200"/>
          <a:ext cx="4647960" cy="4950000"/>
        </p:xfrm>
        <a:graphic>
          <a:graphicData uri="http://schemas.openxmlformats.org/presentationml/2006/ole">
            <p:oleObj r:id="rId3" spid="">
              <p:embed/>
              <p:pic>
                <p:nvPicPr>
                  <p:cNvPr id="776" name="" descr=""/>
                  <p:cNvPicPr/>
                  <p:nvPr/>
                </p:nvPicPr>
                <p:blipFill>
                  <a:blip r:embed="rId4"/>
                  <a:stretch/>
                </p:blipFill>
                <p:spPr>
                  <a:xfrm>
                    <a:off x="4392720" y="1438200"/>
                    <a:ext cx="4647960" cy="4950000"/>
                  </a:xfrm>
                  <a:prstGeom prst="rect">
                    <a:avLst/>
                  </a:prstGeom>
                  <a:noFill/>
                  <a:ln w="0">
                    <a:noFill/>
                  </a:ln>
                </p:spPr>
              </p:pic>
            </p:oleObj>
          </a:graphicData>
        </a:graphic>
      </p:graphicFrame>
      <p:sp>
        <p:nvSpPr>
          <p:cNvPr id="777" name=""/>
          <p:cNvSpPr/>
          <p:nvPr/>
        </p:nvSpPr>
        <p:spPr>
          <a:xfrm>
            <a:off x="209520" y="6494400"/>
            <a:ext cx="5921280" cy="20952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would you characterize the investment prospects of these companies over the short term, that is, within the next year or two?</a:t>
            </a:r>
            <a:endParaRPr b="0" lang="en-US" sz="800" strike="noStrike" u="none">
              <a:solidFill>
                <a:srgbClr val="000000"/>
              </a:solidFill>
              <a:effectLst/>
              <a:uFillTx/>
              <a:latin typeface="Times New Roman"/>
            </a:endParaRPr>
          </a:p>
        </p:txBody>
      </p:sp>
      <p:sp>
        <p:nvSpPr>
          <p:cNvPr id="778" name=""/>
          <p:cNvSpPr/>
          <p:nvPr/>
        </p:nvSpPr>
        <p:spPr>
          <a:xfrm>
            <a:off x="91080" y="6323400"/>
            <a:ext cx="2651760" cy="215640"/>
          </a:xfrm>
          <a:prstGeom prst="rect">
            <a:avLst/>
          </a:prstGeom>
          <a:noFill/>
          <a:ln w="0">
            <a:noFill/>
          </a:ln>
        </p:spPr>
        <p:style>
          <a:lnRef idx="0"/>
          <a:fillRef idx="0"/>
          <a:effectRef idx="0"/>
          <a:fontRef idx="minor"/>
        </p:style>
        <p:txBody>
          <a:bodyPr wrap="none"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779" name=""/>
          <p:cNvSpPr/>
          <p:nvPr/>
        </p:nvSpPr>
        <p:spPr>
          <a:xfrm>
            <a:off x="331920" y="40464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ranks first when Financial Analysts rate companies’ short term investment prospects; one-third judge Enron’s short term prospects as “excellent”.</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219078A-95E2-4DE0-BC2F-80904A688255}" type="slidenum">
              <a:t>61</a:t>
            </a:fld>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80" name=""/>
          <p:cNvGraphicFramePr/>
          <p:nvPr/>
        </p:nvGraphicFramePr>
        <p:xfrm>
          <a:off x="-119160" y="1392120"/>
          <a:ext cx="4648320" cy="4686480"/>
        </p:xfrm>
        <a:graphic>
          <a:graphicData uri="http://schemas.openxmlformats.org/presentationml/2006/ole">
            <p:oleObj r:id="rId1" spid="">
              <p:embed/>
              <p:pic>
                <p:nvPicPr>
                  <p:cNvPr id="781" name="" descr=""/>
                  <p:cNvPicPr/>
                  <p:nvPr/>
                </p:nvPicPr>
                <p:blipFill>
                  <a:blip r:embed="rId2"/>
                  <a:stretch/>
                </p:blipFill>
                <p:spPr>
                  <a:xfrm>
                    <a:off x="-119160" y="1392120"/>
                    <a:ext cx="4648320" cy="4686480"/>
                  </a:xfrm>
                  <a:prstGeom prst="rect">
                    <a:avLst/>
                  </a:prstGeom>
                  <a:noFill/>
                  <a:ln w="0">
                    <a:noFill/>
                  </a:ln>
                </p:spPr>
              </p:pic>
            </p:oleObj>
          </a:graphicData>
        </a:graphic>
      </p:graphicFrame>
      <p:sp>
        <p:nvSpPr>
          <p:cNvPr id="782"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Investment Prospects</a:t>
            </a:r>
            <a:endParaRPr b="1" lang="en-US" sz="2400" strike="noStrike" u="none">
              <a:solidFill>
                <a:srgbClr val="000099"/>
              </a:solidFill>
              <a:effectLst/>
              <a:uFillTx/>
              <a:latin typeface="GarmdITC BkCn BT"/>
            </a:endParaRPr>
          </a:p>
        </p:txBody>
      </p:sp>
      <p:sp>
        <p:nvSpPr>
          <p:cNvPr id="783" name=""/>
          <p:cNvSpPr/>
          <p:nvPr/>
        </p:nvSpPr>
        <p:spPr>
          <a:xfrm>
            <a:off x="14400" y="84600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Financial Analysts “% Saying Excellent”</a:t>
            </a:r>
            <a:endParaRPr b="0" lang="en-US" sz="1600" strike="noStrike" u="none">
              <a:solidFill>
                <a:srgbClr val="000000"/>
              </a:solidFill>
              <a:effectLst/>
              <a:uFillTx/>
              <a:latin typeface="Times New Roman"/>
            </a:endParaRPr>
          </a:p>
        </p:txBody>
      </p:sp>
      <p:sp>
        <p:nvSpPr>
          <p:cNvPr id="784" name=""/>
          <p:cNvSpPr/>
          <p:nvPr/>
        </p:nvSpPr>
        <p:spPr>
          <a:xfrm>
            <a:off x="2057400" y="1123920"/>
            <a:ext cx="1365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Long-Term</a:t>
            </a:r>
            <a:endParaRPr b="0" lang="en-US" sz="1600" strike="noStrike" u="none">
              <a:solidFill>
                <a:srgbClr val="000000"/>
              </a:solidFill>
              <a:effectLst/>
              <a:uFillTx/>
              <a:latin typeface="Times New Roman"/>
            </a:endParaRPr>
          </a:p>
        </p:txBody>
      </p:sp>
      <p:sp>
        <p:nvSpPr>
          <p:cNvPr id="785" name=""/>
          <p:cNvSpPr/>
          <p:nvPr/>
        </p:nvSpPr>
        <p:spPr>
          <a:xfrm>
            <a:off x="5700600" y="1117440"/>
            <a:ext cx="2421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Long-Term Trend Data</a:t>
            </a:r>
            <a:endParaRPr b="0" lang="en-US" sz="1600" strike="noStrike" u="none">
              <a:solidFill>
                <a:srgbClr val="000000"/>
              </a:solidFill>
              <a:effectLst/>
              <a:uFillTx/>
              <a:latin typeface="Times New Roman"/>
            </a:endParaRPr>
          </a:p>
        </p:txBody>
      </p:sp>
      <p:graphicFrame>
        <p:nvGraphicFramePr>
          <p:cNvPr id="786" name=""/>
          <p:cNvGraphicFramePr/>
          <p:nvPr/>
        </p:nvGraphicFramePr>
        <p:xfrm>
          <a:off x="4392720" y="1438200"/>
          <a:ext cx="4647960" cy="4950000"/>
        </p:xfrm>
        <a:graphic>
          <a:graphicData uri="http://schemas.openxmlformats.org/presentationml/2006/ole">
            <p:oleObj r:id="rId3" spid="">
              <p:embed/>
              <p:pic>
                <p:nvPicPr>
                  <p:cNvPr id="787" name="" descr=""/>
                  <p:cNvPicPr/>
                  <p:nvPr/>
                </p:nvPicPr>
                <p:blipFill>
                  <a:blip r:embed="rId4"/>
                  <a:stretch/>
                </p:blipFill>
                <p:spPr>
                  <a:xfrm>
                    <a:off x="4392720" y="1438200"/>
                    <a:ext cx="4647960" cy="4950000"/>
                  </a:xfrm>
                  <a:prstGeom prst="rect">
                    <a:avLst/>
                  </a:prstGeom>
                  <a:noFill/>
                  <a:ln w="0">
                    <a:noFill/>
                  </a:ln>
                </p:spPr>
              </p:pic>
            </p:oleObj>
          </a:graphicData>
        </a:graphic>
      </p:graphicFrame>
      <p:sp>
        <p:nvSpPr>
          <p:cNvPr id="788" name=""/>
          <p:cNvSpPr/>
          <p:nvPr/>
        </p:nvSpPr>
        <p:spPr>
          <a:xfrm>
            <a:off x="209520" y="6494400"/>
            <a:ext cx="5921280" cy="20952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would you characterize the investment prospects of these companies over the long term, that is, five to ten years from now?</a:t>
            </a:r>
            <a:endParaRPr b="0" lang="en-US" sz="800" strike="noStrike" u="none">
              <a:solidFill>
                <a:srgbClr val="000000"/>
              </a:solidFill>
              <a:effectLst/>
              <a:uFillTx/>
              <a:latin typeface="Times New Roman"/>
            </a:endParaRPr>
          </a:p>
        </p:txBody>
      </p:sp>
      <p:sp>
        <p:nvSpPr>
          <p:cNvPr id="789" name=""/>
          <p:cNvSpPr/>
          <p:nvPr/>
        </p:nvSpPr>
        <p:spPr>
          <a:xfrm>
            <a:off x="91080" y="6323400"/>
            <a:ext cx="2651760" cy="215640"/>
          </a:xfrm>
          <a:prstGeom prst="rect">
            <a:avLst/>
          </a:prstGeom>
          <a:noFill/>
          <a:ln w="0">
            <a:noFill/>
          </a:ln>
        </p:spPr>
        <p:style>
          <a:lnRef idx="0"/>
          <a:fillRef idx="0"/>
          <a:effectRef idx="0"/>
          <a:fontRef idx="minor"/>
        </p:style>
        <p:txBody>
          <a:bodyPr wrap="none"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790" name=""/>
          <p:cNvSpPr/>
          <p:nvPr/>
        </p:nvSpPr>
        <p:spPr>
          <a:xfrm>
            <a:off x="331920" y="34776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places first when Financial Analysts rate companies’ long term investment prospects; over half feel Enron’s long term prospects are “excellent”; the proportion who rate the company’s long term prospects as “excellent” has decreased slightly since Wave I.</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7F32DA82-C445-4AE9-B52D-19B97E6DB286}" type="slidenum">
              <a:t>62</a:t>
            </a:fld>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91" name=""/>
          <p:cNvSpPr/>
          <p:nvPr/>
        </p:nvSpPr>
        <p:spPr>
          <a:xfrm>
            <a:off x="2587680" y="2900160"/>
            <a:ext cx="6477120" cy="1909800"/>
          </a:xfrm>
          <a:prstGeom prst="rect">
            <a:avLst/>
          </a:prstGeom>
          <a:noFill/>
          <a:ln w="0">
            <a:noFill/>
          </a:ln>
        </p:spPr>
        <p:style>
          <a:lnRef idx="0"/>
          <a:fillRef idx="0"/>
          <a:effectRef idx="0"/>
          <a:fontRef idx="minor"/>
        </p:style>
        <p:txBody>
          <a:bodyPr lIns="92160" rIns="92160" tIns="46080" bIns="46080" anchor="b">
            <a:spAutoFit/>
          </a:bodyPr>
          <a:p>
            <a:pPr marL="230040" indent="-230040">
              <a:lnSpc>
                <a:spcPct val="85000"/>
              </a:lnSpc>
              <a:spcBef>
                <a:spcPts val="575"/>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4600" strike="noStrike" u="none">
                <a:solidFill>
                  <a:srgbClr val="000099"/>
                </a:solidFill>
                <a:effectLst/>
                <a:uFillTx/>
                <a:latin typeface="GarmdITC BkCn BT"/>
              </a:rPr>
              <a:t>CXOs</a:t>
            </a:r>
            <a:endParaRPr b="0" lang="en-US" sz="4600" strike="noStrike" u="none">
              <a:solidFill>
                <a:srgbClr val="000000"/>
              </a:solidFill>
              <a:effectLst/>
              <a:uFillTx/>
              <a:latin typeface="Times New Roman"/>
            </a:endParaRPr>
          </a:p>
          <a:p>
            <a:pPr marL="230040" indent="-230040">
              <a:lnSpc>
                <a:spcPct val="85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4200" strike="noStrike" u="none">
              <a:solidFill>
                <a:srgbClr val="000000"/>
              </a:solidFill>
              <a:effectLst/>
              <a:uFillTx/>
              <a:latin typeface="Times New Roman"/>
            </a:endParaRPr>
          </a:p>
          <a:p>
            <a:pPr marL="230040" indent="-230040">
              <a:lnSpc>
                <a:spcPct val="85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4200" strike="noStrike" u="none">
              <a:solidFill>
                <a:srgbClr val="000000"/>
              </a:solidFill>
              <a:effectLst/>
              <a:uFillTx/>
              <a:latin typeface="Times New Roman"/>
            </a:endParaRPr>
          </a:p>
        </p:txBody>
      </p:sp>
      <p:sp>
        <p:nvSpPr>
          <p:cNvPr id="792"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3"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4"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795" name=""/>
          <p:cNvGrpSpPr/>
          <p:nvPr/>
        </p:nvGrpSpPr>
        <p:grpSpPr>
          <a:xfrm>
            <a:off x="0" y="0"/>
            <a:ext cx="1066680" cy="6858000"/>
            <a:chOff x="0" y="0"/>
            <a:chExt cx="1066680" cy="6858000"/>
          </a:xfrm>
        </p:grpSpPr>
        <p:sp>
          <p:nvSpPr>
            <p:cNvPr id="796"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7"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798" name=""/>
            <p:cNvGrpSpPr/>
            <p:nvPr/>
          </p:nvGrpSpPr>
          <p:grpSpPr>
            <a:xfrm>
              <a:off x="0" y="1568520"/>
              <a:ext cx="1066680" cy="793800"/>
              <a:chOff x="0" y="1568520"/>
              <a:chExt cx="1066680" cy="793800"/>
            </a:xfrm>
          </p:grpSpPr>
          <p:sp>
            <p:nvSpPr>
              <p:cNvPr id="799"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800"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BA084091-65A3-42B1-A6AB-4AFE363500AC}" type="slidenum">
              <a:t>63</a:t>
            </a:fld>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01" name=""/>
          <p:cNvSpPr/>
          <p:nvPr/>
        </p:nvSpPr>
        <p:spPr>
          <a:xfrm>
            <a:off x="2571840" y="2831400"/>
            <a:ext cx="6476760" cy="2739240"/>
          </a:xfrm>
          <a:prstGeom prst="rect">
            <a:avLst/>
          </a:prstGeom>
          <a:noFill/>
          <a:ln w="0">
            <a:noFill/>
          </a:ln>
        </p:spPr>
        <p:style>
          <a:lnRef idx="0"/>
          <a:fillRef idx="0"/>
          <a:effectRef idx="0"/>
          <a:fontRef idx="minor"/>
        </p:style>
        <p:txBody>
          <a:bodyPr lIns="92160" rIns="92160" tIns="46080" bIns="46080" anchor="b">
            <a:spAutoFit/>
          </a:bodyPr>
          <a:p>
            <a:pPr>
              <a:lnSpc>
                <a:spcPct val="100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4200" strike="noStrike" u="none">
                <a:solidFill>
                  <a:srgbClr val="000099"/>
                </a:solidFill>
                <a:effectLst/>
                <a:uFillTx/>
                <a:latin typeface="GarmdITC BkCn BT"/>
              </a:rPr>
              <a:t>“Do They Know Us?”</a:t>
            </a:r>
            <a:endParaRPr b="0" lang="en-US" sz="4200" strike="noStrike" u="none">
              <a:solidFill>
                <a:srgbClr val="000000"/>
              </a:solidFill>
              <a:effectLst/>
              <a:uFillTx/>
              <a:latin typeface="Times New Roman"/>
            </a:endParaRPr>
          </a:p>
          <a:p>
            <a:pPr>
              <a:lnSpc>
                <a:spcPct val="100000"/>
              </a:lnSpc>
              <a:spcBef>
                <a:spcPts val="1151"/>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Unaided Awareness of “Energy-Related” Companies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Unaided Awareness of “Investment Firms”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Association with Communications Themes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Familiarity</a:t>
            </a:r>
            <a:endParaRPr b="0" lang="en-US" sz="2300" strike="noStrike" u="none">
              <a:solidFill>
                <a:srgbClr val="000000"/>
              </a:solidFill>
              <a:effectLst/>
              <a:uFillTx/>
              <a:latin typeface="Times New Roman"/>
            </a:endParaRPr>
          </a:p>
        </p:txBody>
      </p:sp>
      <p:sp>
        <p:nvSpPr>
          <p:cNvPr id="802"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3"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4"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805" name=""/>
          <p:cNvGrpSpPr/>
          <p:nvPr/>
        </p:nvGrpSpPr>
        <p:grpSpPr>
          <a:xfrm>
            <a:off x="0" y="0"/>
            <a:ext cx="1066680" cy="6858000"/>
            <a:chOff x="0" y="0"/>
            <a:chExt cx="1066680" cy="6858000"/>
          </a:xfrm>
        </p:grpSpPr>
        <p:sp>
          <p:nvSpPr>
            <p:cNvPr id="806"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7"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808" name=""/>
            <p:cNvGrpSpPr/>
            <p:nvPr/>
          </p:nvGrpSpPr>
          <p:grpSpPr>
            <a:xfrm>
              <a:off x="0" y="1568520"/>
              <a:ext cx="1066680" cy="793800"/>
              <a:chOff x="0" y="1568520"/>
              <a:chExt cx="1066680" cy="793800"/>
            </a:xfrm>
          </p:grpSpPr>
          <p:sp>
            <p:nvSpPr>
              <p:cNvPr id="809"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810"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3A9D90DE-8647-456B-9BFD-582C8FE857B1}" type="slidenum">
              <a:t>64</a:t>
            </a:fld>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1"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“Top” Energy Related Companies</a:t>
            </a:r>
            <a:endParaRPr b="1" lang="en-US" sz="2400" strike="noStrike" u="none">
              <a:solidFill>
                <a:srgbClr val="000099"/>
              </a:solidFill>
              <a:effectLst/>
              <a:uFillTx/>
              <a:latin typeface="GarmdITC BkCn BT"/>
            </a:endParaRPr>
          </a:p>
        </p:txBody>
      </p:sp>
      <p:sp>
        <p:nvSpPr>
          <p:cNvPr id="812" name=""/>
          <p:cNvSpPr/>
          <p:nvPr/>
        </p:nvSpPr>
        <p:spPr>
          <a:xfrm>
            <a:off x="1365120" y="1147680"/>
            <a:ext cx="1702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Top Mentions</a:t>
            </a:r>
            <a:endParaRPr b="0" lang="en-US" sz="1600" strike="noStrike" u="none">
              <a:solidFill>
                <a:srgbClr val="000000"/>
              </a:solidFill>
              <a:effectLst/>
              <a:uFillTx/>
              <a:latin typeface="Times New Roman"/>
            </a:endParaRPr>
          </a:p>
        </p:txBody>
      </p:sp>
      <p:graphicFrame>
        <p:nvGraphicFramePr>
          <p:cNvPr id="813" name=""/>
          <p:cNvGraphicFramePr/>
          <p:nvPr/>
        </p:nvGraphicFramePr>
        <p:xfrm>
          <a:off x="291960" y="1460520"/>
          <a:ext cx="3848400" cy="4737240"/>
        </p:xfrm>
        <a:graphic>
          <a:graphicData uri="http://schemas.openxmlformats.org/presentationml/2006/ole">
            <p:oleObj r:id="rId1" spid="">
              <p:embed/>
              <p:pic>
                <p:nvPicPr>
                  <p:cNvPr id="814" name="" descr=""/>
                  <p:cNvPicPr/>
                  <p:nvPr/>
                </p:nvPicPr>
                <p:blipFill>
                  <a:blip r:embed="rId2"/>
                  <a:stretch/>
                </p:blipFill>
                <p:spPr>
                  <a:xfrm>
                    <a:off x="291960" y="1460520"/>
                    <a:ext cx="3848400" cy="4737240"/>
                  </a:xfrm>
                  <a:prstGeom prst="rect">
                    <a:avLst/>
                  </a:prstGeom>
                  <a:noFill/>
                  <a:ln w="0">
                    <a:noFill/>
                  </a:ln>
                </p:spPr>
              </p:pic>
            </p:oleObj>
          </a:graphicData>
        </a:graphic>
      </p:graphicFrame>
      <p:sp>
        <p:nvSpPr>
          <p:cNvPr id="815"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sp>
        <p:nvSpPr>
          <p:cNvPr id="816" name=""/>
          <p:cNvSpPr/>
          <p:nvPr/>
        </p:nvSpPr>
        <p:spPr>
          <a:xfrm>
            <a:off x="209520" y="6188760"/>
            <a:ext cx="5262480" cy="55188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GarmdITC BkCn BT"/>
              </a:rPr>
              <a:t>= </a:t>
            </a:r>
            <a:r>
              <a:rPr b="0" i="1" lang="en-US" sz="1000" strike="noStrike" u="none">
                <a:solidFill>
                  <a:srgbClr val="000000"/>
                </a:solidFill>
                <a:effectLst/>
                <a:uFillTx/>
                <a:latin typeface="GarmdITC BkCn BT"/>
              </a:rPr>
              <a:t>Significantly higher/lower than Wave I</a:t>
            </a:r>
            <a:endParaRPr b="0" lang="en-US" sz="1000" strike="noStrike" u="none">
              <a:solidFill>
                <a:srgbClr val="000000"/>
              </a:solidFill>
              <a:effectLst/>
              <a:uFillTx/>
              <a:latin typeface="Times New Roman"/>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GarmdITC BkCn BT"/>
              </a:rPr>
              <a:t>Q:  What companies do you consider to be the top three energy related companies in the world?                 </a:t>
            </a:r>
            <a:endParaRPr b="0" lang="en-US" sz="1000" strike="noStrike" u="none">
              <a:solidFill>
                <a:srgbClr val="000000"/>
              </a:solidFill>
              <a:effectLst/>
              <a:uFillTx/>
              <a:latin typeface="Times New Roman"/>
            </a:endParaRPr>
          </a:p>
        </p:txBody>
      </p:sp>
      <p:sp>
        <p:nvSpPr>
          <p:cNvPr id="817" name=""/>
          <p:cNvSpPr/>
          <p:nvPr/>
        </p:nvSpPr>
        <p:spPr>
          <a:xfrm>
            <a:off x="5977080" y="1147680"/>
            <a:ext cx="1593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818" name=""/>
          <p:cNvGraphicFramePr/>
          <p:nvPr/>
        </p:nvGraphicFramePr>
        <p:xfrm>
          <a:off x="4573440" y="1523880"/>
          <a:ext cx="4399200" cy="5100840"/>
        </p:xfrm>
        <a:graphic>
          <a:graphicData uri="http://schemas.openxmlformats.org/presentationml/2006/ole">
            <p:oleObj r:id="rId3" spid="">
              <p:embed/>
              <p:pic>
                <p:nvPicPr>
                  <p:cNvPr id="819" name="" descr=""/>
                  <p:cNvPicPr/>
                  <p:nvPr/>
                </p:nvPicPr>
                <p:blipFill>
                  <a:blip r:embed="rId4"/>
                  <a:stretch/>
                </p:blipFill>
                <p:spPr>
                  <a:xfrm>
                    <a:off x="4573440" y="1523880"/>
                    <a:ext cx="4399200" cy="5100840"/>
                  </a:xfrm>
                  <a:prstGeom prst="rect">
                    <a:avLst/>
                  </a:prstGeom>
                  <a:noFill/>
                  <a:ln w="0">
                    <a:noFill/>
                  </a:ln>
                </p:spPr>
              </p:pic>
            </p:oleObj>
          </a:graphicData>
        </a:graphic>
      </p:graphicFrame>
      <p:sp>
        <p:nvSpPr>
          <p:cNvPr id="820" name=""/>
          <p:cNvSpPr/>
          <p:nvPr/>
        </p:nvSpPr>
        <p:spPr>
          <a:xfrm>
            <a:off x="324000" y="3808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asked to name, unaided, the top three energy-related companies in the world, about one-fourth of CXOs name Enron; ExxonMobil, BP Amoco and Shell occuoy the top three positions. Mentions of Enron have increased as compared to the second wave.</a:t>
            </a:r>
            <a:endParaRPr b="0" lang="en-US" sz="1400" strike="noStrike" u="none">
              <a:solidFill>
                <a:srgbClr val="000000"/>
              </a:solidFill>
              <a:effectLst/>
              <a:uFillTx/>
              <a:latin typeface="Times New Roman"/>
            </a:endParaRPr>
          </a:p>
        </p:txBody>
      </p:sp>
      <p:sp>
        <p:nvSpPr>
          <p:cNvPr id="821" name=""/>
          <p:cNvSpPr/>
          <p:nvPr/>
        </p:nvSpPr>
        <p:spPr>
          <a:xfrm>
            <a:off x="8530920" y="394668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F61A737-FBA6-4F01-AAE7-1B4DE630222C}" type="slidenum">
              <a:t>65</a:t>
            </a:fld>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“Innovative Users of B2B E-commerce”</a:t>
            </a:r>
            <a:endParaRPr b="1" lang="en-US" sz="2400" strike="noStrike" u="none">
              <a:solidFill>
                <a:srgbClr val="000099"/>
              </a:solidFill>
              <a:effectLst/>
              <a:uFillTx/>
              <a:latin typeface="GarmdITC BkCn BT"/>
            </a:endParaRPr>
          </a:p>
        </p:txBody>
      </p:sp>
      <p:sp>
        <p:nvSpPr>
          <p:cNvPr id="823" name=""/>
          <p:cNvSpPr/>
          <p:nvPr/>
        </p:nvSpPr>
        <p:spPr>
          <a:xfrm>
            <a:off x="200160" y="6292080"/>
            <a:ext cx="5752800" cy="39924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GarmdITC BkCn BT"/>
              </a:rPr>
              <a:t>Q:  What companies do you consider to be the most innovative users of business-to-business e-commerce?</a:t>
            </a:r>
            <a:endParaRPr b="0" lang="en-US" sz="1000" strike="noStrike" u="none">
              <a:solidFill>
                <a:srgbClr val="000000"/>
              </a:solidFill>
              <a:effectLst/>
              <a:uFillTx/>
              <a:latin typeface="Times New Roman"/>
            </a:endParaRPr>
          </a:p>
        </p:txBody>
      </p:sp>
      <p:sp>
        <p:nvSpPr>
          <p:cNvPr id="824" name=""/>
          <p:cNvSpPr/>
          <p:nvPr/>
        </p:nvSpPr>
        <p:spPr>
          <a:xfrm>
            <a:off x="1365120" y="1158840"/>
            <a:ext cx="1702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First Mentions</a:t>
            </a:r>
            <a:endParaRPr b="0" lang="en-US" sz="1600" strike="noStrike" u="none">
              <a:solidFill>
                <a:srgbClr val="000000"/>
              </a:solidFill>
              <a:effectLst/>
              <a:uFillTx/>
              <a:latin typeface="Times New Roman"/>
            </a:endParaRPr>
          </a:p>
        </p:txBody>
      </p:sp>
      <p:sp>
        <p:nvSpPr>
          <p:cNvPr id="825"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sp>
        <p:nvSpPr>
          <p:cNvPr id="826" name=""/>
          <p:cNvSpPr/>
          <p:nvPr/>
        </p:nvSpPr>
        <p:spPr>
          <a:xfrm>
            <a:off x="5819760" y="1176480"/>
            <a:ext cx="1593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graphicFrame>
        <p:nvGraphicFramePr>
          <p:cNvPr id="827" name=""/>
          <p:cNvGraphicFramePr/>
          <p:nvPr/>
        </p:nvGraphicFramePr>
        <p:xfrm>
          <a:off x="291960" y="1460520"/>
          <a:ext cx="3848400" cy="4737240"/>
        </p:xfrm>
        <a:graphic>
          <a:graphicData uri="http://schemas.openxmlformats.org/presentationml/2006/ole">
            <p:oleObj r:id="rId1" spid="">
              <p:embed/>
              <p:pic>
                <p:nvPicPr>
                  <p:cNvPr id="828" name="" descr=""/>
                  <p:cNvPicPr/>
                  <p:nvPr/>
                </p:nvPicPr>
                <p:blipFill>
                  <a:blip r:embed="rId2"/>
                  <a:stretch/>
                </p:blipFill>
                <p:spPr>
                  <a:xfrm>
                    <a:off x="291960" y="1460520"/>
                    <a:ext cx="3848400" cy="4737240"/>
                  </a:xfrm>
                  <a:prstGeom prst="rect">
                    <a:avLst/>
                  </a:prstGeom>
                  <a:noFill/>
                  <a:ln w="0">
                    <a:noFill/>
                  </a:ln>
                </p:spPr>
              </p:pic>
            </p:oleObj>
          </a:graphicData>
        </a:graphic>
      </p:graphicFrame>
      <p:graphicFrame>
        <p:nvGraphicFramePr>
          <p:cNvPr id="829" name=""/>
          <p:cNvGraphicFramePr/>
          <p:nvPr/>
        </p:nvGraphicFramePr>
        <p:xfrm>
          <a:off x="4692600" y="1479600"/>
          <a:ext cx="3848040" cy="4736880"/>
        </p:xfrm>
        <a:graphic>
          <a:graphicData uri="http://schemas.openxmlformats.org/presentationml/2006/ole">
            <p:oleObj r:id="rId3" spid="">
              <p:embed/>
              <p:pic>
                <p:nvPicPr>
                  <p:cNvPr id="830" name="" descr=""/>
                  <p:cNvPicPr/>
                  <p:nvPr/>
                </p:nvPicPr>
                <p:blipFill>
                  <a:blip r:embed="rId4"/>
                  <a:stretch/>
                </p:blipFill>
                <p:spPr>
                  <a:xfrm>
                    <a:off x="4692600" y="1479600"/>
                    <a:ext cx="3848040" cy="4736880"/>
                  </a:xfrm>
                  <a:prstGeom prst="rect">
                    <a:avLst/>
                  </a:prstGeom>
                  <a:noFill/>
                  <a:ln w="0">
                    <a:noFill/>
                  </a:ln>
                </p:spPr>
              </p:pic>
            </p:oleObj>
          </a:graphicData>
        </a:graphic>
      </p:graphicFrame>
      <p:sp>
        <p:nvSpPr>
          <p:cNvPr id="831" name=""/>
          <p:cNvSpPr/>
          <p:nvPr/>
        </p:nvSpPr>
        <p:spPr>
          <a:xfrm>
            <a:off x="324000" y="3808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Asked for the first time in Wave III, one in ten CXOs mention Enron on an unaided basis when asked to name “innovative users of business to business commerce”.  Enron ranks third behind IBM and Microsoft.  Cisco and Oracle round out the top five companies mentioned.</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960F2E2-2CD6-4143-A5BA-EC05A1346169}" type="slidenum">
              <a:t>66</a:t>
            </a:fld>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Association With Advertising Themes</a:t>
            </a:r>
            <a:endParaRPr b="1" lang="en-US" sz="2400" strike="noStrike" u="none">
              <a:solidFill>
                <a:srgbClr val="000099"/>
              </a:solidFill>
              <a:effectLst/>
              <a:uFillTx/>
              <a:latin typeface="GarmdITC BkCn BT"/>
            </a:endParaRPr>
          </a:p>
        </p:txBody>
      </p:sp>
      <p:sp>
        <p:nvSpPr>
          <p:cNvPr id="833" name=""/>
          <p:cNvSpPr/>
          <p:nvPr/>
        </p:nvSpPr>
        <p:spPr>
          <a:xfrm>
            <a:off x="1190520" y="1085760"/>
            <a:ext cx="288936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“Why” &amp;</a:t>
            </a:r>
            <a:br>
              <a:rPr sz="1500"/>
            </a:br>
            <a:r>
              <a:rPr b="1" i="1" lang="en-US" sz="1500" strike="noStrike" u="sng">
                <a:solidFill>
                  <a:srgbClr val="000099"/>
                </a:solidFill>
                <a:effectLst/>
                <a:uFillTx/>
                <a:latin typeface="GarmdITC BkCn BT"/>
              </a:rPr>
              <a:t>Challenging the Status Quo</a:t>
            </a:r>
            <a:endParaRPr b="0" lang="en-US" sz="1500" strike="noStrike" u="none">
              <a:solidFill>
                <a:srgbClr val="000000"/>
              </a:solidFill>
              <a:effectLst/>
              <a:uFillTx/>
              <a:latin typeface="Times New Roman"/>
            </a:endParaRPr>
          </a:p>
        </p:txBody>
      </p:sp>
      <p:graphicFrame>
        <p:nvGraphicFramePr>
          <p:cNvPr id="834" name=""/>
          <p:cNvGraphicFramePr/>
          <p:nvPr/>
        </p:nvGraphicFramePr>
        <p:xfrm>
          <a:off x="376200" y="1565280"/>
          <a:ext cx="3784680" cy="4570560"/>
        </p:xfrm>
        <a:graphic>
          <a:graphicData uri="http://schemas.openxmlformats.org/presentationml/2006/ole">
            <p:oleObj r:id="rId1" spid="">
              <p:embed/>
              <p:pic>
                <p:nvPicPr>
                  <p:cNvPr id="835" name="" descr=""/>
                  <p:cNvPicPr/>
                  <p:nvPr/>
                </p:nvPicPr>
                <p:blipFill>
                  <a:blip r:embed="rId2"/>
                  <a:stretch/>
                </p:blipFill>
                <p:spPr>
                  <a:xfrm>
                    <a:off x="376200" y="1565280"/>
                    <a:ext cx="3784680" cy="4570560"/>
                  </a:xfrm>
                  <a:prstGeom prst="rect">
                    <a:avLst/>
                  </a:prstGeom>
                  <a:noFill/>
                  <a:ln w="0">
                    <a:noFill/>
                  </a:ln>
                </p:spPr>
              </p:pic>
            </p:oleObj>
          </a:graphicData>
        </a:graphic>
      </p:graphicFrame>
      <p:sp>
        <p:nvSpPr>
          <p:cNvPr id="836" name=""/>
          <p:cNvSpPr/>
          <p:nvPr/>
        </p:nvSpPr>
        <p:spPr>
          <a:xfrm>
            <a:off x="20520" y="77004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 - Select Mentions</a:t>
            </a:r>
            <a:endParaRPr b="0" lang="en-US" sz="1800" strike="noStrike" u="none">
              <a:solidFill>
                <a:srgbClr val="000000"/>
              </a:solidFill>
              <a:effectLst/>
              <a:uFillTx/>
              <a:latin typeface="Times New Roman"/>
            </a:endParaRPr>
          </a:p>
        </p:txBody>
      </p:sp>
      <p:graphicFrame>
        <p:nvGraphicFramePr>
          <p:cNvPr id="837" name=""/>
          <p:cNvGraphicFramePr/>
          <p:nvPr/>
        </p:nvGraphicFramePr>
        <p:xfrm>
          <a:off x="4730760" y="1547640"/>
          <a:ext cx="4052880" cy="4602240"/>
        </p:xfrm>
        <a:graphic>
          <a:graphicData uri="http://schemas.openxmlformats.org/presentationml/2006/ole">
            <p:oleObj r:id="rId3" spid="">
              <p:embed/>
              <p:pic>
                <p:nvPicPr>
                  <p:cNvPr id="838" name="" descr=""/>
                  <p:cNvPicPr/>
                  <p:nvPr/>
                </p:nvPicPr>
                <p:blipFill>
                  <a:blip r:embed="rId4"/>
                  <a:stretch/>
                </p:blipFill>
                <p:spPr>
                  <a:xfrm>
                    <a:off x="4730760" y="1547640"/>
                    <a:ext cx="4052880" cy="4602240"/>
                  </a:xfrm>
                  <a:prstGeom prst="rect">
                    <a:avLst/>
                  </a:prstGeom>
                  <a:noFill/>
                  <a:ln w="0">
                    <a:noFill/>
                  </a:ln>
                </p:spPr>
              </p:pic>
            </p:oleObj>
          </a:graphicData>
        </a:graphic>
      </p:graphicFrame>
      <p:sp>
        <p:nvSpPr>
          <p:cNvPr id="839" name=""/>
          <p:cNvSpPr/>
          <p:nvPr/>
        </p:nvSpPr>
        <p:spPr>
          <a:xfrm>
            <a:off x="5419800" y="1085760"/>
            <a:ext cx="2889000" cy="5058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99"/>
                </a:solidFill>
                <a:effectLst/>
                <a:uFillTx/>
                <a:latin typeface="GarmdITC BkCn BT"/>
              </a:rPr>
              <a:t>Association with </a:t>
            </a:r>
            <a:br>
              <a:rPr sz="1500"/>
            </a:br>
            <a:r>
              <a:rPr b="1" i="1" lang="en-US" sz="1500" strike="noStrike" u="sng">
                <a:solidFill>
                  <a:srgbClr val="000099"/>
                </a:solidFill>
                <a:effectLst/>
                <a:uFillTx/>
                <a:latin typeface="GarmdITC BkCn BT"/>
              </a:rPr>
              <a:t>“Endless Possibilities”</a:t>
            </a:r>
            <a:endParaRPr b="0" lang="en-US" sz="1500" strike="noStrike" u="none">
              <a:solidFill>
                <a:srgbClr val="000000"/>
              </a:solidFill>
              <a:effectLst/>
              <a:uFillTx/>
              <a:latin typeface="Times New Roman"/>
            </a:endParaRPr>
          </a:p>
        </p:txBody>
      </p:sp>
      <p:sp>
        <p:nvSpPr>
          <p:cNvPr id="840" name=""/>
          <p:cNvSpPr/>
          <p:nvPr/>
        </p:nvSpPr>
        <p:spPr>
          <a:xfrm>
            <a:off x="268200" y="6181560"/>
            <a:ext cx="8217000" cy="53676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GarmdITC BkCn BT"/>
              </a:rPr>
              <a:t>= </a:t>
            </a:r>
            <a:r>
              <a:rPr b="0" i="1" lang="en-US" sz="1000" strike="noStrike" u="none">
                <a:solidFill>
                  <a:srgbClr val="000000"/>
                </a:solidFill>
                <a:effectLst/>
                <a:uFillTx/>
                <a:latin typeface="GarmdITC BkCn BT"/>
              </a:rPr>
              <a:t>Significantly higher/lower than Wave II</a:t>
            </a:r>
            <a:endParaRPr b="0" lang="en-US" sz="10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GarmdITC BkCn BT"/>
              </a:rPr>
              <a:t>Q:  Which company do you associate with asking the question “Why” and challenging the status quo?</a:t>
            </a:r>
            <a:endParaRPr b="0" lang="en-US" sz="10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GarmdITC BkCn BT"/>
              </a:rPr>
              <a:t>Q:  Which company do you associate with asking the line “Endless possibilities”?</a:t>
            </a:r>
            <a:endParaRPr b="0" lang="en-US" sz="1000" strike="noStrike" u="none">
              <a:solidFill>
                <a:srgbClr val="000000"/>
              </a:solidFill>
              <a:effectLst/>
              <a:uFillTx/>
              <a:latin typeface="Times New Roman"/>
            </a:endParaRPr>
          </a:p>
        </p:txBody>
      </p:sp>
      <p:grpSp>
        <p:nvGrpSpPr>
          <p:cNvPr id="841" name=""/>
          <p:cNvGrpSpPr/>
          <p:nvPr/>
        </p:nvGrpSpPr>
        <p:grpSpPr>
          <a:xfrm>
            <a:off x="3936960" y="6134040"/>
            <a:ext cx="1666800" cy="257040"/>
            <a:chOff x="3936960" y="6134040"/>
            <a:chExt cx="1666800" cy="257040"/>
          </a:xfrm>
        </p:grpSpPr>
        <p:sp>
          <p:nvSpPr>
            <p:cNvPr id="842" name=""/>
            <p:cNvSpPr/>
            <p:nvPr/>
          </p:nvSpPr>
          <p:spPr>
            <a:xfrm>
              <a:off x="3936960" y="61340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3" name=""/>
            <p:cNvSpPr/>
            <p:nvPr/>
          </p:nvSpPr>
          <p:spPr>
            <a:xfrm>
              <a:off x="4886280" y="62197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44" name=""/>
            <p:cNvSpPr/>
            <p:nvPr/>
          </p:nvSpPr>
          <p:spPr>
            <a:xfrm>
              <a:off x="5039640" y="61718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845" name=""/>
            <p:cNvSpPr/>
            <p:nvPr/>
          </p:nvSpPr>
          <p:spPr>
            <a:xfrm>
              <a:off x="4032000" y="62197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46" name=""/>
            <p:cNvSpPr/>
            <p:nvPr/>
          </p:nvSpPr>
          <p:spPr>
            <a:xfrm>
              <a:off x="4190400" y="61718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847" name=""/>
          <p:cNvSpPr/>
          <p:nvPr/>
        </p:nvSpPr>
        <p:spPr>
          <a:xfrm>
            <a:off x="324000" y="33336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Although still relatively low, association of Enron with asking the question “Why” and “Challenging the status quo” has increased as compared to Wave II.  A similar proportion of executives associate Enron with the line “Endless possibilities”.</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848" name=""/>
          <p:cNvSpPr/>
          <p:nvPr/>
        </p:nvSpPr>
        <p:spPr>
          <a:xfrm>
            <a:off x="2415960" y="231156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849" name=""/>
          <p:cNvSpPr/>
          <p:nvPr/>
        </p:nvSpPr>
        <p:spPr>
          <a:xfrm>
            <a:off x="1946160" y="295416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850" name=""/>
          <p:cNvSpPr/>
          <p:nvPr/>
        </p:nvSpPr>
        <p:spPr>
          <a:xfrm>
            <a:off x="6119640" y="31957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BC2F222-C731-4383-966C-DA9F49608F27}" type="slidenum">
              <a:t>67</a:t>
            </a:fld>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1"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a:t>
            </a:r>
            <a:endParaRPr b="1" lang="en-US" sz="2400" strike="noStrike" u="none">
              <a:solidFill>
                <a:srgbClr val="000099"/>
              </a:solidFill>
              <a:effectLst/>
              <a:uFillTx/>
              <a:latin typeface="GarmdITC BkCn BT"/>
            </a:endParaRPr>
          </a:p>
        </p:txBody>
      </p:sp>
      <p:sp>
        <p:nvSpPr>
          <p:cNvPr id="852" name=""/>
          <p:cNvSpPr/>
          <p:nvPr/>
        </p:nvSpPr>
        <p:spPr>
          <a:xfrm>
            <a:off x="1476360" y="895320"/>
            <a:ext cx="2565360" cy="80892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a:t>
            </a:r>
            <a:endParaRPr b="0" lang="en-US" sz="1600" strike="noStrike" u="none">
              <a:solidFill>
                <a:srgbClr val="000000"/>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853" name=""/>
          <p:cNvSpPr/>
          <p:nvPr/>
        </p:nvSpPr>
        <p:spPr>
          <a:xfrm>
            <a:off x="204840" y="6212880"/>
            <a:ext cx="3373560" cy="52920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GarmdITC BkCn BT"/>
              </a:rPr>
              <a:t>= </a:t>
            </a:r>
            <a:r>
              <a:rPr b="0" i="1" lang="en-US" sz="1000" strike="noStrike" u="none">
                <a:solidFill>
                  <a:srgbClr val="000000"/>
                </a:solidFill>
                <a:effectLst/>
                <a:uFillTx/>
                <a:latin typeface="GarmdITC BkCn BT"/>
              </a:rPr>
              <a:t>Significantly higher/lower than Wave I</a:t>
            </a:r>
            <a:endParaRPr b="0" lang="en-US" sz="10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GarmdITC BkCn BT"/>
              </a:rPr>
              <a:t>Q:  How well do you know Enron?</a:t>
            </a:r>
            <a:endParaRPr b="0" lang="en-US" sz="10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GarmdITC BkCn BT"/>
              </a:rPr>
              <a:t>Q:  How well do you know (Company)?</a:t>
            </a:r>
            <a:endParaRPr b="0" lang="en-US" sz="1000" strike="noStrike" u="none">
              <a:solidFill>
                <a:srgbClr val="000000"/>
              </a:solidFill>
              <a:effectLst/>
              <a:uFillTx/>
              <a:latin typeface="Times New Roman"/>
            </a:endParaRPr>
          </a:p>
        </p:txBody>
      </p:sp>
      <p:sp>
        <p:nvSpPr>
          <p:cNvPr id="854" name=""/>
          <p:cNvSpPr/>
          <p:nvPr/>
        </p:nvSpPr>
        <p:spPr>
          <a:xfrm>
            <a:off x="20520" y="81756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graphicFrame>
        <p:nvGraphicFramePr>
          <p:cNvPr id="855" name=""/>
          <p:cNvGraphicFramePr/>
          <p:nvPr/>
        </p:nvGraphicFramePr>
        <p:xfrm>
          <a:off x="4632480" y="1425600"/>
          <a:ext cx="4114800" cy="5181480"/>
        </p:xfrm>
        <a:graphic>
          <a:graphicData uri="http://schemas.openxmlformats.org/presentationml/2006/ole">
            <p:oleObj r:id="rId1" spid="">
              <p:embed/>
              <p:pic>
                <p:nvPicPr>
                  <p:cNvPr id="856" name="" descr=""/>
                  <p:cNvPicPr/>
                  <p:nvPr/>
                </p:nvPicPr>
                <p:blipFill>
                  <a:blip r:embed="rId2"/>
                  <a:stretch/>
                </p:blipFill>
                <p:spPr>
                  <a:xfrm>
                    <a:off x="4632480" y="1425600"/>
                    <a:ext cx="4114800" cy="5181480"/>
                  </a:xfrm>
                  <a:prstGeom prst="rect">
                    <a:avLst/>
                  </a:prstGeom>
                  <a:noFill/>
                  <a:ln w="0">
                    <a:noFill/>
                  </a:ln>
                </p:spPr>
              </p:pic>
            </p:oleObj>
          </a:graphicData>
        </a:graphic>
      </p:graphicFrame>
      <p:sp>
        <p:nvSpPr>
          <p:cNvPr id="857" name=""/>
          <p:cNvSpPr/>
          <p:nvPr/>
        </p:nvSpPr>
        <p:spPr>
          <a:xfrm>
            <a:off x="5383080" y="895320"/>
            <a:ext cx="2571840" cy="49932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99"/>
                </a:solidFill>
                <a:effectLst/>
                <a:uFillTx/>
                <a:latin typeface="GarmdITC BkCn BT"/>
              </a:rPr>
              <a:t>Familiarity -- Trend Data</a:t>
            </a:r>
            <a:br>
              <a:rPr sz="1600"/>
            </a:br>
            <a:r>
              <a:rPr b="1" lang="en-US" sz="1200" strike="noStrike" u="none">
                <a:solidFill>
                  <a:srgbClr val="000099"/>
                </a:solidFill>
                <a:effectLst/>
                <a:uFillTx/>
                <a:latin typeface="CG Omega"/>
              </a:rPr>
              <a:t>(“Know Very Well/Fair Amount”)</a:t>
            </a:r>
            <a:endParaRPr b="0" lang="en-US" sz="1200" strike="noStrike" u="none">
              <a:solidFill>
                <a:srgbClr val="000000"/>
              </a:solidFill>
              <a:effectLst/>
              <a:uFillTx/>
              <a:latin typeface="Times New Roman"/>
            </a:endParaRPr>
          </a:p>
        </p:txBody>
      </p:sp>
      <p:graphicFrame>
        <p:nvGraphicFramePr>
          <p:cNvPr id="858" name=""/>
          <p:cNvGraphicFramePr/>
          <p:nvPr/>
        </p:nvGraphicFramePr>
        <p:xfrm>
          <a:off x="320760" y="1351080"/>
          <a:ext cx="3938400" cy="2895480"/>
        </p:xfrm>
        <a:graphic>
          <a:graphicData uri="http://schemas.openxmlformats.org/presentationml/2006/ole">
            <p:oleObj r:id="rId3" spid="">
              <p:embed/>
              <p:pic>
                <p:nvPicPr>
                  <p:cNvPr id="859" name="" descr=""/>
                  <p:cNvPicPr/>
                  <p:nvPr/>
                </p:nvPicPr>
                <p:blipFill>
                  <a:blip r:embed="rId4"/>
                  <a:stretch/>
                </p:blipFill>
                <p:spPr>
                  <a:xfrm>
                    <a:off x="320760" y="1351080"/>
                    <a:ext cx="3938400" cy="2895480"/>
                  </a:xfrm>
                  <a:prstGeom prst="rect">
                    <a:avLst/>
                  </a:prstGeom>
                  <a:noFill/>
                  <a:ln w="0">
                    <a:noFill/>
                  </a:ln>
                </p:spPr>
              </p:pic>
            </p:oleObj>
          </a:graphicData>
        </a:graphic>
      </p:graphicFrame>
      <p:graphicFrame>
        <p:nvGraphicFramePr>
          <p:cNvPr id="860" name=""/>
          <p:cNvGraphicFramePr/>
          <p:nvPr/>
        </p:nvGraphicFramePr>
        <p:xfrm>
          <a:off x="-162000" y="4017960"/>
          <a:ext cx="4459320" cy="2840040"/>
        </p:xfrm>
        <a:graphic>
          <a:graphicData uri="http://schemas.openxmlformats.org/presentationml/2006/ole">
            <p:oleObj r:id="rId5" spid="">
              <p:embed/>
              <p:pic>
                <p:nvPicPr>
                  <p:cNvPr id="861" name="" descr=""/>
                  <p:cNvPicPr/>
                  <p:nvPr/>
                </p:nvPicPr>
                <p:blipFill>
                  <a:blip r:embed="rId6"/>
                  <a:stretch/>
                </p:blipFill>
                <p:spPr>
                  <a:xfrm>
                    <a:off x="-162000" y="4017960"/>
                    <a:ext cx="4459320" cy="2840040"/>
                  </a:xfrm>
                  <a:prstGeom prst="rect">
                    <a:avLst/>
                  </a:prstGeom>
                  <a:noFill/>
                  <a:ln w="0">
                    <a:noFill/>
                  </a:ln>
                </p:spPr>
              </p:pic>
            </p:oleObj>
          </a:graphicData>
        </a:graphic>
      </p:graphicFrame>
      <p:sp>
        <p:nvSpPr>
          <p:cNvPr id="862" name=""/>
          <p:cNvSpPr/>
          <p:nvPr/>
        </p:nvSpPr>
        <p:spPr>
          <a:xfrm>
            <a:off x="3174480" y="4651200"/>
            <a:ext cx="8503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Univers"/>
              </a:rPr>
              <a:t>Know Enron ...</a:t>
            </a:r>
            <a:endParaRPr b="0" lang="en-US" sz="800" strike="noStrike" u="none">
              <a:solidFill>
                <a:srgbClr val="000000"/>
              </a:solidFill>
              <a:effectLst/>
              <a:uFillTx/>
              <a:latin typeface="Times New Roman"/>
            </a:endParaRPr>
          </a:p>
        </p:txBody>
      </p:sp>
      <p:sp>
        <p:nvSpPr>
          <p:cNvPr id="863" name=""/>
          <p:cNvSpPr/>
          <p:nvPr/>
        </p:nvSpPr>
        <p:spPr>
          <a:xfrm>
            <a:off x="324000" y="35244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ranks third based on “know very well” ratings (behind Intel and Sun); the proportion of CXOs who know Enron “very well” has increased somewhat as compared to Wave II.</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864" name=""/>
          <p:cNvSpPr/>
          <p:nvPr/>
        </p:nvSpPr>
        <p:spPr>
          <a:xfrm>
            <a:off x="8375400" y="266544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865" name=""/>
          <p:cNvSpPr/>
          <p:nvPr/>
        </p:nvSpPr>
        <p:spPr>
          <a:xfrm>
            <a:off x="8378640" y="363204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866" name=""/>
          <p:cNvSpPr/>
          <p:nvPr/>
        </p:nvSpPr>
        <p:spPr>
          <a:xfrm>
            <a:off x="8373960" y="42307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867" name=""/>
          <p:cNvSpPr/>
          <p:nvPr/>
        </p:nvSpPr>
        <p:spPr>
          <a:xfrm>
            <a:off x="8376840" y="454968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5298D6B-4DE3-42D0-8223-0730A26C6B71}" type="slidenum">
              <a:t>68</a:t>
            </a:fld>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8" name="PlaceHolder 1"/>
          <p:cNvSpPr>
            <a:spLocks noGrp="1"/>
          </p:cNvSpPr>
          <p:nvPr>
            <p:ph type="title"/>
          </p:nvPr>
        </p:nvSpPr>
        <p:spPr>
          <a:xfrm>
            <a:off x="324000" y="-1908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Familiarity</a:t>
            </a:r>
            <a:endParaRPr b="1" lang="en-US" sz="2400" strike="noStrike" u="none">
              <a:solidFill>
                <a:srgbClr val="000099"/>
              </a:solidFill>
              <a:effectLst/>
              <a:uFillTx/>
              <a:latin typeface="GarmdITC BkCn BT"/>
            </a:endParaRPr>
          </a:p>
        </p:txBody>
      </p:sp>
      <p:sp>
        <p:nvSpPr>
          <p:cNvPr id="869" name=""/>
          <p:cNvSpPr/>
          <p:nvPr/>
        </p:nvSpPr>
        <p:spPr>
          <a:xfrm>
            <a:off x="1141560" y="914400"/>
            <a:ext cx="3052440" cy="95508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Familiarity </a:t>
            </a:r>
            <a:endParaRPr b="0" lang="en-US" sz="1600" strike="noStrike" u="none">
              <a:solidFill>
                <a:srgbClr val="000000"/>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CG Omega"/>
              </a:rPr>
              <a:t>(“Very Little/Name Only/Never Heard of”)</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870" name=""/>
          <p:cNvSpPr/>
          <p:nvPr/>
        </p:nvSpPr>
        <p:spPr>
          <a:xfrm>
            <a:off x="204840" y="6212880"/>
            <a:ext cx="3373560" cy="52920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GarmdITC BkCn BT"/>
              </a:rPr>
              <a:t>= </a:t>
            </a:r>
            <a:r>
              <a:rPr b="0" i="1" lang="en-US" sz="1000" strike="noStrike" u="none">
                <a:solidFill>
                  <a:srgbClr val="000000"/>
                </a:solidFill>
                <a:effectLst/>
                <a:uFillTx/>
                <a:latin typeface="GarmdITC BkCn BT"/>
              </a:rPr>
              <a:t>Significantly higher/lower than Wave I</a:t>
            </a:r>
            <a:endParaRPr b="0" lang="en-US" sz="10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GarmdITC BkCn BT"/>
              </a:rPr>
              <a:t>Q:  How well do you know Enron?</a:t>
            </a:r>
            <a:endParaRPr b="0" lang="en-US" sz="1000" strike="noStrike" u="none">
              <a:solidFill>
                <a:srgbClr val="000000"/>
              </a:solidFill>
              <a:effectLst/>
              <a:uFillTx/>
              <a:latin typeface="Times New Roman"/>
            </a:endParaRPr>
          </a:p>
          <a:p>
            <a:pPr marL="171360" indent="-171360">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GarmdITC BkCn BT"/>
              </a:rPr>
              <a:t>Q:  How well do you know (Company)?</a:t>
            </a:r>
            <a:endParaRPr b="0" lang="en-US" sz="1000" strike="noStrike" u="none">
              <a:solidFill>
                <a:srgbClr val="000000"/>
              </a:solidFill>
              <a:effectLst/>
              <a:uFillTx/>
              <a:latin typeface="Times New Roman"/>
            </a:endParaRPr>
          </a:p>
        </p:txBody>
      </p:sp>
      <p:sp>
        <p:nvSpPr>
          <p:cNvPr id="871" name=""/>
          <p:cNvSpPr/>
          <p:nvPr/>
        </p:nvSpPr>
        <p:spPr>
          <a:xfrm>
            <a:off x="20520" y="84600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graphicFrame>
        <p:nvGraphicFramePr>
          <p:cNvPr id="872" name=""/>
          <p:cNvGraphicFramePr/>
          <p:nvPr/>
        </p:nvGraphicFramePr>
        <p:xfrm>
          <a:off x="361800" y="1425600"/>
          <a:ext cx="3848400" cy="4781520"/>
        </p:xfrm>
        <a:graphic>
          <a:graphicData uri="http://schemas.openxmlformats.org/presentationml/2006/ole">
            <p:oleObj r:id="rId1" spid="">
              <p:embed/>
              <p:pic>
                <p:nvPicPr>
                  <p:cNvPr id="873" name="" descr=""/>
                  <p:cNvPicPr/>
                  <p:nvPr/>
                </p:nvPicPr>
                <p:blipFill>
                  <a:blip r:embed="rId2"/>
                  <a:stretch/>
                </p:blipFill>
                <p:spPr>
                  <a:xfrm>
                    <a:off x="361800" y="1425600"/>
                    <a:ext cx="3848400" cy="4781520"/>
                  </a:xfrm>
                  <a:prstGeom prst="rect">
                    <a:avLst/>
                  </a:prstGeom>
                  <a:noFill/>
                  <a:ln w="0">
                    <a:noFill/>
                  </a:ln>
                </p:spPr>
              </p:pic>
            </p:oleObj>
          </a:graphicData>
        </a:graphic>
      </p:graphicFrame>
      <p:graphicFrame>
        <p:nvGraphicFramePr>
          <p:cNvPr id="874" name=""/>
          <p:cNvGraphicFramePr/>
          <p:nvPr/>
        </p:nvGraphicFramePr>
        <p:xfrm>
          <a:off x="4632480" y="1425600"/>
          <a:ext cx="4114800" cy="5181480"/>
        </p:xfrm>
        <a:graphic>
          <a:graphicData uri="http://schemas.openxmlformats.org/presentationml/2006/ole">
            <p:oleObj r:id="rId3" spid="">
              <p:embed/>
              <p:pic>
                <p:nvPicPr>
                  <p:cNvPr id="875" name="" descr=""/>
                  <p:cNvPicPr/>
                  <p:nvPr/>
                </p:nvPicPr>
                <p:blipFill>
                  <a:blip r:embed="rId4"/>
                  <a:stretch/>
                </p:blipFill>
                <p:spPr>
                  <a:xfrm>
                    <a:off x="4632480" y="1425600"/>
                    <a:ext cx="4114800" cy="5181480"/>
                  </a:xfrm>
                  <a:prstGeom prst="rect">
                    <a:avLst/>
                  </a:prstGeom>
                  <a:noFill/>
                  <a:ln w="0">
                    <a:noFill/>
                  </a:ln>
                </p:spPr>
              </p:pic>
            </p:oleObj>
          </a:graphicData>
        </a:graphic>
      </p:graphicFrame>
      <p:sp>
        <p:nvSpPr>
          <p:cNvPr id="876" name=""/>
          <p:cNvSpPr/>
          <p:nvPr/>
        </p:nvSpPr>
        <p:spPr>
          <a:xfrm>
            <a:off x="5008680" y="914400"/>
            <a:ext cx="3311280" cy="49932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99"/>
                </a:solidFill>
                <a:effectLst/>
                <a:uFillTx/>
                <a:latin typeface="GarmdITC BkCn BT"/>
              </a:rPr>
              <a:t>Familiarity -- Trend Data</a:t>
            </a:r>
            <a:br>
              <a:rPr sz="1600"/>
            </a:br>
            <a:r>
              <a:rPr b="1" lang="en-US" sz="1200" strike="noStrike" u="none">
                <a:solidFill>
                  <a:srgbClr val="000099"/>
                </a:solidFill>
                <a:effectLst/>
                <a:uFillTx/>
                <a:latin typeface="CG Omega"/>
              </a:rPr>
              <a:t>(“Very Little/Name Only/Never Heard of”)</a:t>
            </a:r>
            <a:endParaRPr b="0" lang="en-US" sz="1200" strike="noStrike" u="none">
              <a:solidFill>
                <a:srgbClr val="000000"/>
              </a:solidFill>
              <a:effectLst/>
              <a:uFillTx/>
              <a:latin typeface="Times New Roman"/>
            </a:endParaRPr>
          </a:p>
        </p:txBody>
      </p:sp>
      <p:sp>
        <p:nvSpPr>
          <p:cNvPr id="877" name=""/>
          <p:cNvSpPr/>
          <p:nvPr/>
        </p:nvSpPr>
        <p:spPr>
          <a:xfrm>
            <a:off x="324000" y="324000"/>
            <a:ext cx="849600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 majority of CXOs claim to know little or nothing about Akami, The Williams Companies and Southern Company; slightly over half have limited familiarity with Enron.  The proportion who know little or nothing about Enron has decreased as compared to Wave II.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878" name=""/>
          <p:cNvSpPr/>
          <p:nvPr/>
        </p:nvSpPr>
        <p:spPr>
          <a:xfrm rot="10800000">
            <a:off x="8379720" y="26629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879" name=""/>
          <p:cNvSpPr/>
          <p:nvPr/>
        </p:nvSpPr>
        <p:spPr>
          <a:xfrm rot="10800000">
            <a:off x="8379720" y="237708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880" name=""/>
          <p:cNvSpPr/>
          <p:nvPr/>
        </p:nvSpPr>
        <p:spPr>
          <a:xfrm rot="10800000">
            <a:off x="8381520" y="422820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881" name=""/>
          <p:cNvSpPr/>
          <p:nvPr/>
        </p:nvSpPr>
        <p:spPr>
          <a:xfrm rot="10800000">
            <a:off x="8379720" y="330120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9329107-C0F7-4C31-94C4-8E9D3265C313}" type="slidenum">
              <a:t>69</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2571840" y="2866320"/>
            <a:ext cx="6476760" cy="732600"/>
          </a:xfrm>
          <a:prstGeom prst="rect">
            <a:avLst/>
          </a:prstGeom>
          <a:noFill/>
          <a:ln w="0">
            <a:noFill/>
          </a:ln>
        </p:spPr>
        <p:style>
          <a:lnRef idx="0"/>
          <a:fillRef idx="0"/>
          <a:effectRef idx="0"/>
          <a:fontRef idx="minor"/>
        </p:style>
        <p:txBody>
          <a:bodyPr lIns="92160" rIns="92160" tIns="46080" bIns="46080" anchor="b">
            <a:spAutoFit/>
          </a:bodyPr>
          <a:p>
            <a:pPr>
              <a:lnSpc>
                <a:spcPct val="100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4200" strike="noStrike" u="none">
                <a:solidFill>
                  <a:srgbClr val="000099"/>
                </a:solidFill>
                <a:effectLst/>
                <a:uFillTx/>
                <a:latin typeface="GarmdITC BkCn BT"/>
              </a:rPr>
              <a:t>Overview of Findings</a:t>
            </a:r>
            <a:endParaRPr b="0" lang="en-US" sz="4200" strike="noStrike" u="none">
              <a:solidFill>
                <a:srgbClr val="000000"/>
              </a:solidFill>
              <a:effectLst/>
              <a:uFillTx/>
              <a:latin typeface="Times New Roman"/>
            </a:endParaRPr>
          </a:p>
        </p:txBody>
      </p:sp>
      <p:sp>
        <p:nvSpPr>
          <p:cNvPr id="42"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43" name=""/>
          <p:cNvGrpSpPr/>
          <p:nvPr/>
        </p:nvGrpSpPr>
        <p:grpSpPr>
          <a:xfrm>
            <a:off x="0" y="0"/>
            <a:ext cx="1066680" cy="6858000"/>
            <a:chOff x="0" y="0"/>
            <a:chExt cx="1066680" cy="6858000"/>
          </a:xfrm>
        </p:grpSpPr>
        <p:sp>
          <p:nvSpPr>
            <p:cNvPr id="44"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6" name=""/>
            <p:cNvGrpSpPr/>
            <p:nvPr/>
          </p:nvGrpSpPr>
          <p:grpSpPr>
            <a:xfrm>
              <a:off x="0" y="1568520"/>
              <a:ext cx="1066680" cy="793800"/>
              <a:chOff x="0" y="1568520"/>
              <a:chExt cx="1066680" cy="793800"/>
            </a:xfrm>
          </p:grpSpPr>
          <p:sp>
            <p:nvSpPr>
              <p:cNvPr id="47"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48"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E00E0EDB-875C-4533-9FA2-85F469A0BDF6}" type="slidenum">
              <a:t>7</a:t>
            </a:fld>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82" name=""/>
          <p:cNvSpPr/>
          <p:nvPr/>
        </p:nvSpPr>
        <p:spPr>
          <a:xfrm>
            <a:off x="2571840" y="2900880"/>
            <a:ext cx="6476760" cy="1615680"/>
          </a:xfrm>
          <a:prstGeom prst="rect">
            <a:avLst/>
          </a:prstGeom>
          <a:noFill/>
          <a:ln w="0">
            <a:noFill/>
          </a:ln>
        </p:spPr>
        <p:style>
          <a:lnRef idx="0"/>
          <a:fillRef idx="0"/>
          <a:effectRef idx="0"/>
          <a:fontRef idx="minor"/>
        </p:style>
        <p:txBody>
          <a:bodyPr lIns="92160" rIns="92160" tIns="46080" bIns="46080" anchor="b">
            <a:spAutoFit/>
          </a:bodyPr>
          <a:p>
            <a:pPr>
              <a:lnSpc>
                <a:spcPct val="100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4200" strike="noStrike" u="none">
                <a:solidFill>
                  <a:srgbClr val="000099"/>
                </a:solidFill>
                <a:effectLst/>
                <a:uFillTx/>
                <a:latin typeface="GarmdITC BkCn BT"/>
              </a:rPr>
              <a:t>“Do They Understand Us?”</a:t>
            </a:r>
            <a:endParaRPr b="0" lang="en-US" sz="4200" strike="noStrike" u="none">
              <a:solidFill>
                <a:srgbClr val="000000"/>
              </a:solidFill>
              <a:effectLst/>
              <a:uFillTx/>
              <a:latin typeface="Times New Roman"/>
            </a:endParaRPr>
          </a:p>
          <a:p>
            <a:pPr>
              <a:lnSpc>
                <a:spcPct val="100000"/>
              </a:lnSpc>
              <a:spcBef>
                <a:spcPts val="1151"/>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Product Awareness:  Unaided</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Product Awareness:  Aided</a:t>
            </a:r>
            <a:endParaRPr b="0" lang="en-US" sz="2300" strike="noStrike" u="none">
              <a:solidFill>
                <a:srgbClr val="000000"/>
              </a:solidFill>
              <a:effectLst/>
              <a:uFillTx/>
              <a:latin typeface="Times New Roman"/>
            </a:endParaRPr>
          </a:p>
        </p:txBody>
      </p:sp>
      <p:sp>
        <p:nvSpPr>
          <p:cNvPr id="883"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4"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5"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886" name=""/>
          <p:cNvGrpSpPr/>
          <p:nvPr/>
        </p:nvGrpSpPr>
        <p:grpSpPr>
          <a:xfrm>
            <a:off x="0" y="0"/>
            <a:ext cx="1066680" cy="6858000"/>
            <a:chOff x="0" y="0"/>
            <a:chExt cx="1066680" cy="6858000"/>
          </a:xfrm>
        </p:grpSpPr>
        <p:sp>
          <p:nvSpPr>
            <p:cNvPr id="887"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8"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889" name=""/>
            <p:cNvGrpSpPr/>
            <p:nvPr/>
          </p:nvGrpSpPr>
          <p:grpSpPr>
            <a:xfrm>
              <a:off x="0" y="1568520"/>
              <a:ext cx="1066680" cy="793800"/>
              <a:chOff x="0" y="1568520"/>
              <a:chExt cx="1066680" cy="793800"/>
            </a:xfrm>
          </p:grpSpPr>
          <p:sp>
            <p:nvSpPr>
              <p:cNvPr id="890"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891"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920DC91B-0A7A-45C9-BFC0-044ED8A3BDC4}" type="slidenum">
              <a:t>70</a:t>
            </a:fld>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2" name=""/>
          <p:cNvSpPr/>
          <p:nvPr/>
        </p:nvSpPr>
        <p:spPr>
          <a:xfrm>
            <a:off x="209520" y="630000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When you think of Enron, how would you describe its business?</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p:txBody>
      </p:sp>
      <p:sp>
        <p:nvSpPr>
          <p:cNvPr id="893"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Product Awareness - Unaided</a:t>
            </a:r>
            <a:endParaRPr b="1" lang="en-US" sz="2400" strike="noStrike" u="none">
              <a:solidFill>
                <a:srgbClr val="000099"/>
              </a:solidFill>
              <a:effectLst/>
              <a:uFillTx/>
              <a:latin typeface="GarmdITC BkCn BT"/>
            </a:endParaRPr>
          </a:p>
        </p:txBody>
      </p:sp>
      <p:sp>
        <p:nvSpPr>
          <p:cNvPr id="894" name=""/>
          <p:cNvSpPr/>
          <p:nvPr/>
        </p:nvSpPr>
        <p:spPr>
          <a:xfrm>
            <a:off x="20520" y="92232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sp>
        <p:nvSpPr>
          <p:cNvPr id="895" name=""/>
          <p:cNvSpPr/>
          <p:nvPr/>
        </p:nvSpPr>
        <p:spPr>
          <a:xfrm>
            <a:off x="1362240" y="113364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Unaided - Main Mentions</a:t>
            </a:r>
            <a:endParaRPr b="0" lang="en-US" sz="1600" strike="noStrike" u="none">
              <a:solidFill>
                <a:srgbClr val="000000"/>
              </a:solidFill>
              <a:effectLst/>
              <a:uFillTx/>
              <a:latin typeface="Times New Roman"/>
            </a:endParaRPr>
          </a:p>
        </p:txBody>
      </p:sp>
      <p:sp>
        <p:nvSpPr>
          <p:cNvPr id="896" name=""/>
          <p:cNvSpPr/>
          <p:nvPr/>
        </p:nvSpPr>
        <p:spPr>
          <a:xfrm>
            <a:off x="5896080" y="113364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Unaided - Trend Data</a:t>
            </a:r>
            <a:endParaRPr b="0" lang="en-US" sz="1600" strike="noStrike" u="none">
              <a:solidFill>
                <a:srgbClr val="000000"/>
              </a:solidFill>
              <a:effectLst/>
              <a:uFillTx/>
              <a:latin typeface="Times New Roman"/>
            </a:endParaRPr>
          </a:p>
        </p:txBody>
      </p:sp>
      <p:graphicFrame>
        <p:nvGraphicFramePr>
          <p:cNvPr id="897" name=""/>
          <p:cNvGraphicFramePr/>
          <p:nvPr/>
        </p:nvGraphicFramePr>
        <p:xfrm>
          <a:off x="203040" y="1384200"/>
          <a:ext cx="4267440" cy="4788000"/>
        </p:xfrm>
        <a:graphic>
          <a:graphicData uri="http://schemas.openxmlformats.org/presentationml/2006/ole">
            <p:oleObj r:id="rId1" spid="">
              <p:embed/>
              <p:pic>
                <p:nvPicPr>
                  <p:cNvPr id="898" name="" descr=""/>
                  <p:cNvPicPr/>
                  <p:nvPr/>
                </p:nvPicPr>
                <p:blipFill>
                  <a:blip r:embed="rId2"/>
                  <a:stretch/>
                </p:blipFill>
                <p:spPr>
                  <a:xfrm>
                    <a:off x="203040" y="1384200"/>
                    <a:ext cx="4267440" cy="4788000"/>
                  </a:xfrm>
                  <a:prstGeom prst="rect">
                    <a:avLst/>
                  </a:prstGeom>
                  <a:noFill/>
                  <a:ln w="0">
                    <a:noFill/>
                  </a:ln>
                </p:spPr>
              </p:pic>
            </p:oleObj>
          </a:graphicData>
        </a:graphic>
      </p:graphicFrame>
      <p:graphicFrame>
        <p:nvGraphicFramePr>
          <p:cNvPr id="899" name=""/>
          <p:cNvGraphicFramePr/>
          <p:nvPr/>
        </p:nvGraphicFramePr>
        <p:xfrm>
          <a:off x="4632480" y="1547640"/>
          <a:ext cx="4114800" cy="5181840"/>
        </p:xfrm>
        <a:graphic>
          <a:graphicData uri="http://schemas.openxmlformats.org/presentationml/2006/ole">
            <p:oleObj r:id="rId3" spid="">
              <p:embed/>
              <p:pic>
                <p:nvPicPr>
                  <p:cNvPr id="900"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901" name=""/>
          <p:cNvSpPr/>
          <p:nvPr/>
        </p:nvSpPr>
        <p:spPr>
          <a:xfrm>
            <a:off x="324000" y="324000"/>
            <a:ext cx="849600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 an unaided basis, CXOs are most likely to associate Enron with its energy supply and energy management businesses; mentions of non-energy businesses remain low.</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902" name=""/>
          <p:cNvSpPr/>
          <p:nvPr/>
        </p:nvSpPr>
        <p:spPr>
          <a:xfrm rot="10800000">
            <a:off x="8351280" y="481248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0630857-9294-45E9-B63E-C41F43EBD455}" type="slidenum">
              <a:t>71</a:t>
            </a:fld>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3" name=""/>
          <p:cNvSpPr/>
          <p:nvPr/>
        </p:nvSpPr>
        <p:spPr>
          <a:xfrm>
            <a:off x="209520" y="630000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As I read you a list of business areas, please tell me, to the best of your knowledge, whether or not Enron is currently involved in each area.</a:t>
            </a:r>
            <a:endParaRPr b="0" lang="en-US" sz="800" strike="noStrike" u="none">
              <a:solidFill>
                <a:srgbClr val="000000"/>
              </a:solidFill>
              <a:effectLst/>
              <a:uFillTx/>
              <a:latin typeface="Times New Roman"/>
            </a:endParaRPr>
          </a:p>
        </p:txBody>
      </p:sp>
      <p:sp>
        <p:nvSpPr>
          <p:cNvPr id="904"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Product Awareness - Aided</a:t>
            </a:r>
            <a:endParaRPr b="1" lang="en-US" sz="2400" strike="noStrike" u="none">
              <a:solidFill>
                <a:srgbClr val="000099"/>
              </a:solidFill>
              <a:effectLst/>
              <a:uFillTx/>
              <a:latin typeface="GarmdITC BkCn BT"/>
            </a:endParaRPr>
          </a:p>
        </p:txBody>
      </p:sp>
      <p:sp>
        <p:nvSpPr>
          <p:cNvPr id="905" name=""/>
          <p:cNvSpPr/>
          <p:nvPr/>
        </p:nvSpPr>
        <p:spPr>
          <a:xfrm>
            <a:off x="20520" y="92232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sp>
        <p:nvSpPr>
          <p:cNvPr id="906"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Aided - “Is Involved”</a:t>
            </a:r>
            <a:endParaRPr b="0" lang="en-US" sz="1600" strike="noStrike" u="none">
              <a:solidFill>
                <a:srgbClr val="000000"/>
              </a:solidFill>
              <a:effectLst/>
              <a:uFillTx/>
              <a:latin typeface="Times New Roman"/>
            </a:endParaRPr>
          </a:p>
        </p:txBody>
      </p:sp>
      <p:sp>
        <p:nvSpPr>
          <p:cNvPr id="907"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Aided - Trend Data</a:t>
            </a:r>
            <a:endParaRPr b="0" lang="en-US" sz="1600" strike="noStrike" u="none">
              <a:solidFill>
                <a:srgbClr val="000000"/>
              </a:solidFill>
              <a:effectLst/>
              <a:uFillTx/>
              <a:latin typeface="Times New Roman"/>
            </a:endParaRPr>
          </a:p>
        </p:txBody>
      </p:sp>
      <p:graphicFrame>
        <p:nvGraphicFramePr>
          <p:cNvPr id="908" name=""/>
          <p:cNvGraphicFramePr/>
          <p:nvPr/>
        </p:nvGraphicFramePr>
        <p:xfrm>
          <a:off x="374760" y="1527120"/>
          <a:ext cx="3905280" cy="4686480"/>
        </p:xfrm>
        <a:graphic>
          <a:graphicData uri="http://schemas.openxmlformats.org/presentationml/2006/ole">
            <p:oleObj r:id="rId1" spid="">
              <p:embed/>
              <p:pic>
                <p:nvPicPr>
                  <p:cNvPr id="909"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910" name=""/>
          <p:cNvGraphicFramePr/>
          <p:nvPr/>
        </p:nvGraphicFramePr>
        <p:xfrm>
          <a:off x="4632480" y="1547640"/>
          <a:ext cx="4114800" cy="5181840"/>
        </p:xfrm>
        <a:graphic>
          <a:graphicData uri="http://schemas.openxmlformats.org/presentationml/2006/ole">
            <p:oleObj r:id="rId3" spid="">
              <p:embed/>
              <p:pic>
                <p:nvPicPr>
                  <p:cNvPr id="911"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912" name=""/>
          <p:cNvSpPr/>
          <p:nvPr/>
        </p:nvSpPr>
        <p:spPr>
          <a:xfrm>
            <a:off x="324000" y="35244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Although still primarily seen as an energy company, CXOs are beginning to gain a better understanding of the full breadth of Enron’s businesses.  Association (aided) of bandwidth trading with Enron has increased significantly as compared to Wave II.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913" name=""/>
          <p:cNvSpPr/>
          <p:nvPr/>
        </p:nvSpPr>
        <p:spPr>
          <a:xfrm>
            <a:off x="8348400" y="411624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46539E9-FCF7-4506-BED5-3F678BDCE635}" type="slidenum">
              <a:t>72</a:t>
            </a:fld>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14" name=""/>
          <p:cNvSpPr/>
          <p:nvPr/>
        </p:nvSpPr>
        <p:spPr>
          <a:xfrm>
            <a:off x="2571840" y="2244600"/>
            <a:ext cx="6476760" cy="2217600"/>
          </a:xfrm>
          <a:prstGeom prst="rect">
            <a:avLst/>
          </a:prstGeom>
          <a:noFill/>
          <a:ln w="0">
            <a:noFill/>
          </a:ln>
        </p:spPr>
        <p:style>
          <a:lnRef idx="0"/>
          <a:fillRef idx="0"/>
          <a:effectRef idx="0"/>
          <a:fontRef idx="minor"/>
        </p:style>
        <p:txBody>
          <a:bodyPr lIns="92160" rIns="92160" tIns="46080" bIns="46080" anchor="t">
            <a:spAutoFit/>
          </a:bodyPr>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br>
              <a:rPr sz="4400"/>
            </a:br>
            <a:r>
              <a:rPr b="1" i="1" lang="en-US" sz="4200" strike="noStrike" u="none">
                <a:solidFill>
                  <a:srgbClr val="000099"/>
                </a:solidFill>
                <a:effectLst/>
                <a:uFillTx/>
                <a:latin typeface="GarmdITC BkCn BT"/>
              </a:rPr>
              <a:t>“Do They Like Us?”</a:t>
            </a:r>
            <a:endParaRPr b="0" lang="en-US" sz="4200" strike="noStrike" u="none">
              <a:solidFill>
                <a:srgbClr val="000000"/>
              </a:solidFill>
              <a:effectLst/>
              <a:uFillTx/>
              <a:latin typeface="Times New Roman"/>
            </a:endParaRPr>
          </a:p>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Favorability</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endParaRPr b="0" lang="en-US" sz="2300" strike="noStrike" u="none">
              <a:solidFill>
                <a:srgbClr val="000000"/>
              </a:solidFill>
              <a:effectLst/>
              <a:uFillTx/>
              <a:latin typeface="Times New Roman"/>
            </a:endParaRPr>
          </a:p>
        </p:txBody>
      </p:sp>
      <p:sp>
        <p:nvSpPr>
          <p:cNvPr id="915"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6"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7"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918" name=""/>
          <p:cNvGrpSpPr/>
          <p:nvPr/>
        </p:nvGrpSpPr>
        <p:grpSpPr>
          <a:xfrm>
            <a:off x="0" y="0"/>
            <a:ext cx="1066680" cy="6858000"/>
            <a:chOff x="0" y="0"/>
            <a:chExt cx="1066680" cy="6858000"/>
          </a:xfrm>
        </p:grpSpPr>
        <p:sp>
          <p:nvSpPr>
            <p:cNvPr id="919"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0"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921" name=""/>
            <p:cNvGrpSpPr/>
            <p:nvPr/>
          </p:nvGrpSpPr>
          <p:grpSpPr>
            <a:xfrm>
              <a:off x="0" y="1568520"/>
              <a:ext cx="1066680" cy="793800"/>
              <a:chOff x="0" y="1568520"/>
              <a:chExt cx="1066680" cy="793800"/>
            </a:xfrm>
          </p:grpSpPr>
          <p:sp>
            <p:nvSpPr>
              <p:cNvPr id="922"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923"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1D25ED18-FA51-4DCF-B939-C4D64B39F62F}" type="slidenum">
              <a:t>73</a:t>
            </a:fld>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924" name=""/>
          <p:cNvGraphicFramePr/>
          <p:nvPr/>
        </p:nvGraphicFramePr>
        <p:xfrm>
          <a:off x="-210960" y="4027320"/>
          <a:ext cx="4458960" cy="2840040"/>
        </p:xfrm>
        <a:graphic>
          <a:graphicData uri="http://schemas.openxmlformats.org/presentationml/2006/ole">
            <p:oleObj r:id="rId1" spid="">
              <p:embed/>
              <p:pic>
                <p:nvPicPr>
                  <p:cNvPr id="925" name="" descr=""/>
                  <p:cNvPicPr/>
                  <p:nvPr/>
                </p:nvPicPr>
                <p:blipFill>
                  <a:blip r:embed="rId2"/>
                  <a:stretch/>
                </p:blipFill>
                <p:spPr>
                  <a:xfrm>
                    <a:off x="-210960" y="4027320"/>
                    <a:ext cx="4458960" cy="2840040"/>
                  </a:xfrm>
                  <a:prstGeom prst="rect">
                    <a:avLst/>
                  </a:prstGeom>
                  <a:noFill/>
                  <a:ln w="0">
                    <a:noFill/>
                  </a:ln>
                </p:spPr>
              </p:pic>
            </p:oleObj>
          </a:graphicData>
        </a:graphic>
      </p:graphicFrame>
      <p:sp>
        <p:nvSpPr>
          <p:cNvPr id="926" name=""/>
          <p:cNvSpPr/>
          <p:nvPr/>
        </p:nvSpPr>
        <p:spPr>
          <a:xfrm>
            <a:off x="3064680" y="4660920"/>
            <a:ext cx="13273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Univers"/>
              </a:rPr>
              <a:t>Attitudes toward Enron ...</a:t>
            </a:r>
            <a:endParaRPr b="0" lang="en-US" sz="800" strike="noStrike" u="none">
              <a:solidFill>
                <a:srgbClr val="000000"/>
              </a:solidFill>
              <a:effectLst/>
              <a:uFillTx/>
              <a:latin typeface="Times New Roman"/>
            </a:endParaRPr>
          </a:p>
        </p:txBody>
      </p:sp>
      <p:sp>
        <p:nvSpPr>
          <p:cNvPr id="92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Favorability</a:t>
            </a:r>
            <a:endParaRPr b="1" lang="en-US" sz="2400" strike="noStrike" u="none">
              <a:solidFill>
                <a:srgbClr val="000099"/>
              </a:solidFill>
              <a:effectLst/>
              <a:uFillTx/>
              <a:latin typeface="GarmdITC BkCn BT"/>
            </a:endParaRPr>
          </a:p>
        </p:txBody>
      </p:sp>
      <p:sp>
        <p:nvSpPr>
          <p:cNvPr id="928" name=""/>
          <p:cNvSpPr/>
          <p:nvPr/>
        </p:nvSpPr>
        <p:spPr>
          <a:xfrm>
            <a:off x="14400" y="77940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sp>
        <p:nvSpPr>
          <p:cNvPr id="929" name=""/>
          <p:cNvSpPr/>
          <p:nvPr/>
        </p:nvSpPr>
        <p:spPr>
          <a:xfrm>
            <a:off x="209520" y="6246000"/>
            <a:ext cx="8477280" cy="44676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is your overall impression of (Company)?</a:t>
            </a:r>
            <a:endParaRPr b="0" lang="en-US" sz="800" strike="noStrike" u="none">
              <a:solidFill>
                <a:srgbClr val="000000"/>
              </a:solidFill>
              <a:effectLst/>
              <a:uFillTx/>
              <a:latin typeface="Times New Roman"/>
            </a:endParaRPr>
          </a:p>
        </p:txBody>
      </p:sp>
      <p:graphicFrame>
        <p:nvGraphicFramePr>
          <p:cNvPr id="930" name=""/>
          <p:cNvGraphicFramePr/>
          <p:nvPr/>
        </p:nvGraphicFramePr>
        <p:xfrm>
          <a:off x="271440" y="1360440"/>
          <a:ext cx="3938760" cy="2895480"/>
        </p:xfrm>
        <a:graphic>
          <a:graphicData uri="http://schemas.openxmlformats.org/presentationml/2006/ole">
            <p:oleObj r:id="rId3" spid="">
              <p:embed/>
              <p:pic>
                <p:nvPicPr>
                  <p:cNvPr id="931" name="" descr=""/>
                  <p:cNvPicPr/>
                  <p:nvPr/>
                </p:nvPicPr>
                <p:blipFill>
                  <a:blip r:embed="rId4"/>
                  <a:stretch/>
                </p:blipFill>
                <p:spPr>
                  <a:xfrm>
                    <a:off x="271440" y="1360440"/>
                    <a:ext cx="3938760" cy="2895480"/>
                  </a:xfrm>
                  <a:prstGeom prst="rect">
                    <a:avLst/>
                  </a:prstGeom>
                  <a:noFill/>
                  <a:ln w="0">
                    <a:noFill/>
                  </a:ln>
                </p:spPr>
              </p:pic>
            </p:oleObj>
          </a:graphicData>
        </a:graphic>
      </p:graphicFrame>
      <p:graphicFrame>
        <p:nvGraphicFramePr>
          <p:cNvPr id="932" name=""/>
          <p:cNvGraphicFramePr/>
          <p:nvPr/>
        </p:nvGraphicFramePr>
        <p:xfrm>
          <a:off x="4632480" y="1425600"/>
          <a:ext cx="4114800" cy="5181480"/>
        </p:xfrm>
        <a:graphic>
          <a:graphicData uri="http://schemas.openxmlformats.org/presentationml/2006/ole">
            <p:oleObj r:id="rId5" spid="">
              <p:embed/>
              <p:pic>
                <p:nvPicPr>
                  <p:cNvPr id="933" name="" descr=""/>
                  <p:cNvPicPr/>
                  <p:nvPr/>
                </p:nvPicPr>
                <p:blipFill>
                  <a:blip r:embed="rId6"/>
                  <a:stretch/>
                </p:blipFill>
                <p:spPr>
                  <a:xfrm>
                    <a:off x="4632480" y="1425600"/>
                    <a:ext cx="4114800" cy="5181480"/>
                  </a:xfrm>
                  <a:prstGeom prst="rect">
                    <a:avLst/>
                  </a:prstGeom>
                  <a:noFill/>
                  <a:ln w="0">
                    <a:noFill/>
                  </a:ln>
                </p:spPr>
              </p:pic>
            </p:oleObj>
          </a:graphicData>
        </a:graphic>
      </p:graphicFrame>
      <p:sp>
        <p:nvSpPr>
          <p:cNvPr id="934" name=""/>
          <p:cNvSpPr/>
          <p:nvPr/>
        </p:nvSpPr>
        <p:spPr>
          <a:xfrm>
            <a:off x="1141560" y="895320"/>
            <a:ext cx="3052440" cy="80892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Favorability </a:t>
            </a:r>
            <a:endParaRPr b="0" lang="en-US" sz="1600" strike="noStrike" u="none">
              <a:solidFill>
                <a:srgbClr val="000000"/>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CG Omega"/>
              </a:rPr>
              <a:t>(“Very/Mostly Favorable”)</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935" name=""/>
          <p:cNvSpPr/>
          <p:nvPr/>
        </p:nvSpPr>
        <p:spPr>
          <a:xfrm>
            <a:off x="5008680" y="895320"/>
            <a:ext cx="3311280" cy="49932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99"/>
                </a:solidFill>
                <a:effectLst/>
                <a:uFillTx/>
                <a:latin typeface="GarmdITC BkCn BT"/>
              </a:rPr>
              <a:t>Favorability -- Trend Data</a:t>
            </a:r>
            <a:br>
              <a:rPr sz="1600"/>
            </a:br>
            <a:r>
              <a:rPr b="1" lang="en-US" sz="1200" strike="noStrike" u="none">
                <a:solidFill>
                  <a:srgbClr val="000099"/>
                </a:solidFill>
                <a:effectLst/>
                <a:uFillTx/>
                <a:latin typeface="CG Omega"/>
              </a:rPr>
              <a:t>(“Very/Mostly Favorable”)</a:t>
            </a:r>
            <a:endParaRPr b="0" lang="en-US" sz="1200" strike="noStrike" u="none">
              <a:solidFill>
                <a:srgbClr val="000000"/>
              </a:solidFill>
              <a:effectLst/>
              <a:uFillTx/>
              <a:latin typeface="Times New Roman"/>
            </a:endParaRPr>
          </a:p>
        </p:txBody>
      </p:sp>
      <p:sp>
        <p:nvSpPr>
          <p:cNvPr id="936" name=""/>
          <p:cNvSpPr/>
          <p:nvPr/>
        </p:nvSpPr>
        <p:spPr>
          <a:xfrm>
            <a:off x="324000" y="343080"/>
            <a:ext cx="849600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Based on overall favorability, Enron ranks third behind Intel and Sun.  Executives have become more likely to hold favorable opinions of Enron (and other companies) as compared to Wave II.</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937" name=""/>
          <p:cNvSpPr/>
          <p:nvPr/>
        </p:nvSpPr>
        <p:spPr>
          <a:xfrm>
            <a:off x="8348400" y="207504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184CDEE-B755-4985-B885-7CF31761BCA1}" type="slidenum">
              <a:t>74</a:t>
            </a:fld>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8" name=""/>
          <p:cNvSpPr/>
          <p:nvPr/>
        </p:nvSpPr>
        <p:spPr>
          <a:xfrm>
            <a:off x="209520" y="6300000"/>
            <a:ext cx="6102360" cy="44064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GarmdITC BkCn BT"/>
              </a:rPr>
              <a:t> =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favorable characteristics you associate with Enron?</a:t>
            </a:r>
            <a:endParaRPr b="0" lang="en-US" sz="800" strike="noStrike" u="none">
              <a:solidFill>
                <a:srgbClr val="000000"/>
              </a:solidFill>
              <a:effectLst/>
              <a:uFillTx/>
              <a:latin typeface="Times New Roman"/>
            </a:endParaRPr>
          </a:p>
        </p:txBody>
      </p:sp>
      <p:sp>
        <p:nvSpPr>
          <p:cNvPr id="93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a:t>
            </a:r>
            <a:endParaRPr b="1" lang="en-US" sz="2400" strike="noStrike" u="none">
              <a:solidFill>
                <a:srgbClr val="000099"/>
              </a:solidFill>
              <a:effectLst/>
              <a:uFillTx/>
              <a:latin typeface="GarmdITC BkCn BT"/>
            </a:endParaRPr>
          </a:p>
        </p:txBody>
      </p:sp>
      <p:sp>
        <p:nvSpPr>
          <p:cNvPr id="940"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sp>
        <p:nvSpPr>
          <p:cNvPr id="941"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Strengths</a:t>
            </a:r>
            <a:endParaRPr b="0" lang="en-US" sz="1600" strike="noStrike" u="none">
              <a:solidFill>
                <a:srgbClr val="000000"/>
              </a:solidFill>
              <a:effectLst/>
              <a:uFillTx/>
              <a:latin typeface="Times New Roman"/>
            </a:endParaRPr>
          </a:p>
        </p:txBody>
      </p:sp>
      <p:sp>
        <p:nvSpPr>
          <p:cNvPr id="942"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943" name=""/>
          <p:cNvGraphicFramePr/>
          <p:nvPr/>
        </p:nvGraphicFramePr>
        <p:xfrm>
          <a:off x="374760" y="1527120"/>
          <a:ext cx="3905280" cy="4686480"/>
        </p:xfrm>
        <a:graphic>
          <a:graphicData uri="http://schemas.openxmlformats.org/presentationml/2006/ole">
            <p:oleObj r:id="rId1" spid="">
              <p:embed/>
              <p:pic>
                <p:nvPicPr>
                  <p:cNvPr id="944"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945" name=""/>
          <p:cNvGraphicFramePr/>
          <p:nvPr/>
        </p:nvGraphicFramePr>
        <p:xfrm>
          <a:off x="4632480" y="1539720"/>
          <a:ext cx="4114800" cy="5181840"/>
        </p:xfrm>
        <a:graphic>
          <a:graphicData uri="http://schemas.openxmlformats.org/presentationml/2006/ole">
            <p:oleObj r:id="rId3" spid="">
              <p:embed/>
              <p:pic>
                <p:nvPicPr>
                  <p:cNvPr id="946" name="" descr=""/>
                  <p:cNvPicPr/>
                  <p:nvPr/>
                </p:nvPicPr>
                <p:blipFill>
                  <a:blip r:embed="rId4"/>
                  <a:stretch/>
                </p:blipFill>
                <p:spPr>
                  <a:xfrm>
                    <a:off x="4632480" y="1539720"/>
                    <a:ext cx="4114800" cy="5181840"/>
                  </a:xfrm>
                  <a:prstGeom prst="rect">
                    <a:avLst/>
                  </a:prstGeom>
                  <a:noFill/>
                  <a:ln w="0">
                    <a:noFill/>
                  </a:ln>
                </p:spPr>
              </p:pic>
            </p:oleObj>
          </a:graphicData>
        </a:graphic>
      </p:graphicFrame>
      <p:sp>
        <p:nvSpPr>
          <p:cNvPr id="947" name=""/>
          <p:cNvSpPr/>
          <p:nvPr/>
        </p:nvSpPr>
        <p:spPr>
          <a:xfrm>
            <a:off x="476280" y="34308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given the opportunity to name an Enron strength, CXOs are most likely to cite the company’s innovativeness; mentions of Enron as an innovative company have been on an upswing since Wave I.</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948" name=""/>
          <p:cNvSpPr/>
          <p:nvPr/>
        </p:nvSpPr>
        <p:spPr>
          <a:xfrm>
            <a:off x="8319960" y="363996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118E14B-1E22-4492-BF6A-5994C74FE1FD}" type="slidenum">
              <a:t>75</a:t>
            </a:fld>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9" name=""/>
          <p:cNvSpPr/>
          <p:nvPr/>
        </p:nvSpPr>
        <p:spPr>
          <a:xfrm>
            <a:off x="324000" y="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Strengths Associated with Enron</a:t>
            </a:r>
            <a:endParaRPr b="0" lang="en-US" sz="2400" strike="noStrike" u="none">
              <a:solidFill>
                <a:srgbClr val="000000"/>
              </a:solidFill>
              <a:effectLst/>
              <a:uFillTx/>
              <a:latin typeface="Times New Roman"/>
            </a:endParaRPr>
          </a:p>
        </p:txBody>
      </p:sp>
      <p:sp>
        <p:nvSpPr>
          <p:cNvPr id="950" name=""/>
          <p:cNvSpPr/>
          <p:nvPr/>
        </p:nvSpPr>
        <p:spPr>
          <a:xfrm>
            <a:off x="476280" y="40968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ea typeface="MS Mincho"/>
              </a:rPr>
              <a:t>The CEO, Mr. Lay, is the driving force behind the company.  I live in Houston and so does he. They are very good to their employees, I know some people who work there.”</a:t>
            </a:r>
            <a:r>
              <a:rPr b="0" lang="en-US" sz="1400" strike="noStrike" u="none">
                <a:solidFill>
                  <a:srgbClr val="000000"/>
                </a:solidFill>
                <a:effectLst/>
                <a:uFillTx/>
                <a:latin typeface="Times New Roman"/>
              </a:rPr>
              <a:t> </a:t>
            </a:r>
            <a:br>
              <a:rPr sz="1400"/>
            </a:br>
            <a:br>
              <a:rPr sz="1400"/>
            </a:br>
            <a:r>
              <a:rPr b="0" lang="en-US" sz="1400" strike="noStrike" u="none">
                <a:solidFill>
                  <a:srgbClr val="000000"/>
                </a:solidFill>
                <a:effectLst/>
                <a:uFillTx/>
                <a:latin typeface="Times New Roman"/>
              </a:rPr>
              <a:t>“They are a w</a:t>
            </a:r>
            <a:r>
              <a:rPr b="0" lang="en-US" sz="1400" strike="noStrike" u="none">
                <a:solidFill>
                  <a:srgbClr val="000000"/>
                </a:solidFill>
                <a:effectLst/>
                <a:uFillTx/>
                <a:latin typeface="Times New Roman"/>
                <a:ea typeface="MS Mincho"/>
              </a:rPr>
              <a:t>orldwide leader in global energy management, an extremely stable Fortune 500 company.”</a:t>
            </a:r>
            <a:br>
              <a:rPr sz="1400"/>
            </a:br>
            <a:br>
              <a:rPr sz="1400"/>
            </a:br>
            <a:r>
              <a:rPr b="0"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ea typeface="MS Mincho"/>
              </a:rPr>
              <a:t>For being such a large company, they are very innovative and aggressive, they are very supportive of their community.”</a:t>
            </a:r>
            <a:r>
              <a:rPr b="0" lang="en-US" sz="1400" strike="noStrike" u="none">
                <a:solidFill>
                  <a:srgbClr val="000000"/>
                </a:solidFill>
                <a:effectLst/>
                <a:uFillTx/>
                <a:latin typeface="Times New Roman"/>
                <a:ea typeface="MS Mincho"/>
              </a:rPr>
              <a:t>	</a:t>
            </a:r>
            <a:br>
              <a:rPr sz="1400"/>
            </a:br>
            <a:br>
              <a:rPr sz="1400"/>
            </a:br>
            <a:r>
              <a:rPr b="0" lang="en-US" sz="1400" strike="noStrike" u="none">
                <a:solidFill>
                  <a:srgbClr val="000000"/>
                </a:solidFill>
                <a:effectLst/>
                <a:uFillTx/>
                <a:latin typeface="Times New Roman"/>
                <a:ea typeface="MS Mincho"/>
              </a:rPr>
              <a:t>“They are a first mover in what they are trying to do; they are trying to create an energy market place utilizing the internet.”  </a:t>
            </a:r>
            <a:r>
              <a:rPr b="0" lang="en-US" sz="1400" strike="noStrike" u="none">
                <a:solidFill>
                  <a:srgbClr val="000000"/>
                </a:solidFill>
                <a:effectLst/>
                <a:uFillTx/>
                <a:latin typeface="Times New Roman"/>
                <a:ea typeface="MS Mincho"/>
              </a:rPr>
              <a:t>	</a:t>
            </a:r>
            <a:br>
              <a:rPr sz="1400"/>
            </a:br>
            <a:br>
              <a:rPr sz="1400"/>
            </a:br>
            <a:r>
              <a:rPr b="0" lang="en-US" sz="1400" strike="noStrike" u="none">
                <a:solidFill>
                  <a:srgbClr val="000000"/>
                </a:solidFill>
                <a:effectLst/>
                <a:uFillTx/>
                <a:latin typeface="Times New Roman"/>
                <a:ea typeface="MS Mincho"/>
              </a:rPr>
              <a:t>“They are good at selling their stock.”</a:t>
            </a:r>
            <a:br>
              <a:rPr sz="1400"/>
            </a:br>
            <a:br>
              <a:rPr sz="1400"/>
            </a:br>
            <a:r>
              <a:rPr b="0" lang="en-US" sz="1400" strike="noStrike" u="none">
                <a:solidFill>
                  <a:srgbClr val="000000"/>
                </a:solidFill>
                <a:effectLst/>
                <a:uFillTx/>
                <a:latin typeface="Times New Roman"/>
                <a:ea typeface="MS Mincho"/>
              </a:rPr>
              <a:t>“I think they are pretty innovative.  Thinking ‘outside the box’, providing hedging, they give you a way to minimize your risk around cost, mostly around energy.”</a:t>
            </a:r>
            <a:br>
              <a:rPr sz="1400"/>
            </a:br>
            <a:r>
              <a:rPr b="0" lang="en-US" sz="1400" strike="noStrike" u="none">
                <a:solidFill>
                  <a:srgbClr val="000000"/>
                </a:solidFill>
                <a:effectLst/>
                <a:uFillTx/>
                <a:latin typeface="Times New Roman"/>
                <a:ea typeface="MS Mincho"/>
              </a:rPr>
              <a:t>  </a:t>
            </a: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Courier New"/>
                <a:ea typeface="MS Mincho"/>
              </a:rPr>
              <a:t>“</a:t>
            </a:r>
            <a:r>
              <a:rPr b="0" lang="en-US" sz="1400" strike="noStrike" u="none">
                <a:solidFill>
                  <a:srgbClr val="000000"/>
                </a:solidFill>
                <a:effectLst/>
                <a:uFillTx/>
                <a:latin typeface="Times New Roman"/>
                <a:ea typeface="MS Mincho"/>
              </a:rPr>
              <a:t>Innovative and creativity.”</a:t>
            </a:r>
            <a:br>
              <a:rPr sz="1400"/>
            </a:br>
            <a:br>
              <a:rPr sz="1400"/>
            </a:br>
            <a:r>
              <a:rPr b="0" lang="en-US" sz="1400" strike="noStrike" u="none">
                <a:solidFill>
                  <a:srgbClr val="000000"/>
                </a:solidFill>
                <a:effectLst/>
                <a:uFillTx/>
                <a:latin typeface="Times New Roman"/>
                <a:ea typeface="MS Mincho"/>
              </a:rPr>
              <a:t>“Aggressive, dynamic, always looking forward and anticipating problems and change.”</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“They have the ability to diversify into other businesses.”</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“They're a natural gas developer in the U.S.; they are also developing energy production capacity or assets around the world particularly in South America.  They market various forms of energy in deregulated states.  They have an ownership interest in natural gas pipelines.”</a:t>
            </a:r>
            <a:br>
              <a:rPr sz="1400"/>
            </a:br>
            <a:br>
              <a:rPr sz="1400"/>
            </a:br>
            <a:r>
              <a:rPr b="0" lang="en-US" sz="1400" strike="noStrike" u="none">
                <a:solidFill>
                  <a:srgbClr val="000000"/>
                </a:solidFill>
                <a:effectLst/>
                <a:uFillTx/>
                <a:latin typeface="Times New Roman"/>
                <a:ea typeface="MS Mincho"/>
              </a:rPr>
              <a:t>“Their size.  They are financially stable and have the capability of going outside and getting things done.”</a:t>
            </a:r>
            <a:br>
              <a:rPr sz="1400"/>
            </a:br>
            <a:br>
              <a:rPr sz="1400"/>
            </a:br>
            <a:r>
              <a:rPr b="0" lang="en-US" sz="1400" strike="noStrike" u="none">
                <a:solidFill>
                  <a:srgbClr val="000000"/>
                </a:solidFill>
                <a:effectLst/>
                <a:uFillTx/>
                <a:latin typeface="Times New Roman"/>
                <a:ea typeface="MS Mincho"/>
              </a:rPr>
              <a:t>“Enron looks to the future while protecting the future.”</a:t>
            </a:r>
            <a:br>
              <a:rPr sz="1400"/>
            </a:br>
            <a:br>
              <a:rPr sz="1400"/>
            </a:br>
            <a:r>
              <a:rPr b="0" lang="en-US" sz="1400" strike="noStrike" u="none">
                <a:solidFill>
                  <a:srgbClr val="000000"/>
                </a:solidFill>
                <a:effectLst/>
                <a:uFillTx/>
                <a:latin typeface="Times New Roman"/>
                <a:ea typeface="MS Mincho"/>
              </a:rPr>
              <a:t>“They are a large company which offers everything.  They finance everything from mechanical to electrical.”</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“Their willingness to take risks and enter new markets.”</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“They are very stable and have been around a long time. They are innovative; the management has kept a stable portfolio yet seeks aggressive growth.”</a:t>
            </a:r>
            <a:r>
              <a:rPr b="1" lang="en-US" sz="1400" strike="noStrike" u="none">
                <a:solidFill>
                  <a:srgbClr val="000000"/>
                </a:solidFill>
                <a:effectLst/>
                <a:uFillTx/>
                <a:latin typeface="Times New Roman"/>
                <a:ea typeface="MS Mincho"/>
              </a:rPr>
              <a:t>	</a:t>
            </a:r>
            <a:br>
              <a:rPr sz="1400"/>
            </a:br>
            <a:br>
              <a:rPr sz="1400"/>
            </a:br>
            <a:br>
              <a:rPr sz="1400"/>
            </a:br>
            <a:br>
              <a:rPr sz="1400"/>
            </a:br>
            <a:br>
              <a:rPr sz="1400"/>
            </a:br>
            <a:br>
              <a:rPr sz="1400"/>
            </a:br>
            <a:br>
              <a:rPr sz="1400"/>
            </a:br>
            <a:r>
              <a:rPr b="0" lang="en-US" sz="1400" strike="noStrike" u="none">
                <a:solidFill>
                  <a:srgbClr val="000000"/>
                </a:solidFill>
                <a:effectLst/>
                <a:uFillTx/>
                <a:latin typeface="Times New Roman"/>
                <a:ea typeface="MS Mincho"/>
              </a:rPr>
              <a:t>	</a:t>
            </a:r>
            <a:br>
              <a:rPr sz="1400"/>
            </a:b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90A6A81-444D-4298-933C-E17E1DAE625E}" type="slidenum">
              <a:t>76</a:t>
            </a:fld>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1" name=""/>
          <p:cNvSpPr/>
          <p:nvPr/>
        </p:nvSpPr>
        <p:spPr>
          <a:xfrm>
            <a:off x="209520" y="6415560"/>
            <a:ext cx="6102360" cy="32508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are the unfavorable characteristics you associate with Enron?</a:t>
            </a:r>
            <a:endParaRPr b="0" lang="en-US" sz="800" strike="noStrike" u="none">
              <a:solidFill>
                <a:srgbClr val="000000"/>
              </a:solidFill>
              <a:effectLst/>
              <a:uFillTx/>
              <a:latin typeface="Times New Roman"/>
            </a:endParaRPr>
          </a:p>
        </p:txBody>
      </p:sp>
      <p:sp>
        <p:nvSpPr>
          <p:cNvPr id="952"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a:t>
            </a:r>
            <a:endParaRPr b="1" lang="en-US" sz="2400" strike="noStrike" u="none">
              <a:solidFill>
                <a:srgbClr val="000099"/>
              </a:solidFill>
              <a:effectLst/>
              <a:uFillTx/>
              <a:latin typeface="GarmdITC BkCn BT"/>
            </a:endParaRPr>
          </a:p>
        </p:txBody>
      </p:sp>
      <p:sp>
        <p:nvSpPr>
          <p:cNvPr id="953" name=""/>
          <p:cNvSpPr/>
          <p:nvPr/>
        </p:nvSpPr>
        <p:spPr>
          <a:xfrm>
            <a:off x="306360" y="1093680"/>
            <a:ext cx="9123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sp>
        <p:nvSpPr>
          <p:cNvPr id="954" name=""/>
          <p:cNvSpPr/>
          <p:nvPr/>
        </p:nvSpPr>
        <p:spPr>
          <a:xfrm>
            <a:off x="1362240" y="1162080"/>
            <a:ext cx="2717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Weaknesses</a:t>
            </a:r>
            <a:endParaRPr b="0" lang="en-US" sz="1600" strike="noStrike" u="none">
              <a:solidFill>
                <a:srgbClr val="000000"/>
              </a:solidFill>
              <a:effectLst/>
              <a:uFillTx/>
              <a:latin typeface="Times New Roman"/>
            </a:endParaRPr>
          </a:p>
        </p:txBody>
      </p:sp>
      <p:sp>
        <p:nvSpPr>
          <p:cNvPr id="955" name=""/>
          <p:cNvSpPr/>
          <p:nvPr/>
        </p:nvSpPr>
        <p:spPr>
          <a:xfrm>
            <a:off x="5896080" y="1170000"/>
            <a:ext cx="2190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Trend Data</a:t>
            </a:r>
            <a:endParaRPr b="0" lang="en-US" sz="1600" strike="noStrike" u="none">
              <a:solidFill>
                <a:srgbClr val="000000"/>
              </a:solidFill>
              <a:effectLst/>
              <a:uFillTx/>
              <a:latin typeface="Times New Roman"/>
            </a:endParaRPr>
          </a:p>
        </p:txBody>
      </p:sp>
      <p:graphicFrame>
        <p:nvGraphicFramePr>
          <p:cNvPr id="956" name=""/>
          <p:cNvGraphicFramePr/>
          <p:nvPr/>
        </p:nvGraphicFramePr>
        <p:xfrm>
          <a:off x="374760" y="1527120"/>
          <a:ext cx="3905280" cy="4686480"/>
        </p:xfrm>
        <a:graphic>
          <a:graphicData uri="http://schemas.openxmlformats.org/presentationml/2006/ole">
            <p:oleObj r:id="rId1" spid="">
              <p:embed/>
              <p:pic>
                <p:nvPicPr>
                  <p:cNvPr id="957" name="" descr=""/>
                  <p:cNvPicPr/>
                  <p:nvPr/>
                </p:nvPicPr>
                <p:blipFill>
                  <a:blip r:embed="rId2"/>
                  <a:stretch/>
                </p:blipFill>
                <p:spPr>
                  <a:xfrm>
                    <a:off x="374760" y="1527120"/>
                    <a:ext cx="3905280" cy="4686480"/>
                  </a:xfrm>
                  <a:prstGeom prst="rect">
                    <a:avLst/>
                  </a:prstGeom>
                  <a:noFill/>
                  <a:ln w="0">
                    <a:noFill/>
                  </a:ln>
                </p:spPr>
              </p:pic>
            </p:oleObj>
          </a:graphicData>
        </a:graphic>
      </p:graphicFrame>
      <p:graphicFrame>
        <p:nvGraphicFramePr>
          <p:cNvPr id="958" name=""/>
          <p:cNvGraphicFramePr/>
          <p:nvPr/>
        </p:nvGraphicFramePr>
        <p:xfrm>
          <a:off x="4632480" y="1547640"/>
          <a:ext cx="4114800" cy="5181840"/>
        </p:xfrm>
        <a:graphic>
          <a:graphicData uri="http://schemas.openxmlformats.org/presentationml/2006/ole">
            <p:oleObj r:id="rId3" spid="">
              <p:embed/>
              <p:pic>
                <p:nvPicPr>
                  <p:cNvPr id="959" name="" descr=""/>
                  <p:cNvPicPr/>
                  <p:nvPr/>
                </p:nvPicPr>
                <p:blipFill>
                  <a:blip r:embed="rId4"/>
                  <a:stretch/>
                </p:blipFill>
                <p:spPr>
                  <a:xfrm>
                    <a:off x="4632480" y="1547640"/>
                    <a:ext cx="4114800" cy="5181840"/>
                  </a:xfrm>
                  <a:prstGeom prst="rect">
                    <a:avLst/>
                  </a:prstGeom>
                  <a:noFill/>
                  <a:ln w="0">
                    <a:noFill/>
                  </a:ln>
                </p:spPr>
              </p:pic>
            </p:oleObj>
          </a:graphicData>
        </a:graphic>
      </p:graphicFrame>
      <p:sp>
        <p:nvSpPr>
          <p:cNvPr id="960" name=""/>
          <p:cNvSpPr/>
          <p:nvPr/>
        </p:nvSpPr>
        <p:spPr>
          <a:xfrm>
            <a:off x="476280" y="428760"/>
            <a:ext cx="849636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In terms of weaknesses, about one CXO in ten mentions (unaided) Enron’s low profile and lack of advertising.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21D654E-3A12-42BB-8BAD-00CAFE1C3D32}" type="slidenum">
              <a:t>77</a:t>
            </a:fld>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1" name=""/>
          <p:cNvSpPr/>
          <p:nvPr/>
        </p:nvSpPr>
        <p:spPr>
          <a:xfrm>
            <a:off x="324000" y="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Weaknesses Associated with Enron</a:t>
            </a:r>
            <a:endParaRPr b="0" lang="en-US" sz="2400" strike="noStrike" u="none">
              <a:solidFill>
                <a:srgbClr val="000000"/>
              </a:solidFill>
              <a:effectLst/>
              <a:uFillTx/>
              <a:latin typeface="Times New Roman"/>
            </a:endParaRPr>
          </a:p>
        </p:txBody>
      </p:sp>
      <p:sp>
        <p:nvSpPr>
          <p:cNvPr id="962" name=""/>
          <p:cNvSpPr/>
          <p:nvPr/>
        </p:nvSpPr>
        <p:spPr>
          <a:xfrm>
            <a:off x="465120" y="237960"/>
            <a:ext cx="849636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“They lack the infrastructure to carry out what they want to do and provide.”</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“Profitability and executive turnover.”</a:t>
            </a:r>
            <a:br>
              <a:rPr sz="1400"/>
            </a:br>
            <a:br>
              <a:rPr sz="1400"/>
            </a:br>
            <a:r>
              <a:rPr b="1" lang="en-US" sz="1400" strike="noStrike" u="none">
                <a:solidFill>
                  <a:srgbClr val="000000"/>
                </a:solidFill>
                <a:effectLst/>
                <a:uFillTx/>
                <a:latin typeface="Times New Roman"/>
                <a:ea typeface="MS Mincho"/>
              </a:rPr>
              <a:t>“</a:t>
            </a:r>
            <a:r>
              <a:rPr b="0" lang="en-US" sz="1400" strike="noStrike" u="none">
                <a:solidFill>
                  <a:srgbClr val="000000"/>
                </a:solidFill>
                <a:effectLst/>
                <a:uFillTx/>
                <a:latin typeface="Times New Roman"/>
                <a:ea typeface="MS Mincho"/>
              </a:rPr>
              <a:t>Their accounting and financial support is somewhat confusing in the annual reports.  Difficulty seeing how they’re making their money.  Aggressiveness tends to get them in trouble.  Bought Portland General Electric but it turned out to be a bad buy.”</a:t>
            </a:r>
            <a:br>
              <a:rPr sz="1400"/>
            </a:br>
            <a:br>
              <a:rPr sz="1400"/>
            </a:br>
            <a:r>
              <a:rPr b="0" lang="en-US" sz="1400" strike="noStrike" u="none">
                <a:solidFill>
                  <a:srgbClr val="000000"/>
                </a:solidFill>
                <a:effectLst/>
                <a:uFillTx/>
                <a:latin typeface="Times New Roman"/>
                <a:ea typeface="MS Mincho"/>
              </a:rPr>
              <a:t>“Volatility of oil and gas markets.”</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“They're ruthless.”</a:t>
            </a: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“The only thing I can say is with all the deregulation going on their is still a lot of risk involved.”</a:t>
            </a: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“Not enough public awareness.”</a:t>
            </a:r>
            <a:r>
              <a:rPr b="0" lang="en-US" sz="1400" strike="noStrike" u="none">
                <a:solidFill>
                  <a:srgbClr val="000000"/>
                </a:solidFill>
                <a:effectLst/>
                <a:uFillTx/>
                <a:latin typeface="Times New Roman"/>
                <a:ea typeface="MS Mincho"/>
              </a:rPr>
              <a:t>	</a:t>
            </a:r>
            <a:br>
              <a:rPr sz="1400"/>
            </a:br>
            <a:br>
              <a:rPr sz="1400"/>
            </a:br>
            <a:r>
              <a:rPr b="0" lang="en-US" sz="1400" strike="noStrike" u="none">
                <a:solidFill>
                  <a:srgbClr val="000000"/>
                </a:solidFill>
                <a:effectLst/>
                <a:uFillTx/>
                <a:latin typeface="Times New Roman"/>
                <a:ea typeface="MS Mincho"/>
              </a:rPr>
              <a:t>“They're missing out on merger opportunities that could help them grow to a bigger scale.”</a:t>
            </a:r>
            <a:r>
              <a:rPr b="0" lang="en-US" sz="1400" strike="noStrike" u="none">
                <a:solidFill>
                  <a:srgbClr val="000000"/>
                </a:solidFill>
                <a:effectLst/>
                <a:uFillTx/>
                <a:latin typeface="Times New Roman"/>
                <a:ea typeface="MS Mincho"/>
              </a:rPr>
              <a:t>	</a:t>
            </a:r>
            <a:br>
              <a:rPr sz="1400"/>
            </a:br>
            <a:br>
              <a:rPr sz="1400"/>
            </a:br>
            <a:r>
              <a:rPr b="0" lang="en-US" sz="1400" strike="noStrike" u="none">
                <a:solidFill>
                  <a:srgbClr val="000000"/>
                </a:solidFill>
                <a:effectLst/>
                <a:uFillTx/>
                <a:latin typeface="Times New Roman"/>
                <a:ea typeface="MS Mincho"/>
              </a:rPr>
              <a:t>“I do not know exactly what they do.”</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“The most recent thing was that they lost money on a share and had to back up on the retail end.  That’s about all I can think of now.”</a:t>
            </a:r>
            <a:br>
              <a:rPr sz="1400"/>
            </a:br>
            <a:r>
              <a:rPr b="0"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ea typeface="MS Mincho"/>
              </a:rPr>
              <a:t>“Take no prisoners. Single-mindedness. Customer be damned.”</a:t>
            </a:r>
            <a:br>
              <a:rPr sz="1400"/>
            </a:br>
            <a:br>
              <a:rPr sz="1400"/>
            </a:br>
            <a:r>
              <a:rPr b="0" lang="en-US" sz="1400" strike="noStrike" u="none">
                <a:solidFill>
                  <a:srgbClr val="000000"/>
                </a:solidFill>
                <a:effectLst/>
                <a:uFillTx/>
                <a:latin typeface="Times New Roman"/>
                <a:ea typeface="MS Mincho"/>
              </a:rPr>
              <a:t>“Sometimes they tend to disregard the conservative part of the part of the business.  They are not so good in keeping business stable.  Their tendency to go forward is too strong.” </a:t>
            </a:r>
            <a:br>
              <a:rPr sz="1400"/>
            </a:br>
            <a:br>
              <a:rPr sz="1400"/>
            </a:br>
            <a:r>
              <a:rPr b="0" lang="en-US" sz="1400" strike="noStrike" u="none">
                <a:solidFill>
                  <a:srgbClr val="000000"/>
                </a:solidFill>
                <a:effectLst/>
                <a:uFillTx/>
                <a:latin typeface="Times New Roman"/>
                <a:ea typeface="MS Mincho"/>
              </a:rPr>
              <a:t>“Well, this is a tough one because they are a leader in what they do.  They can be a bully.  A lot of power, the terms can be more in their favor than what they should be.” </a:t>
            </a:r>
            <a:r>
              <a:rPr b="0" lang="en-US" sz="1400" strike="noStrike" u="none">
                <a:solidFill>
                  <a:srgbClr val="000000"/>
                </a:solidFill>
                <a:effectLst/>
                <a:uFillTx/>
                <a:latin typeface="Times New Roman"/>
                <a:ea typeface="MS Mincho"/>
              </a:rPr>
              <a:t>	</a:t>
            </a:r>
            <a:br>
              <a:rPr sz="1400"/>
            </a:br>
            <a:r>
              <a:rPr b="1" lang="en-US" sz="1400" strike="noStrike" u="none">
                <a:solidFill>
                  <a:srgbClr val="000000"/>
                </a:solidFill>
                <a:effectLst/>
                <a:uFillTx/>
                <a:latin typeface="Times New Roman"/>
                <a:ea typeface="MS Mincho"/>
              </a:rPr>
              <a:t>	</a:t>
            </a:r>
            <a:br>
              <a:rPr sz="1400"/>
            </a:b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ea typeface="MS Mincho"/>
              </a:rPr>
              <a:t>Problems in India. Hard charging; too many shortcuts. Too aggressive. Strategies questionable. Sub-par behavior in organization.”</a:t>
            </a:r>
            <a:br>
              <a:rPr sz="1400"/>
            </a:br>
            <a:br>
              <a:rPr sz="1400"/>
            </a:br>
            <a:r>
              <a:rPr b="0" lang="en-US" sz="1400" strike="noStrike" u="none">
                <a:solidFill>
                  <a:srgbClr val="000000"/>
                </a:solidFill>
                <a:effectLst/>
                <a:uFillTx/>
                <a:latin typeface="Times New Roman"/>
                <a:ea typeface="MS Mincho"/>
              </a:rPr>
              <a:t>“Lack of advertising.”</a:t>
            </a:r>
            <a:br>
              <a:rPr sz="1400"/>
            </a:b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298F8C4-A4BA-41B1-8182-3EE66524973E}" type="slidenum">
              <a:t>78</a:t>
            </a:fld>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63" name=""/>
          <p:cNvSpPr/>
          <p:nvPr/>
        </p:nvSpPr>
        <p:spPr>
          <a:xfrm>
            <a:off x="2093760" y="2301840"/>
            <a:ext cx="6954840" cy="1902600"/>
          </a:xfrm>
          <a:prstGeom prst="rect">
            <a:avLst/>
          </a:prstGeom>
          <a:noFill/>
          <a:ln w="0">
            <a:noFill/>
          </a:ln>
        </p:spPr>
        <p:style>
          <a:lnRef idx="0"/>
          <a:fillRef idx="0"/>
          <a:effectRef idx="0"/>
          <a:fontRef idx="minor"/>
        </p:style>
        <p:txBody>
          <a:bodyPr lIns="92160" rIns="92160" tIns="46080" bIns="46080" anchor="t">
            <a:spAutoFit/>
          </a:bodyPr>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br>
              <a:rPr sz="4400"/>
            </a:br>
            <a:r>
              <a:rPr b="1" i="1" lang="en-US" sz="4200" strike="noStrike" u="none">
                <a:solidFill>
                  <a:srgbClr val="000099"/>
                </a:solidFill>
                <a:effectLst/>
                <a:uFillTx/>
                <a:latin typeface="GarmdITC BkCn BT"/>
              </a:rPr>
              <a:t>“How Do They Perceive Us?”</a:t>
            </a:r>
            <a:endParaRPr b="0" lang="en-US" sz="4200" strike="noStrike" u="none">
              <a:solidFill>
                <a:srgbClr val="000000"/>
              </a:solidFill>
              <a:effectLst/>
              <a:uFillTx/>
              <a:latin typeface="Times New Roman"/>
            </a:endParaRPr>
          </a:p>
          <a:p>
            <a:pPr>
              <a:lnSpc>
                <a:spcPct val="90000"/>
              </a:lnSpc>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
            </a:r>
            <a:endParaRPr b="0" lang="en-US" sz="2300" strike="noStrike" u="none">
              <a:solidFill>
                <a:srgbClr val="000000"/>
              </a:solidFill>
              <a:effectLst/>
              <a:uFillTx/>
              <a:latin typeface="Times New Roman"/>
            </a:endParaRPr>
          </a:p>
          <a:p>
            <a:pPr>
              <a:lnSpc>
                <a:spcPct val="90000"/>
              </a:lnSpc>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Attribute Association</a:t>
            </a:r>
            <a:endParaRPr b="0" lang="en-US" sz="2300" strike="noStrike" u="none">
              <a:solidFill>
                <a:srgbClr val="000000"/>
              </a:solidFill>
              <a:effectLst/>
              <a:uFillTx/>
              <a:latin typeface="Times New Roman"/>
            </a:endParaRPr>
          </a:p>
        </p:txBody>
      </p:sp>
      <p:sp>
        <p:nvSpPr>
          <p:cNvPr id="964"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5"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6"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967" name=""/>
          <p:cNvGrpSpPr/>
          <p:nvPr/>
        </p:nvGrpSpPr>
        <p:grpSpPr>
          <a:xfrm>
            <a:off x="0" y="0"/>
            <a:ext cx="1066680" cy="6858000"/>
            <a:chOff x="0" y="0"/>
            <a:chExt cx="1066680" cy="6858000"/>
          </a:xfrm>
        </p:grpSpPr>
        <p:sp>
          <p:nvSpPr>
            <p:cNvPr id="968"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9"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970" name=""/>
            <p:cNvGrpSpPr/>
            <p:nvPr/>
          </p:nvGrpSpPr>
          <p:grpSpPr>
            <a:xfrm>
              <a:off x="0" y="1568520"/>
              <a:ext cx="1066680" cy="793800"/>
              <a:chOff x="0" y="1568520"/>
              <a:chExt cx="1066680" cy="793800"/>
            </a:xfrm>
          </p:grpSpPr>
          <p:sp>
            <p:nvSpPr>
              <p:cNvPr id="971"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972"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B412D069-F952-4305-94C8-FCFD2D2D2021}" type="slidenum">
              <a:t>79</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Overview of Findings</a:t>
            </a:r>
            <a:endParaRPr b="1" lang="en-US" sz="2400" strike="noStrike" u="none">
              <a:solidFill>
                <a:srgbClr val="000099"/>
              </a:solidFill>
              <a:effectLst/>
              <a:uFillTx/>
              <a:latin typeface="GarmdITC BkCn BT"/>
            </a:endParaRPr>
          </a:p>
        </p:txBody>
      </p:sp>
      <p:sp>
        <p:nvSpPr>
          <p:cNvPr id="50" name="PlaceHolder 2"/>
          <p:cNvSpPr>
            <a:spLocks noGrp="1"/>
          </p:cNvSpPr>
          <p:nvPr>
            <p:ph/>
          </p:nvPr>
        </p:nvSpPr>
        <p:spPr>
          <a:xfrm>
            <a:off x="323640" y="542520"/>
            <a:ext cx="8553240" cy="5467320"/>
          </a:xfrm>
          <a:prstGeom prst="rect">
            <a:avLst/>
          </a:prstGeom>
          <a:noFill/>
          <a:ln w="0">
            <a:noFill/>
          </a:ln>
        </p:spPr>
        <p:txBody>
          <a:bodyPr lIns="92160" rIns="92160" tIns="46080" bIns="46080" anchor="t">
            <a:normAutofit/>
          </a:bodyPr>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The Wave III findings reveal very positive results for Enron across all three publics:</a:t>
            </a:r>
            <a:endParaRPr b="1" lang="en-US" sz="1400" strike="noStrike" u="none">
              <a:solidFill>
                <a:srgbClr val="000000"/>
              </a:solidFill>
              <a:effectLst/>
              <a:uFillTx/>
              <a:latin typeface="CG Omega"/>
            </a:endParaRPr>
          </a:p>
          <a:p>
            <a:pPr lvl="2" marL="1138320" indent="-284400">
              <a:spcBef>
                <a:spcPts val="349"/>
              </a:spcBef>
              <a:buClr>
                <a:srgbClr val="868686"/>
              </a:buClr>
              <a:buSzPct val="8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relative to both energy-related competitors and a technological competitive set, and</a:t>
            </a:r>
            <a:endParaRPr b="1" lang="en-US" sz="1400" strike="noStrike" u="none">
              <a:solidFill>
                <a:srgbClr val="000000"/>
              </a:solidFill>
              <a:effectLst/>
              <a:uFillTx/>
              <a:latin typeface="CG Omega"/>
            </a:endParaRPr>
          </a:p>
          <a:p>
            <a:pPr lvl="2" marL="1138320" indent="-284400">
              <a:spcBef>
                <a:spcPts val="349"/>
              </a:spcBef>
              <a:buClr>
                <a:srgbClr val="868686"/>
              </a:buClr>
              <a:buSzPct val="8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on a trend basis</a:t>
            </a:r>
            <a:endParaRPr b="1" lang="en-US" sz="1400" strike="noStrike" u="none">
              <a:solidFill>
                <a:srgbClr val="000000"/>
              </a:solidFill>
              <a:effectLst/>
              <a:uFillTx/>
              <a:latin typeface="CG Omega"/>
            </a:endParaRPr>
          </a:p>
          <a:p>
            <a:pPr marL="22860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G Omega"/>
              </a:rPr>
              <a:t>Investment Professionals: Financial Analysts and Portfolio Managers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Enron’s image is very strong among the investment community, particularly among security analysts who follow the energy and technology industries (the reader should bear in mind that Enron provided the lists of security analysts to be interviewed; these analysts, who are known to follow Enron, are the target of Enron’s investor relations efforts).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Enron ranks among the most well known companies among this audience (along with Goldman Sachs and Morgan Stanley – Enron is significantly better known than any of the energy-related companies under evaluation).  Enron is also one of the most well regarded companies under study – investment professionals are most likely to hold favorable impressions of Intel, Enron and Goldman Sachs.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In terms of Enron’s image, investment professionals are most likely to associate the company with being:</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G Omega"/>
              </a:rPr>
              <a:t>	</a:t>
            </a:r>
            <a:r>
              <a:rPr b="1" i="1" lang="en-US" sz="1400" strike="noStrike" u="none">
                <a:solidFill>
                  <a:srgbClr val="000000"/>
                </a:solidFill>
                <a:effectLst/>
                <a:uFillTx/>
                <a:latin typeface="CG Omega"/>
              </a:rPr>
              <a:t>Image</a:t>
            </a:r>
            <a:endParaRPr b="1" lang="en-US" sz="1400" strike="noStrike" u="none">
              <a:solidFill>
                <a:srgbClr val="000000"/>
              </a:solidFill>
              <a:effectLst/>
              <a:uFillTx/>
              <a:latin typeface="CG Omega"/>
            </a:endParaRPr>
          </a:p>
          <a:p>
            <a:pPr lvl="1" marL="571680" indent="-216000">
              <a:lnSpc>
                <a:spcPct val="95000"/>
              </a:lnSpc>
              <a:spcBef>
                <a:spcPts val="751"/>
              </a:spcBef>
              <a:buClr>
                <a:srgbClr val="c0af4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Omega"/>
              </a:rPr>
              <a:t>committed to increasing shareholder value</a:t>
            </a:r>
            <a:endParaRPr b="1" lang="en-US" sz="1200" strike="noStrike" u="none">
              <a:solidFill>
                <a:srgbClr val="000000"/>
              </a:solidFill>
              <a:effectLst/>
              <a:uFillTx/>
              <a:latin typeface="CG Omega"/>
            </a:endParaRPr>
          </a:p>
          <a:p>
            <a:pPr lvl="1" marL="571680" indent="-216000">
              <a:lnSpc>
                <a:spcPct val="95000"/>
              </a:lnSpc>
              <a:spcBef>
                <a:spcPts val="751"/>
              </a:spcBef>
              <a:buClr>
                <a:srgbClr val="c0af4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Omega"/>
              </a:rPr>
              <a:t>a leader rather than a follower in its industry</a:t>
            </a:r>
            <a:endParaRPr b="1" lang="en-US" sz="1200" strike="noStrike" u="none">
              <a:solidFill>
                <a:srgbClr val="000000"/>
              </a:solidFill>
              <a:effectLst/>
              <a:uFillTx/>
              <a:latin typeface="CG Omega"/>
            </a:endParaRPr>
          </a:p>
          <a:p>
            <a:pPr lvl="1" marL="571680" indent="-216000">
              <a:lnSpc>
                <a:spcPct val="95000"/>
              </a:lnSpc>
              <a:spcBef>
                <a:spcPts val="751"/>
              </a:spcBef>
              <a:buClr>
                <a:srgbClr val="c0af4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Omega"/>
              </a:rPr>
              <a:t>an innovative company</a:t>
            </a:r>
            <a:endParaRPr b="1" lang="en-US" sz="12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AD4496BC-B3F2-4A58-B2DB-185C934B177C}" type="slidenum">
              <a:t>8</a:t>
            </a:fld>
          </a:p>
        </p:txBody>
      </p:sp>
    </p:spTree>
  </p:cSld>
  <mc:AlternateContent>
    <mc:Choice Requires="p14">
      <p:transition spd="slow" p14:dur="2000"/>
    </mc:Choice>
    <mc:Fallback>
      <p:transition spd="slow"/>
    </mc:Fallback>
  </mc:AlternateContent>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3" name=""/>
          <p:cNvSpPr/>
          <p:nvPr/>
        </p:nvSpPr>
        <p:spPr>
          <a:xfrm>
            <a:off x="209520" y="6342480"/>
            <a:ext cx="8477280" cy="32508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To what extent do you associate (ATTRIBUTE) with Enron?</a:t>
            </a:r>
            <a:endParaRPr b="0" lang="en-US" sz="800" strike="noStrike" u="none">
              <a:solidFill>
                <a:srgbClr val="000000"/>
              </a:solidFill>
              <a:effectLst/>
              <a:uFillTx/>
              <a:latin typeface="Times New Roman"/>
            </a:endParaRPr>
          </a:p>
        </p:txBody>
      </p:sp>
      <p:sp>
        <p:nvSpPr>
          <p:cNvPr id="974"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Attribute Association with Enron - CXOs</a:t>
            </a:r>
            <a:endParaRPr b="1" lang="en-US" sz="2400" strike="noStrike" u="none">
              <a:solidFill>
                <a:srgbClr val="000099"/>
              </a:solidFill>
              <a:effectLst/>
              <a:uFillTx/>
              <a:latin typeface="GarmdITC BkCn BT"/>
            </a:endParaRPr>
          </a:p>
        </p:txBody>
      </p:sp>
      <p:sp>
        <p:nvSpPr>
          <p:cNvPr id="975" name=""/>
          <p:cNvSpPr/>
          <p:nvPr/>
        </p:nvSpPr>
        <p:spPr>
          <a:xfrm>
            <a:off x="14400" y="85248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a:t>
            </a:r>
            <a:r>
              <a:rPr b="1" lang="en-US" sz="1600" strike="noStrike" u="none">
                <a:solidFill>
                  <a:srgbClr val="000099"/>
                </a:solidFill>
                <a:effectLst/>
                <a:uFillTx/>
                <a:latin typeface="CG Omega"/>
              </a:rPr>
              <a:t>Very/Somewhat Strongly Associate</a:t>
            </a:r>
            <a:r>
              <a:rPr b="1" lang="en-US" sz="1800" strike="noStrike" u="none">
                <a:solidFill>
                  <a:srgbClr val="000099"/>
                </a:solidFill>
                <a:effectLst/>
                <a:uFillTx/>
                <a:latin typeface="CG Omega"/>
              </a:rPr>
              <a:t>”</a:t>
            </a:r>
            <a:endParaRPr b="0" lang="en-US" sz="1800" strike="noStrike" u="none">
              <a:solidFill>
                <a:srgbClr val="000000"/>
              </a:solidFill>
              <a:effectLst/>
              <a:uFillTx/>
              <a:latin typeface="Times New Roman"/>
            </a:endParaRPr>
          </a:p>
        </p:txBody>
      </p:sp>
      <p:sp>
        <p:nvSpPr>
          <p:cNvPr id="976" name=""/>
          <p:cNvSpPr/>
          <p:nvPr/>
        </p:nvSpPr>
        <p:spPr>
          <a:xfrm>
            <a:off x="2049480" y="1109520"/>
            <a:ext cx="17874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Image</a:t>
            </a:r>
            <a:endParaRPr b="0" lang="en-US" sz="1600" strike="noStrike" u="none">
              <a:solidFill>
                <a:srgbClr val="000000"/>
              </a:solidFill>
              <a:effectLst/>
              <a:uFillTx/>
              <a:latin typeface="Times New Roman"/>
            </a:endParaRPr>
          </a:p>
        </p:txBody>
      </p:sp>
      <p:graphicFrame>
        <p:nvGraphicFramePr>
          <p:cNvPr id="977" name=""/>
          <p:cNvGraphicFramePr/>
          <p:nvPr/>
        </p:nvGraphicFramePr>
        <p:xfrm>
          <a:off x="17640" y="1460520"/>
          <a:ext cx="4724280" cy="4699080"/>
        </p:xfrm>
        <a:graphic>
          <a:graphicData uri="http://schemas.openxmlformats.org/presentationml/2006/ole">
            <p:oleObj r:id="rId1" spid="">
              <p:embed/>
              <p:pic>
                <p:nvPicPr>
                  <p:cNvPr id="978" name="" descr=""/>
                  <p:cNvPicPr/>
                  <p:nvPr/>
                </p:nvPicPr>
                <p:blipFill>
                  <a:blip r:embed="rId2"/>
                  <a:stretch/>
                </p:blipFill>
                <p:spPr>
                  <a:xfrm>
                    <a:off x="17640" y="1460520"/>
                    <a:ext cx="4724280" cy="4699080"/>
                  </a:xfrm>
                  <a:prstGeom prst="rect">
                    <a:avLst/>
                  </a:prstGeom>
                  <a:noFill/>
                  <a:ln w="0">
                    <a:noFill/>
                  </a:ln>
                </p:spPr>
              </p:pic>
            </p:oleObj>
          </a:graphicData>
        </a:graphic>
      </p:graphicFrame>
      <p:sp>
        <p:nvSpPr>
          <p:cNvPr id="979" name=""/>
          <p:cNvSpPr/>
          <p:nvPr/>
        </p:nvSpPr>
        <p:spPr>
          <a:xfrm>
            <a:off x="5979960" y="1101600"/>
            <a:ext cx="1406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Personality</a:t>
            </a:r>
            <a:endParaRPr b="0" lang="en-US" sz="1600" strike="noStrike" u="none">
              <a:solidFill>
                <a:srgbClr val="000000"/>
              </a:solidFill>
              <a:effectLst/>
              <a:uFillTx/>
              <a:latin typeface="Times New Roman"/>
            </a:endParaRPr>
          </a:p>
        </p:txBody>
      </p:sp>
      <p:graphicFrame>
        <p:nvGraphicFramePr>
          <p:cNvPr id="980" name=""/>
          <p:cNvGraphicFramePr/>
          <p:nvPr/>
        </p:nvGraphicFramePr>
        <p:xfrm>
          <a:off x="4786200" y="1465200"/>
          <a:ext cx="4278600" cy="4689360"/>
        </p:xfrm>
        <a:graphic>
          <a:graphicData uri="http://schemas.openxmlformats.org/presentationml/2006/ole">
            <p:oleObj r:id="rId3" spid="">
              <p:embed/>
              <p:pic>
                <p:nvPicPr>
                  <p:cNvPr id="981" name="" descr=""/>
                  <p:cNvPicPr/>
                  <p:nvPr/>
                </p:nvPicPr>
                <p:blipFill>
                  <a:blip r:embed="rId4"/>
                  <a:stretch/>
                </p:blipFill>
                <p:spPr>
                  <a:xfrm>
                    <a:off x="4786200" y="1465200"/>
                    <a:ext cx="4278600" cy="4689360"/>
                  </a:xfrm>
                  <a:prstGeom prst="rect">
                    <a:avLst/>
                  </a:prstGeom>
                  <a:noFill/>
                  <a:ln w="0">
                    <a:noFill/>
                  </a:ln>
                </p:spPr>
              </p:pic>
            </p:oleObj>
          </a:graphicData>
        </a:graphic>
      </p:graphicFrame>
      <p:sp>
        <p:nvSpPr>
          <p:cNvPr id="982" name=""/>
          <p:cNvSpPr/>
          <p:nvPr/>
        </p:nvSpPr>
        <p:spPr>
          <a:xfrm>
            <a:off x="324000" y="428760"/>
            <a:ext cx="8496000" cy="49500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is most likely to be perceived as an industry leader, committed to increasing shareholder value, innovative, ambitious, smart and bold.</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E66C1B8-7E1E-482A-BE12-4077B5E7E4B2}" type="slidenum">
              <a:t>80</a:t>
            </a:fld>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983" name=""/>
          <p:cNvGraphicFramePr/>
          <p:nvPr/>
        </p:nvGraphicFramePr>
        <p:xfrm>
          <a:off x="0" y="1590840"/>
          <a:ext cx="8410680" cy="4206600"/>
        </p:xfrm>
        <a:graphic>
          <a:graphicData uri="http://schemas.openxmlformats.org/presentationml/2006/ole">
            <p:oleObj r:id="rId1" spid="">
              <p:embed/>
              <p:pic>
                <p:nvPicPr>
                  <p:cNvPr id="984"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985" name=""/>
          <p:cNvGrpSpPr/>
          <p:nvPr/>
        </p:nvGrpSpPr>
        <p:grpSpPr>
          <a:xfrm>
            <a:off x="6400800" y="2257560"/>
            <a:ext cx="2482920" cy="3241440"/>
            <a:chOff x="6400800" y="2257560"/>
            <a:chExt cx="2482920" cy="3241440"/>
          </a:xfrm>
        </p:grpSpPr>
        <p:sp>
          <p:nvSpPr>
            <p:cNvPr id="986" name=""/>
            <p:cNvSpPr/>
            <p:nvPr/>
          </p:nvSpPr>
          <p:spPr>
            <a:xfrm>
              <a:off x="6545160" y="2398680"/>
              <a:ext cx="2270160" cy="2590920"/>
            </a:xfrm>
            <a:prstGeom prst="rect">
              <a:avLst/>
            </a:prstGeom>
            <a:noFill/>
            <a:ln w="0">
              <a:noFill/>
            </a:ln>
          </p:spPr>
          <p:style>
            <a:lnRef idx="0"/>
            <a:fillRef idx="0"/>
            <a:effectRef idx="0"/>
            <a:fontRef idx="minor"/>
          </p:style>
          <p:txBody>
            <a:bodyPr lIns="0" rIns="0" tIns="0" bIns="0" anchor="t">
              <a:no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committed to increasing shareholder</a:t>
              </a:r>
              <a:br>
                <a:rPr sz="1000"/>
              </a:br>
              <a:r>
                <a:rPr b="0" lang="en-US" sz="1000" strike="noStrike" u="none">
                  <a:solidFill>
                    <a:srgbClr val="000000"/>
                  </a:solidFill>
                  <a:effectLst/>
                  <a:uFillTx/>
                  <a:latin typeface="CG Omega"/>
                </a:rPr>
                <a:t>value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concerned about the communities it</a:t>
              </a:r>
              <a:br>
                <a:rPr sz="1000"/>
              </a:br>
              <a:r>
                <a:rPr b="0" lang="en-US" sz="1000" strike="noStrike" u="none">
                  <a:solidFill>
                    <a:srgbClr val="000000"/>
                  </a:solidFill>
                  <a:effectLst/>
                  <a:uFillTx/>
                  <a:latin typeface="CG Omega"/>
                </a:rPr>
                <a:t>operates in</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an innovative company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Supports open market and customer </a:t>
              </a:r>
              <a:br>
                <a:rPr sz="1000"/>
              </a:br>
              <a:r>
                <a:rPr b="0" lang="en-US" sz="1000" strike="noStrike" u="none">
                  <a:solidFill>
                    <a:srgbClr val="000000"/>
                  </a:solidFill>
                  <a:effectLst/>
                  <a:uFillTx/>
                  <a:latin typeface="CG Omega"/>
                </a:rPr>
                <a:t>choice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Provides creative solutions that help </a:t>
              </a:r>
              <a:br>
                <a:rPr sz="1000"/>
              </a:br>
              <a:r>
                <a:rPr b="0" lang="en-US" sz="1000" strike="noStrike" u="none">
                  <a:solidFill>
                    <a:srgbClr val="000000"/>
                  </a:solidFill>
                  <a:effectLst/>
                  <a:uFillTx/>
                  <a:latin typeface="CG Omega"/>
                </a:rPr>
                <a:t>my company succeed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Offers products or services of the</a:t>
              </a:r>
              <a:br>
                <a:rPr sz="1000"/>
              </a:br>
              <a:r>
                <a:rPr b="0" lang="en-US" sz="1000" strike="noStrike" u="none">
                  <a:solidFill>
                    <a:srgbClr val="000000"/>
                  </a:solidFill>
                  <a:effectLst/>
                  <a:uFillTx/>
                  <a:latin typeface="CG Omega"/>
                </a:rPr>
                <a:t>highest quality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well differentiated from its </a:t>
              </a:r>
              <a:br>
                <a:rPr sz="1000"/>
              </a:br>
              <a:r>
                <a:rPr b="0" lang="en-US" sz="1000" strike="noStrike" u="none">
                  <a:solidFill>
                    <a:srgbClr val="000000"/>
                  </a:solidFill>
                  <a:effectLst/>
                  <a:uFillTx/>
                  <a:latin typeface="CG Omega"/>
                </a:rPr>
                <a:t>competitors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 leader rather than a follower in its </a:t>
              </a:r>
              <a:br>
                <a:rPr sz="1000"/>
              </a:br>
              <a:r>
                <a:rPr b="0" lang="en-US" sz="1000" strike="noStrike" u="none">
                  <a:solidFill>
                    <a:srgbClr val="000000"/>
                  </a:solidFill>
                  <a:effectLst/>
                  <a:uFillTx/>
                  <a:latin typeface="CG Omega"/>
                </a:rPr>
                <a:t>industry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high caliber management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a clearly defined image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Successful transitioning to a web-based transaction model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l.   Well defined business strategy</a:t>
              </a:r>
              <a:endParaRPr b="0" lang="en-US" sz="1000" strike="noStrike" u="none">
                <a:solidFill>
                  <a:srgbClr val="000000"/>
                </a:solidFill>
                <a:effectLst/>
                <a:uFillTx/>
                <a:latin typeface="Times New Roman"/>
              </a:endParaRPr>
            </a:p>
          </p:txBody>
        </p:sp>
        <p:sp>
          <p:nvSpPr>
            <p:cNvPr id="987" name=""/>
            <p:cNvSpPr/>
            <p:nvPr/>
          </p:nvSpPr>
          <p:spPr>
            <a:xfrm>
              <a:off x="6400800" y="2257560"/>
              <a:ext cx="2482920" cy="324144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988" name=""/>
          <p:cNvGrpSpPr/>
          <p:nvPr/>
        </p:nvGrpSpPr>
        <p:grpSpPr>
          <a:xfrm>
            <a:off x="857160" y="6095880"/>
            <a:ext cx="3807000" cy="422280"/>
            <a:chOff x="857160" y="6095880"/>
            <a:chExt cx="3807000" cy="422280"/>
          </a:xfrm>
        </p:grpSpPr>
        <p:sp>
          <p:nvSpPr>
            <p:cNvPr id="989" name=""/>
            <p:cNvSpPr/>
            <p:nvPr/>
          </p:nvSpPr>
          <p:spPr>
            <a:xfrm>
              <a:off x="107316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0" name=""/>
            <p:cNvSpPr/>
            <p:nvPr/>
          </p:nvSpPr>
          <p:spPr>
            <a:xfrm>
              <a:off x="1179360" y="6291360"/>
              <a:ext cx="4788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91" name=""/>
            <p:cNvSpPr/>
            <p:nvPr/>
          </p:nvSpPr>
          <p:spPr>
            <a:xfrm>
              <a:off x="139068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sp>
          <p:nvSpPr>
            <p:cNvPr id="992" name=""/>
            <p:cNvSpPr/>
            <p:nvPr/>
          </p:nvSpPr>
          <p:spPr>
            <a:xfrm>
              <a:off x="1878120" y="6310440"/>
              <a:ext cx="269640" cy="1440"/>
            </a:xfrm>
            <a:prstGeom prst="line">
              <a:avLst/>
            </a:prstGeom>
            <a:ln w="12600">
              <a:solidFill>
                <a:srgbClr val="0033cc"/>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3" name=""/>
            <p:cNvSpPr/>
            <p:nvPr/>
          </p:nvSpPr>
          <p:spPr>
            <a:xfrm>
              <a:off x="1984320" y="6288120"/>
              <a:ext cx="57240" cy="46080"/>
            </a:xfrm>
            <a:custGeom>
              <a:avLst/>
              <a:gdLst/>
              <a:ahLst/>
              <a:rect l="l" t="t" r="r" b="b"/>
              <a:pathLst>
                <a:path w="36" h="29">
                  <a:moveTo>
                    <a:pt x="18" y="0"/>
                  </a:moveTo>
                  <a:lnTo>
                    <a:pt x="36" y="29"/>
                  </a:lnTo>
                  <a:lnTo>
                    <a:pt x="0" y="29"/>
                  </a:lnTo>
                  <a:lnTo>
                    <a:pt x="18" y="0"/>
                  </a:lnTo>
                  <a:close/>
                </a:path>
              </a:pathLst>
            </a:custGeom>
            <a:noFill/>
            <a:ln w="9360">
              <a:solidFill>
                <a:srgbClr val="0033cc"/>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994" name=""/>
            <p:cNvSpPr/>
            <p:nvPr/>
          </p:nvSpPr>
          <p:spPr>
            <a:xfrm>
              <a:off x="2204280" y="62341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Akami</a:t>
              </a:r>
              <a:endParaRPr b="0" lang="en-US" sz="1000" strike="noStrike" u="none">
                <a:solidFill>
                  <a:srgbClr val="000000"/>
                </a:solidFill>
                <a:effectLst/>
                <a:uFillTx/>
                <a:latin typeface="Times New Roman"/>
              </a:endParaRPr>
            </a:p>
          </p:txBody>
        </p:sp>
        <p:sp>
          <p:nvSpPr>
            <p:cNvPr id="995" name=""/>
            <p:cNvSpPr/>
            <p:nvPr/>
          </p:nvSpPr>
          <p:spPr>
            <a:xfrm>
              <a:off x="3624120" y="6310440"/>
              <a:ext cx="270000" cy="1440"/>
            </a:xfrm>
            <a:prstGeom prst="line">
              <a:avLst/>
            </a:prstGeom>
            <a:ln w="12600">
              <a:solidFill>
                <a:srgbClr val="8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6" name=""/>
            <p:cNvSpPr/>
            <p:nvPr/>
          </p:nvSpPr>
          <p:spPr>
            <a:xfrm>
              <a:off x="3951000" y="6234120"/>
              <a:ext cx="513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Microsoft</a:t>
              </a:r>
              <a:endParaRPr b="0" lang="en-US" sz="1000" strike="noStrike" u="none">
                <a:solidFill>
                  <a:srgbClr val="000000"/>
                </a:solidFill>
                <a:effectLst/>
                <a:uFillTx/>
                <a:latin typeface="Times New Roman"/>
              </a:endParaRPr>
            </a:p>
          </p:txBody>
        </p:sp>
        <p:sp>
          <p:nvSpPr>
            <p:cNvPr id="997" name=""/>
            <p:cNvSpPr/>
            <p:nvPr/>
          </p:nvSpPr>
          <p:spPr>
            <a:xfrm>
              <a:off x="857160" y="6095880"/>
              <a:ext cx="380700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8" name=""/>
            <p:cNvSpPr/>
            <p:nvPr/>
          </p:nvSpPr>
          <p:spPr>
            <a:xfrm>
              <a:off x="3166200" y="6234120"/>
              <a:ext cx="239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Intel</a:t>
              </a:r>
              <a:endParaRPr b="0" lang="en-US" sz="1000" strike="noStrike" u="none">
                <a:solidFill>
                  <a:srgbClr val="000000"/>
                </a:solidFill>
                <a:effectLst/>
                <a:uFillTx/>
                <a:latin typeface="Times New Roman"/>
              </a:endParaRPr>
            </a:p>
          </p:txBody>
        </p:sp>
        <p:sp>
          <p:nvSpPr>
            <p:cNvPr id="999" name=""/>
            <p:cNvSpPr/>
            <p:nvPr/>
          </p:nvSpPr>
          <p:spPr>
            <a:xfrm>
              <a:off x="3720960" y="6283440"/>
              <a:ext cx="66960" cy="54000"/>
            </a:xfrm>
            <a:prstGeom prst="ellipse">
              <a:avLst/>
            </a:prstGeom>
            <a:noFill/>
            <a:ln w="9360">
              <a:solidFill>
                <a:srgbClr val="80808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00" name=""/>
            <p:cNvSpPr/>
            <p:nvPr/>
          </p:nvSpPr>
          <p:spPr>
            <a:xfrm>
              <a:off x="2781360" y="6311880"/>
              <a:ext cx="269640" cy="1440"/>
            </a:xfrm>
            <a:prstGeom prst="line">
              <a:avLst/>
            </a:prstGeom>
            <a:ln w="12600">
              <a:solidFill>
                <a:srgbClr val="ff99cc"/>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1" name=""/>
            <p:cNvSpPr/>
            <p:nvPr/>
          </p:nvSpPr>
          <p:spPr>
            <a:xfrm>
              <a:off x="2878200" y="6280200"/>
              <a:ext cx="75960" cy="61920"/>
            </a:xfrm>
            <a:custGeom>
              <a:avLst/>
              <a:gdLst/>
              <a:ahLst/>
              <a:rect l="l" t="t" r="r" b="b"/>
              <a:pathLst>
                <a:path w="48" h="39">
                  <a:moveTo>
                    <a:pt x="24" y="0"/>
                  </a:moveTo>
                  <a:lnTo>
                    <a:pt x="48" y="20"/>
                  </a:lnTo>
                  <a:lnTo>
                    <a:pt x="24" y="39"/>
                  </a:lnTo>
                  <a:lnTo>
                    <a:pt x="0" y="20"/>
                  </a:lnTo>
                  <a:lnTo>
                    <a:pt x="24" y="0"/>
                  </a:lnTo>
                  <a:close/>
                </a:path>
              </a:pathLst>
            </a:custGeom>
            <a:solidFill>
              <a:srgbClr val="ff99cc"/>
            </a:solidFill>
            <a:ln w="9360">
              <a:solidFill>
                <a:srgbClr val="ff99cc"/>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sp>
        <p:nvSpPr>
          <p:cNvPr id="1002" name=""/>
          <p:cNvSpPr/>
          <p:nvPr/>
        </p:nvSpPr>
        <p:spPr>
          <a:xfrm>
            <a:off x="324000" y="774720"/>
            <a:ext cx="8496000" cy="495360"/>
          </a:xfrm>
          <a:prstGeom prst="rect">
            <a:avLst/>
          </a:prstGeom>
          <a:noFill/>
          <a:ln w="0">
            <a:noFill/>
          </a:ln>
        </p:spPr>
        <p:style>
          <a:lnRef idx="0"/>
          <a:fillRef idx="0"/>
          <a:effectRef idx="0"/>
          <a:fontRef idx="minor"/>
        </p:style>
        <p:txBody>
          <a:bodyPr lIns="91800" rIns="91800" anchor="t">
            <a:noAutofit/>
          </a:bodyPr>
          <a:p>
            <a:endParaRPr b="0" lang="en-US" sz="2400" strike="noStrike" u="none">
              <a:solidFill>
                <a:srgbClr val="000000"/>
              </a:solidFill>
              <a:effectLst/>
              <a:uFillTx/>
              <a:latin typeface="Times New Roman"/>
            </a:endParaRPr>
          </a:p>
        </p:txBody>
      </p:sp>
      <p:sp>
        <p:nvSpPr>
          <p:cNvPr id="1003"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Image Attribute Association - CXOs (Tech Related)</a:t>
            </a:r>
            <a:endParaRPr b="1" lang="en-US" sz="2400" strike="noStrike" u="none">
              <a:solidFill>
                <a:srgbClr val="000099"/>
              </a:solidFill>
              <a:effectLst/>
              <a:uFillTx/>
              <a:latin typeface="GarmdITC BkCn BT"/>
            </a:endParaRPr>
          </a:p>
        </p:txBody>
      </p:sp>
      <p:grpSp>
        <p:nvGrpSpPr>
          <p:cNvPr id="1004" name=""/>
          <p:cNvGrpSpPr/>
          <p:nvPr/>
        </p:nvGrpSpPr>
        <p:grpSpPr>
          <a:xfrm>
            <a:off x="622440" y="1397160"/>
            <a:ext cx="5827680" cy="4601520"/>
            <a:chOff x="622440" y="1397160"/>
            <a:chExt cx="5827680" cy="4601520"/>
          </a:xfrm>
        </p:grpSpPr>
        <p:sp>
          <p:nvSpPr>
            <p:cNvPr id="1005" name=""/>
            <p:cNvSpPr/>
            <p:nvPr/>
          </p:nvSpPr>
          <p:spPr>
            <a:xfrm>
              <a:off x="320688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1006" name=""/>
            <p:cNvSpPr/>
            <p:nvPr/>
          </p:nvSpPr>
          <p:spPr>
            <a:xfrm>
              <a:off x="4516560" y="17175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1007" name=""/>
            <p:cNvSpPr/>
            <p:nvPr/>
          </p:nvSpPr>
          <p:spPr>
            <a:xfrm>
              <a:off x="5510160" y="2484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1008" name=""/>
            <p:cNvSpPr/>
            <p:nvPr/>
          </p:nvSpPr>
          <p:spPr>
            <a:xfrm>
              <a:off x="5815080" y="354024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1009" name=""/>
            <p:cNvSpPr/>
            <p:nvPr/>
          </p:nvSpPr>
          <p:spPr>
            <a:xfrm>
              <a:off x="5475240" y="4599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1010" name=""/>
            <p:cNvSpPr/>
            <p:nvPr/>
          </p:nvSpPr>
          <p:spPr>
            <a:xfrm>
              <a:off x="4522680" y="5364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1011" name=""/>
            <p:cNvSpPr/>
            <p:nvPr/>
          </p:nvSpPr>
          <p:spPr>
            <a:xfrm>
              <a:off x="3205080" y="5661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1012" name=""/>
            <p:cNvSpPr/>
            <p:nvPr/>
          </p:nvSpPr>
          <p:spPr>
            <a:xfrm>
              <a:off x="1941480" y="5364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1013" name=""/>
            <p:cNvSpPr/>
            <p:nvPr/>
          </p:nvSpPr>
          <p:spPr>
            <a:xfrm>
              <a:off x="961920" y="4599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1014" name=""/>
            <p:cNvSpPr/>
            <p:nvPr/>
          </p:nvSpPr>
          <p:spPr>
            <a:xfrm>
              <a:off x="622440" y="354024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1015" name=""/>
            <p:cNvSpPr/>
            <p:nvPr/>
          </p:nvSpPr>
          <p:spPr>
            <a:xfrm>
              <a:off x="934920" y="2484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sp>
          <p:nvSpPr>
            <p:cNvPr id="1016" name=""/>
            <p:cNvSpPr/>
            <p:nvPr/>
          </p:nvSpPr>
          <p:spPr>
            <a:xfrm>
              <a:off x="1909800" y="17175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l</a:t>
              </a:r>
              <a:endParaRPr b="0" lang="en-US" sz="1600" strike="noStrike" u="none">
                <a:solidFill>
                  <a:srgbClr val="000000"/>
                </a:solidFill>
                <a:effectLst/>
                <a:uFillTx/>
                <a:latin typeface="Times New Roman"/>
              </a:endParaRPr>
            </a:p>
          </p:txBody>
        </p:sp>
      </p:grpSp>
      <p:sp>
        <p:nvSpPr>
          <p:cNvPr id="1017" name=""/>
          <p:cNvSpPr/>
          <p:nvPr/>
        </p:nvSpPr>
        <p:spPr>
          <a:xfrm>
            <a:off x="324000" y="51444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Intel possesses the strongest image profile on the attributes below (as shown by having the largest footprint on most attributes), followed by Microsoft.  Enron ranks third on each of the 12 attributes measured.</a:t>
            </a:r>
            <a:br>
              <a:rPr sz="1400"/>
            </a:b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018" name=""/>
          <p:cNvSpPr/>
          <p:nvPr/>
        </p:nvSpPr>
        <p:spPr>
          <a:xfrm>
            <a:off x="5172120" y="602928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79425A2-0D43-45FE-992E-B0B68E61CE13}" type="slidenum">
              <a:t>81</a:t>
            </a:fld>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019" name=""/>
          <p:cNvGraphicFramePr/>
          <p:nvPr/>
        </p:nvGraphicFramePr>
        <p:xfrm>
          <a:off x="0" y="1590840"/>
          <a:ext cx="8410680" cy="4206600"/>
        </p:xfrm>
        <a:graphic>
          <a:graphicData uri="http://schemas.openxmlformats.org/presentationml/2006/ole">
            <p:oleObj r:id="rId1" spid="">
              <p:embed/>
              <p:pic>
                <p:nvPicPr>
                  <p:cNvPr id="1020"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1021" name=""/>
          <p:cNvGrpSpPr/>
          <p:nvPr/>
        </p:nvGrpSpPr>
        <p:grpSpPr>
          <a:xfrm>
            <a:off x="380880" y="6095880"/>
            <a:ext cx="5932440" cy="422280"/>
            <a:chOff x="380880" y="6095880"/>
            <a:chExt cx="5932440" cy="422280"/>
          </a:xfrm>
        </p:grpSpPr>
        <p:sp>
          <p:nvSpPr>
            <p:cNvPr id="1022" name=""/>
            <p:cNvSpPr/>
            <p:nvPr/>
          </p:nvSpPr>
          <p:spPr>
            <a:xfrm>
              <a:off x="50148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3" name=""/>
            <p:cNvSpPr/>
            <p:nvPr/>
          </p:nvSpPr>
          <p:spPr>
            <a:xfrm>
              <a:off x="60804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24" name=""/>
            <p:cNvSpPr/>
            <p:nvPr/>
          </p:nvSpPr>
          <p:spPr>
            <a:xfrm>
              <a:off x="81900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sp>
          <p:nvSpPr>
            <p:cNvPr id="1025" name=""/>
            <p:cNvSpPr/>
            <p:nvPr/>
          </p:nvSpPr>
          <p:spPr>
            <a:xfrm>
              <a:off x="1363680" y="6310440"/>
              <a:ext cx="269640" cy="1440"/>
            </a:xfrm>
            <a:prstGeom prst="line">
              <a:avLst/>
            </a:prstGeom>
            <a:ln w="12600">
              <a:solidFill>
                <a:srgbClr val="8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6" name=""/>
            <p:cNvSpPr/>
            <p:nvPr/>
          </p:nvSpPr>
          <p:spPr>
            <a:xfrm>
              <a:off x="1469880" y="6288120"/>
              <a:ext cx="57240" cy="46080"/>
            </a:xfrm>
            <a:custGeom>
              <a:avLst/>
              <a:gdLst/>
              <a:ahLst/>
              <a:rect l="l" t="t" r="r" b="b"/>
              <a:pathLst>
                <a:path w="36" h="29">
                  <a:moveTo>
                    <a:pt x="18" y="0"/>
                  </a:moveTo>
                  <a:lnTo>
                    <a:pt x="36" y="29"/>
                  </a:lnTo>
                  <a:lnTo>
                    <a:pt x="0" y="29"/>
                  </a:lnTo>
                  <a:lnTo>
                    <a:pt x="18" y="0"/>
                  </a:lnTo>
                  <a:close/>
                </a:path>
              </a:pathLst>
            </a:custGeom>
            <a:solidFill>
              <a:srgbClr val="800080"/>
            </a:solidFill>
            <a:ln w="9360">
              <a:solidFill>
                <a:srgbClr val="8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027" name=""/>
            <p:cNvSpPr/>
            <p:nvPr/>
          </p:nvSpPr>
          <p:spPr>
            <a:xfrm>
              <a:off x="1675080" y="6234120"/>
              <a:ext cx="12661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Duke Power Company</a:t>
              </a:r>
              <a:endParaRPr b="0" lang="en-US" sz="1000" strike="noStrike" u="none">
                <a:solidFill>
                  <a:srgbClr val="000000"/>
                </a:solidFill>
                <a:effectLst/>
                <a:uFillTx/>
                <a:latin typeface="Times New Roman"/>
              </a:endParaRPr>
            </a:p>
          </p:txBody>
        </p:sp>
        <p:sp>
          <p:nvSpPr>
            <p:cNvPr id="1028" name=""/>
            <p:cNvSpPr/>
            <p:nvPr/>
          </p:nvSpPr>
          <p:spPr>
            <a:xfrm>
              <a:off x="4545000" y="6310440"/>
              <a:ext cx="269640" cy="1440"/>
            </a:xfrm>
            <a:prstGeom prst="line">
              <a:avLst/>
            </a:prstGeom>
            <a:ln w="12600">
              <a:solidFill>
                <a:srgbClr val="00cc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9" name=""/>
            <p:cNvSpPr/>
            <p:nvPr/>
          </p:nvSpPr>
          <p:spPr>
            <a:xfrm>
              <a:off x="4641840" y="6283440"/>
              <a:ext cx="66600" cy="54000"/>
            </a:xfrm>
            <a:prstGeom prst="ellipse">
              <a:avLst/>
            </a:prstGeom>
            <a:solidFill>
              <a:srgbClr val="00ccff"/>
            </a:solidFill>
            <a:ln w="9360">
              <a:solidFill>
                <a:srgbClr val="00ccff"/>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30" name=""/>
            <p:cNvSpPr/>
            <p:nvPr/>
          </p:nvSpPr>
          <p:spPr>
            <a:xfrm>
              <a:off x="4853880" y="6234120"/>
              <a:ext cx="1399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The Williams Companies</a:t>
              </a:r>
              <a:endParaRPr b="0" lang="en-US" sz="1000" strike="noStrike" u="none">
                <a:solidFill>
                  <a:srgbClr val="000000"/>
                </a:solidFill>
                <a:effectLst/>
                <a:uFillTx/>
                <a:latin typeface="Times New Roman"/>
              </a:endParaRPr>
            </a:p>
          </p:txBody>
        </p:sp>
        <p:sp>
          <p:nvSpPr>
            <p:cNvPr id="1031" name=""/>
            <p:cNvSpPr/>
            <p:nvPr/>
          </p:nvSpPr>
          <p:spPr>
            <a:xfrm>
              <a:off x="380880" y="6095880"/>
              <a:ext cx="593244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2" name=""/>
            <p:cNvSpPr/>
            <p:nvPr/>
          </p:nvSpPr>
          <p:spPr>
            <a:xfrm>
              <a:off x="3390120" y="6234120"/>
              <a:ext cx="10904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Southern Company</a:t>
              </a:r>
              <a:endParaRPr b="0" lang="en-US" sz="1000" strike="noStrike" u="none">
                <a:solidFill>
                  <a:srgbClr val="000000"/>
                </a:solidFill>
                <a:effectLst/>
                <a:uFillTx/>
                <a:latin typeface="Times New Roman"/>
              </a:endParaRPr>
            </a:p>
          </p:txBody>
        </p:sp>
        <p:sp>
          <p:nvSpPr>
            <p:cNvPr id="1033" name=""/>
            <p:cNvSpPr/>
            <p:nvPr/>
          </p:nvSpPr>
          <p:spPr>
            <a:xfrm>
              <a:off x="3028680" y="6311880"/>
              <a:ext cx="27000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4" name=""/>
            <p:cNvSpPr/>
            <p:nvPr/>
          </p:nvSpPr>
          <p:spPr>
            <a:xfrm flipH="1" flipV="1">
              <a:off x="310824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035" name=""/>
            <p:cNvSpPr/>
            <p:nvPr/>
          </p:nvSpPr>
          <p:spPr>
            <a:xfrm>
              <a:off x="315576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036" name=""/>
            <p:cNvSpPr/>
            <p:nvPr/>
          </p:nvSpPr>
          <p:spPr>
            <a:xfrm flipH="1">
              <a:off x="310824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037" name=""/>
            <p:cNvSpPr/>
            <p:nvPr/>
          </p:nvSpPr>
          <p:spPr>
            <a:xfrm flipV="1">
              <a:off x="315576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grpSp>
      <p:sp>
        <p:nvSpPr>
          <p:cNvPr id="1038"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Image Attribute Association - CXOs </a:t>
            </a:r>
            <a:r>
              <a:rPr b="1" i="1" lang="en-US" sz="2000" strike="noStrike" u="none">
                <a:solidFill>
                  <a:srgbClr val="000099"/>
                </a:solidFill>
                <a:effectLst/>
                <a:uFillTx/>
                <a:latin typeface="GarmdITC BkCn BT"/>
              </a:rPr>
              <a:t>(Energy Related)</a:t>
            </a:r>
            <a:endParaRPr b="1" lang="en-US" sz="2000" strike="noStrike" u="none">
              <a:solidFill>
                <a:srgbClr val="000099"/>
              </a:solidFill>
              <a:effectLst/>
              <a:uFillTx/>
              <a:latin typeface="GarmdITC BkCn BT"/>
            </a:endParaRPr>
          </a:p>
        </p:txBody>
      </p:sp>
      <p:grpSp>
        <p:nvGrpSpPr>
          <p:cNvPr id="1039" name=""/>
          <p:cNvGrpSpPr/>
          <p:nvPr/>
        </p:nvGrpSpPr>
        <p:grpSpPr>
          <a:xfrm>
            <a:off x="6400800" y="1562040"/>
            <a:ext cx="2482920" cy="3241440"/>
            <a:chOff x="6400800" y="1562040"/>
            <a:chExt cx="2482920" cy="3241440"/>
          </a:xfrm>
        </p:grpSpPr>
        <p:sp>
          <p:nvSpPr>
            <p:cNvPr id="1040" name=""/>
            <p:cNvSpPr/>
            <p:nvPr/>
          </p:nvSpPr>
          <p:spPr>
            <a:xfrm>
              <a:off x="6545160" y="1703160"/>
              <a:ext cx="2270160" cy="2590920"/>
            </a:xfrm>
            <a:prstGeom prst="rect">
              <a:avLst/>
            </a:prstGeom>
            <a:noFill/>
            <a:ln w="0">
              <a:noFill/>
            </a:ln>
          </p:spPr>
          <p:style>
            <a:lnRef idx="0"/>
            <a:fillRef idx="0"/>
            <a:effectRef idx="0"/>
            <a:fontRef idx="minor"/>
          </p:style>
          <p:txBody>
            <a:bodyPr lIns="0" rIns="0" tIns="0" bIns="0" anchor="t">
              <a:no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committed to increasing shareholder</a:t>
              </a:r>
              <a:br>
                <a:rPr sz="1000"/>
              </a:br>
              <a:r>
                <a:rPr b="0" lang="en-US" sz="1000" strike="noStrike" u="none">
                  <a:solidFill>
                    <a:srgbClr val="000000"/>
                  </a:solidFill>
                  <a:effectLst/>
                  <a:uFillTx/>
                  <a:latin typeface="CG Omega"/>
                </a:rPr>
                <a:t>value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concerned about the communities it</a:t>
              </a:r>
              <a:br>
                <a:rPr sz="1000"/>
              </a:br>
              <a:r>
                <a:rPr b="0" lang="en-US" sz="1000" strike="noStrike" u="none">
                  <a:solidFill>
                    <a:srgbClr val="000000"/>
                  </a:solidFill>
                  <a:effectLst/>
                  <a:uFillTx/>
                  <a:latin typeface="CG Omega"/>
                </a:rPr>
                <a:t>operates in</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an innovative company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Supports open market and customer </a:t>
              </a:r>
              <a:br>
                <a:rPr sz="1000"/>
              </a:br>
              <a:r>
                <a:rPr b="0" lang="en-US" sz="1000" strike="noStrike" u="none">
                  <a:solidFill>
                    <a:srgbClr val="000000"/>
                  </a:solidFill>
                  <a:effectLst/>
                  <a:uFillTx/>
                  <a:latin typeface="CG Omega"/>
                </a:rPr>
                <a:t>choice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Provides creative solutions that help </a:t>
              </a:r>
              <a:br>
                <a:rPr sz="1000"/>
              </a:br>
              <a:r>
                <a:rPr b="0" lang="en-US" sz="1000" strike="noStrike" u="none">
                  <a:solidFill>
                    <a:srgbClr val="000000"/>
                  </a:solidFill>
                  <a:effectLst/>
                  <a:uFillTx/>
                  <a:latin typeface="CG Omega"/>
                </a:rPr>
                <a:t>my company succeed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Offers products or services of the</a:t>
              </a:r>
              <a:br>
                <a:rPr sz="1000"/>
              </a:br>
              <a:r>
                <a:rPr b="0" lang="en-US" sz="1000" strike="noStrike" u="none">
                  <a:solidFill>
                    <a:srgbClr val="000000"/>
                  </a:solidFill>
                  <a:effectLst/>
                  <a:uFillTx/>
                  <a:latin typeface="CG Omega"/>
                </a:rPr>
                <a:t>highest quality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well differentiated from its </a:t>
              </a:r>
              <a:br>
                <a:rPr sz="1000"/>
              </a:br>
              <a:r>
                <a:rPr b="0" lang="en-US" sz="1000" strike="noStrike" u="none">
                  <a:solidFill>
                    <a:srgbClr val="000000"/>
                  </a:solidFill>
                  <a:effectLst/>
                  <a:uFillTx/>
                  <a:latin typeface="CG Omega"/>
                </a:rPr>
                <a:t>competitors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 leader rather than a follower in its </a:t>
              </a:r>
              <a:br>
                <a:rPr sz="1000"/>
              </a:br>
              <a:r>
                <a:rPr b="0" lang="en-US" sz="1000" strike="noStrike" u="none">
                  <a:solidFill>
                    <a:srgbClr val="000000"/>
                  </a:solidFill>
                  <a:effectLst/>
                  <a:uFillTx/>
                  <a:latin typeface="CG Omega"/>
                </a:rPr>
                <a:t>industry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high caliber management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a clearly defined image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Successful transitioning to a web-based transaction model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l.   Well defined business strategy</a:t>
              </a:r>
              <a:endParaRPr b="0" lang="en-US" sz="1000" strike="noStrike" u="none">
                <a:solidFill>
                  <a:srgbClr val="000000"/>
                </a:solidFill>
                <a:effectLst/>
                <a:uFillTx/>
                <a:latin typeface="Times New Roman"/>
              </a:endParaRPr>
            </a:p>
          </p:txBody>
        </p:sp>
        <p:sp>
          <p:nvSpPr>
            <p:cNvPr id="1041" name=""/>
            <p:cNvSpPr/>
            <p:nvPr/>
          </p:nvSpPr>
          <p:spPr>
            <a:xfrm>
              <a:off x="6400800" y="1562040"/>
              <a:ext cx="2482920" cy="324144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1042" name=""/>
          <p:cNvGrpSpPr/>
          <p:nvPr/>
        </p:nvGrpSpPr>
        <p:grpSpPr>
          <a:xfrm>
            <a:off x="622440" y="1397160"/>
            <a:ext cx="5827680" cy="4601520"/>
            <a:chOff x="622440" y="1397160"/>
            <a:chExt cx="5827680" cy="4601520"/>
          </a:xfrm>
        </p:grpSpPr>
        <p:sp>
          <p:nvSpPr>
            <p:cNvPr id="1043" name=""/>
            <p:cNvSpPr/>
            <p:nvPr/>
          </p:nvSpPr>
          <p:spPr>
            <a:xfrm>
              <a:off x="320688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1044" name=""/>
            <p:cNvSpPr/>
            <p:nvPr/>
          </p:nvSpPr>
          <p:spPr>
            <a:xfrm>
              <a:off x="4516560" y="17175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1045" name=""/>
            <p:cNvSpPr/>
            <p:nvPr/>
          </p:nvSpPr>
          <p:spPr>
            <a:xfrm>
              <a:off x="5510160" y="2484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1046" name=""/>
            <p:cNvSpPr/>
            <p:nvPr/>
          </p:nvSpPr>
          <p:spPr>
            <a:xfrm>
              <a:off x="5815080" y="354024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1047" name=""/>
            <p:cNvSpPr/>
            <p:nvPr/>
          </p:nvSpPr>
          <p:spPr>
            <a:xfrm>
              <a:off x="5475240" y="4599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1048" name=""/>
            <p:cNvSpPr/>
            <p:nvPr/>
          </p:nvSpPr>
          <p:spPr>
            <a:xfrm>
              <a:off x="4522680" y="5364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1049" name=""/>
            <p:cNvSpPr/>
            <p:nvPr/>
          </p:nvSpPr>
          <p:spPr>
            <a:xfrm>
              <a:off x="3205080" y="5661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1050" name=""/>
            <p:cNvSpPr/>
            <p:nvPr/>
          </p:nvSpPr>
          <p:spPr>
            <a:xfrm>
              <a:off x="1941480" y="5364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1051" name=""/>
            <p:cNvSpPr/>
            <p:nvPr/>
          </p:nvSpPr>
          <p:spPr>
            <a:xfrm>
              <a:off x="961920" y="4599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1052" name=""/>
            <p:cNvSpPr/>
            <p:nvPr/>
          </p:nvSpPr>
          <p:spPr>
            <a:xfrm>
              <a:off x="622440" y="354024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1053" name=""/>
            <p:cNvSpPr/>
            <p:nvPr/>
          </p:nvSpPr>
          <p:spPr>
            <a:xfrm>
              <a:off x="934920" y="2484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sp>
          <p:nvSpPr>
            <p:cNvPr id="1054" name=""/>
            <p:cNvSpPr/>
            <p:nvPr/>
          </p:nvSpPr>
          <p:spPr>
            <a:xfrm>
              <a:off x="1909800" y="17175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l</a:t>
              </a:r>
              <a:endParaRPr b="0" lang="en-US" sz="1600" strike="noStrike" u="none">
                <a:solidFill>
                  <a:srgbClr val="000000"/>
                </a:solidFill>
                <a:effectLst/>
                <a:uFillTx/>
                <a:latin typeface="Times New Roman"/>
              </a:endParaRPr>
            </a:p>
          </p:txBody>
        </p:sp>
      </p:grpSp>
      <p:sp>
        <p:nvSpPr>
          <p:cNvPr id="1055" name=""/>
          <p:cNvSpPr/>
          <p:nvPr/>
        </p:nvSpPr>
        <p:spPr>
          <a:xfrm>
            <a:off x="324000" y="4762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Compared to the energy company competitive set, Enron has the strongest image profile on most attributes; Duke leads in terms of being concerned about the communities it operates in.</a:t>
            </a:r>
            <a:br>
              <a:rPr sz="1400"/>
            </a:b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056" name=""/>
          <p:cNvSpPr/>
          <p:nvPr/>
        </p:nvSpPr>
        <p:spPr>
          <a:xfrm>
            <a:off x="5172120" y="524844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164B808-4EA9-481C-9C9D-55A788C86C2F}" type="slidenum">
              <a:t>82</a:t>
            </a:fld>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057" name=""/>
          <p:cNvGrpSpPr/>
          <p:nvPr/>
        </p:nvGrpSpPr>
        <p:grpSpPr>
          <a:xfrm>
            <a:off x="6400800" y="2257560"/>
            <a:ext cx="2482920" cy="3241440"/>
            <a:chOff x="6400800" y="2257560"/>
            <a:chExt cx="2482920" cy="3241440"/>
          </a:xfrm>
        </p:grpSpPr>
        <p:sp>
          <p:nvSpPr>
            <p:cNvPr id="1058" name=""/>
            <p:cNvSpPr/>
            <p:nvPr/>
          </p:nvSpPr>
          <p:spPr>
            <a:xfrm>
              <a:off x="6545160" y="2398680"/>
              <a:ext cx="2270160" cy="2590920"/>
            </a:xfrm>
            <a:prstGeom prst="rect">
              <a:avLst/>
            </a:prstGeom>
            <a:noFill/>
            <a:ln w="0">
              <a:noFill/>
            </a:ln>
          </p:spPr>
          <p:style>
            <a:lnRef idx="0"/>
            <a:fillRef idx="0"/>
            <a:effectRef idx="0"/>
            <a:fontRef idx="minor"/>
          </p:style>
          <p:txBody>
            <a:bodyPr lIns="0" rIns="0" tIns="0" bIns="0" anchor="t">
              <a:no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committed to increasing shareholder</a:t>
              </a:r>
              <a:br>
                <a:rPr sz="1000"/>
              </a:br>
              <a:r>
                <a:rPr b="0" lang="en-US" sz="1000" strike="noStrike" u="none">
                  <a:solidFill>
                    <a:srgbClr val="000000"/>
                  </a:solidFill>
                  <a:effectLst/>
                  <a:uFillTx/>
                  <a:latin typeface="CG Omega"/>
                </a:rPr>
                <a:t>value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concerned about the communities it</a:t>
              </a:r>
              <a:br>
                <a:rPr sz="1000"/>
              </a:br>
              <a:r>
                <a:rPr b="0" lang="en-US" sz="1000" strike="noStrike" u="none">
                  <a:solidFill>
                    <a:srgbClr val="000000"/>
                  </a:solidFill>
                  <a:effectLst/>
                  <a:uFillTx/>
                  <a:latin typeface="CG Omega"/>
                </a:rPr>
                <a:t>operates in</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an innovative company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Supports open market and customer </a:t>
              </a:r>
              <a:br>
                <a:rPr sz="1000"/>
              </a:br>
              <a:r>
                <a:rPr b="0" lang="en-US" sz="1000" strike="noStrike" u="none">
                  <a:solidFill>
                    <a:srgbClr val="000000"/>
                  </a:solidFill>
                  <a:effectLst/>
                  <a:uFillTx/>
                  <a:latin typeface="CG Omega"/>
                </a:rPr>
                <a:t>choice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Provides creative solutions that help </a:t>
              </a:r>
              <a:br>
                <a:rPr sz="1000"/>
              </a:br>
              <a:r>
                <a:rPr b="0" lang="en-US" sz="1000" strike="noStrike" u="none">
                  <a:solidFill>
                    <a:srgbClr val="000000"/>
                  </a:solidFill>
                  <a:effectLst/>
                  <a:uFillTx/>
                  <a:latin typeface="CG Omega"/>
                </a:rPr>
                <a:t>my company succeed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Offers products or services of the</a:t>
              </a:r>
              <a:br>
                <a:rPr sz="1000"/>
              </a:br>
              <a:r>
                <a:rPr b="0" lang="en-US" sz="1000" strike="noStrike" u="none">
                  <a:solidFill>
                    <a:srgbClr val="000000"/>
                  </a:solidFill>
                  <a:effectLst/>
                  <a:uFillTx/>
                  <a:latin typeface="CG Omega"/>
                </a:rPr>
                <a:t>highest quality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well differentiated from its </a:t>
              </a:r>
              <a:br>
                <a:rPr sz="1000"/>
              </a:br>
              <a:r>
                <a:rPr b="0" lang="en-US" sz="1000" strike="noStrike" u="none">
                  <a:solidFill>
                    <a:srgbClr val="000000"/>
                  </a:solidFill>
                  <a:effectLst/>
                  <a:uFillTx/>
                  <a:latin typeface="CG Omega"/>
                </a:rPr>
                <a:t>competitors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Is a leader rather than a follower in its </a:t>
              </a:r>
              <a:br>
                <a:rPr sz="1000"/>
              </a:br>
              <a:r>
                <a:rPr b="0" lang="en-US" sz="1000" strike="noStrike" u="none">
                  <a:solidFill>
                    <a:srgbClr val="000000"/>
                  </a:solidFill>
                  <a:effectLst/>
                  <a:uFillTx/>
                  <a:latin typeface="CG Omega"/>
                </a:rPr>
                <a:t>industry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high caliber management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Has a clearly defined image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Successful transitioning to a web-based transaction model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l.   Well defined business strategy</a:t>
              </a:r>
              <a:endParaRPr b="0" lang="en-US" sz="1000" strike="noStrike" u="none">
                <a:solidFill>
                  <a:srgbClr val="000000"/>
                </a:solidFill>
                <a:effectLst/>
                <a:uFillTx/>
                <a:latin typeface="Times New Roman"/>
              </a:endParaRPr>
            </a:p>
          </p:txBody>
        </p:sp>
        <p:sp>
          <p:nvSpPr>
            <p:cNvPr id="1059" name=""/>
            <p:cNvSpPr/>
            <p:nvPr/>
          </p:nvSpPr>
          <p:spPr>
            <a:xfrm>
              <a:off x="6400800" y="2257560"/>
              <a:ext cx="2482920" cy="324144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1060" name=""/>
          <p:cNvGrpSpPr/>
          <p:nvPr/>
        </p:nvGrpSpPr>
        <p:grpSpPr>
          <a:xfrm>
            <a:off x="1143000" y="6095880"/>
            <a:ext cx="2943360" cy="422280"/>
            <a:chOff x="1143000" y="6095880"/>
            <a:chExt cx="2943360" cy="422280"/>
          </a:xfrm>
        </p:grpSpPr>
        <p:sp>
          <p:nvSpPr>
            <p:cNvPr id="1061" name=""/>
            <p:cNvSpPr/>
            <p:nvPr/>
          </p:nvSpPr>
          <p:spPr>
            <a:xfrm>
              <a:off x="1143000" y="6095880"/>
              <a:ext cx="294336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062" name=""/>
            <p:cNvGrpSpPr/>
            <p:nvPr/>
          </p:nvGrpSpPr>
          <p:grpSpPr>
            <a:xfrm>
              <a:off x="1276200" y="6234120"/>
              <a:ext cx="2682720" cy="153000"/>
              <a:chOff x="1276200" y="6234120"/>
              <a:chExt cx="2682720" cy="153000"/>
            </a:xfrm>
          </p:grpSpPr>
          <p:grpSp>
            <p:nvGrpSpPr>
              <p:cNvPr id="1063" name=""/>
              <p:cNvGrpSpPr/>
              <p:nvPr/>
            </p:nvGrpSpPr>
            <p:grpSpPr>
              <a:xfrm>
                <a:off x="1276200" y="6234120"/>
                <a:ext cx="816480" cy="153000"/>
                <a:chOff x="1276200" y="6234120"/>
                <a:chExt cx="816480" cy="153000"/>
              </a:xfrm>
            </p:grpSpPr>
            <p:grpSp>
              <p:nvGrpSpPr>
                <p:cNvPr id="1064" name=""/>
                <p:cNvGrpSpPr/>
                <p:nvPr/>
              </p:nvGrpSpPr>
              <p:grpSpPr>
                <a:xfrm>
                  <a:off x="1276200" y="6291360"/>
                  <a:ext cx="270000" cy="39600"/>
                  <a:chOff x="1276200" y="6291360"/>
                  <a:chExt cx="270000" cy="39600"/>
                </a:xfrm>
              </p:grpSpPr>
              <p:sp>
                <p:nvSpPr>
                  <p:cNvPr id="1065" name=""/>
                  <p:cNvSpPr/>
                  <p:nvPr/>
                </p:nvSpPr>
                <p:spPr>
                  <a:xfrm>
                    <a:off x="137484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66" name=""/>
                  <p:cNvSpPr/>
                  <p:nvPr/>
                </p:nvSpPr>
                <p:spPr>
                  <a:xfrm>
                    <a:off x="127620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1067" name=""/>
                <p:cNvSpPr/>
                <p:nvPr/>
              </p:nvSpPr>
              <p:spPr>
                <a:xfrm>
                  <a:off x="1627920" y="6234120"/>
                  <a:ext cx="46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III</a:t>
                  </a:r>
                  <a:endParaRPr b="0" lang="en-US" sz="1000" strike="noStrike" u="none">
                    <a:solidFill>
                      <a:srgbClr val="000000"/>
                    </a:solidFill>
                    <a:effectLst/>
                    <a:uFillTx/>
                    <a:latin typeface="Times New Roman"/>
                  </a:endParaRPr>
                </a:p>
              </p:txBody>
            </p:sp>
          </p:grpSp>
          <p:grpSp>
            <p:nvGrpSpPr>
              <p:cNvPr id="1068" name=""/>
              <p:cNvGrpSpPr/>
              <p:nvPr/>
            </p:nvGrpSpPr>
            <p:grpSpPr>
              <a:xfrm>
                <a:off x="2243160" y="6234120"/>
                <a:ext cx="790560" cy="153000"/>
                <a:chOff x="2243160" y="6234120"/>
                <a:chExt cx="790560" cy="153000"/>
              </a:xfrm>
            </p:grpSpPr>
            <p:sp>
              <p:nvSpPr>
                <p:cNvPr id="1069" name=""/>
                <p:cNvSpPr/>
                <p:nvPr/>
              </p:nvSpPr>
              <p:spPr>
                <a:xfrm>
                  <a:off x="2243160" y="6310440"/>
                  <a:ext cx="269280" cy="1440"/>
                </a:xfrm>
                <a:prstGeom prst="line">
                  <a:avLst/>
                </a:prstGeom>
                <a:ln w="12600">
                  <a:solidFill>
                    <a:srgbClr val="0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0" name=""/>
                <p:cNvSpPr/>
                <p:nvPr/>
              </p:nvSpPr>
              <p:spPr>
                <a:xfrm>
                  <a:off x="2349000" y="6288120"/>
                  <a:ext cx="56880" cy="46080"/>
                </a:xfrm>
                <a:custGeom>
                  <a:avLst/>
                  <a:gdLst/>
                  <a:ahLst/>
                  <a:rect l="l" t="t" r="r" b="b"/>
                  <a:pathLst>
                    <a:path w="36" h="29">
                      <a:moveTo>
                        <a:pt x="18" y="0"/>
                      </a:moveTo>
                      <a:lnTo>
                        <a:pt x="36" y="29"/>
                      </a:lnTo>
                      <a:lnTo>
                        <a:pt x="0" y="29"/>
                      </a:lnTo>
                      <a:lnTo>
                        <a:pt x="18" y="0"/>
                      </a:lnTo>
                      <a:close/>
                    </a:path>
                  </a:pathLst>
                </a:custGeom>
                <a:noFill/>
                <a:ln w="9360">
                  <a:solidFill>
                    <a:srgbClr val="0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071" name=""/>
                <p:cNvSpPr/>
                <p:nvPr/>
              </p:nvSpPr>
              <p:spPr>
                <a:xfrm>
                  <a:off x="2604240" y="6234120"/>
                  <a:ext cx="429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a:t>
                  </a:r>
                  <a:endParaRPr b="0" lang="en-US" sz="1000" strike="noStrike" u="none">
                    <a:solidFill>
                      <a:srgbClr val="000000"/>
                    </a:solidFill>
                    <a:effectLst/>
                    <a:uFillTx/>
                    <a:latin typeface="Times New Roman"/>
                  </a:endParaRPr>
                </a:p>
              </p:txBody>
            </p:sp>
          </p:grpSp>
          <p:grpSp>
            <p:nvGrpSpPr>
              <p:cNvPr id="1072" name=""/>
              <p:cNvGrpSpPr/>
              <p:nvPr/>
            </p:nvGrpSpPr>
            <p:grpSpPr>
              <a:xfrm>
                <a:off x="3184560" y="6234120"/>
                <a:ext cx="774360" cy="153000"/>
                <a:chOff x="3184560" y="6234120"/>
                <a:chExt cx="774360" cy="153000"/>
              </a:xfrm>
            </p:grpSpPr>
            <p:sp>
              <p:nvSpPr>
                <p:cNvPr id="1073" name=""/>
                <p:cNvSpPr/>
                <p:nvPr/>
              </p:nvSpPr>
              <p:spPr>
                <a:xfrm>
                  <a:off x="3564720" y="6234120"/>
                  <a:ext cx="394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a:t>
                  </a:r>
                  <a:endParaRPr b="0" lang="en-US" sz="1000" strike="noStrike" u="none">
                    <a:solidFill>
                      <a:srgbClr val="000000"/>
                    </a:solidFill>
                    <a:effectLst/>
                    <a:uFillTx/>
                    <a:latin typeface="Times New Roman"/>
                  </a:endParaRPr>
                </a:p>
              </p:txBody>
            </p:sp>
            <p:sp>
              <p:nvSpPr>
                <p:cNvPr id="1074" name=""/>
                <p:cNvSpPr/>
                <p:nvPr/>
              </p:nvSpPr>
              <p:spPr>
                <a:xfrm>
                  <a:off x="3184560" y="6311880"/>
                  <a:ext cx="269640" cy="1440"/>
                </a:xfrm>
                <a:prstGeom prst="line">
                  <a:avLst/>
                </a:prstGeom>
                <a:ln w="12600">
                  <a:solidFill>
                    <a:srgbClr val="0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5" name=""/>
                <p:cNvSpPr/>
                <p:nvPr/>
              </p:nvSpPr>
              <p:spPr>
                <a:xfrm>
                  <a:off x="3281040" y="6280200"/>
                  <a:ext cx="75960" cy="61920"/>
                </a:xfrm>
                <a:custGeom>
                  <a:avLst/>
                  <a:gdLst/>
                  <a:ahLst/>
                  <a:rect l="l" t="t" r="r" b="b"/>
                  <a:pathLst>
                    <a:path w="48" h="39">
                      <a:moveTo>
                        <a:pt x="24" y="0"/>
                      </a:moveTo>
                      <a:lnTo>
                        <a:pt x="48" y="20"/>
                      </a:lnTo>
                      <a:lnTo>
                        <a:pt x="24" y="39"/>
                      </a:lnTo>
                      <a:lnTo>
                        <a:pt x="0" y="20"/>
                      </a:lnTo>
                      <a:lnTo>
                        <a:pt x="24" y="0"/>
                      </a:lnTo>
                      <a:close/>
                    </a:path>
                  </a:pathLst>
                </a:custGeom>
                <a:solidFill>
                  <a:srgbClr val="008080"/>
                </a:solidFill>
                <a:ln w="9360">
                  <a:solidFill>
                    <a:srgbClr val="008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grpSp>
      </p:grpSp>
      <p:sp>
        <p:nvSpPr>
          <p:cNvPr id="1076" name=""/>
          <p:cNvSpPr/>
          <p:nvPr/>
        </p:nvSpPr>
        <p:spPr>
          <a:xfrm>
            <a:off x="324000" y="774720"/>
            <a:ext cx="8496000" cy="495360"/>
          </a:xfrm>
          <a:prstGeom prst="rect">
            <a:avLst/>
          </a:prstGeom>
          <a:noFill/>
          <a:ln w="0">
            <a:noFill/>
          </a:ln>
        </p:spPr>
        <p:style>
          <a:lnRef idx="0"/>
          <a:fillRef idx="0"/>
          <a:effectRef idx="0"/>
          <a:fontRef idx="minor"/>
        </p:style>
        <p:txBody>
          <a:bodyPr lIns="91800" rIns="91800" anchor="t">
            <a:noAutofit/>
          </a:bodyPr>
          <a:p>
            <a:endParaRPr b="0" lang="en-US" sz="2400" strike="noStrike" u="none">
              <a:solidFill>
                <a:srgbClr val="000000"/>
              </a:solidFill>
              <a:effectLst/>
              <a:uFillTx/>
              <a:latin typeface="Times New Roman"/>
            </a:endParaRPr>
          </a:p>
        </p:txBody>
      </p:sp>
      <p:sp>
        <p:nvSpPr>
          <p:cNvPr id="107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Image Attribute Association With Enron - CXOs Trend Data</a:t>
            </a:r>
            <a:endParaRPr b="1" lang="en-US" sz="2400" strike="noStrike" u="none">
              <a:solidFill>
                <a:srgbClr val="000099"/>
              </a:solidFill>
              <a:effectLst/>
              <a:uFillTx/>
              <a:latin typeface="GarmdITC BkCn BT"/>
            </a:endParaRPr>
          </a:p>
        </p:txBody>
      </p:sp>
      <p:graphicFrame>
        <p:nvGraphicFramePr>
          <p:cNvPr id="1078" name=""/>
          <p:cNvGraphicFramePr/>
          <p:nvPr/>
        </p:nvGraphicFramePr>
        <p:xfrm>
          <a:off x="0" y="1590840"/>
          <a:ext cx="8410680" cy="4206600"/>
        </p:xfrm>
        <a:graphic>
          <a:graphicData uri="http://schemas.openxmlformats.org/presentationml/2006/ole">
            <p:oleObj r:id="rId1" spid="">
              <p:embed/>
              <p:pic>
                <p:nvPicPr>
                  <p:cNvPr id="1079"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1080" name=""/>
          <p:cNvGrpSpPr/>
          <p:nvPr/>
        </p:nvGrpSpPr>
        <p:grpSpPr>
          <a:xfrm>
            <a:off x="622440" y="1397160"/>
            <a:ext cx="5827680" cy="4601520"/>
            <a:chOff x="622440" y="1397160"/>
            <a:chExt cx="5827680" cy="4601520"/>
          </a:xfrm>
        </p:grpSpPr>
        <p:sp>
          <p:nvSpPr>
            <p:cNvPr id="1081" name=""/>
            <p:cNvSpPr/>
            <p:nvPr/>
          </p:nvSpPr>
          <p:spPr>
            <a:xfrm>
              <a:off x="320688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1082" name=""/>
            <p:cNvSpPr/>
            <p:nvPr/>
          </p:nvSpPr>
          <p:spPr>
            <a:xfrm>
              <a:off x="4516560" y="17175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1083" name=""/>
            <p:cNvSpPr/>
            <p:nvPr/>
          </p:nvSpPr>
          <p:spPr>
            <a:xfrm>
              <a:off x="5510160" y="2484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1084" name=""/>
            <p:cNvSpPr/>
            <p:nvPr/>
          </p:nvSpPr>
          <p:spPr>
            <a:xfrm>
              <a:off x="5815080" y="354024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1085" name=""/>
            <p:cNvSpPr/>
            <p:nvPr/>
          </p:nvSpPr>
          <p:spPr>
            <a:xfrm>
              <a:off x="5475240" y="4599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1086" name=""/>
            <p:cNvSpPr/>
            <p:nvPr/>
          </p:nvSpPr>
          <p:spPr>
            <a:xfrm>
              <a:off x="4522680" y="5364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1087" name=""/>
            <p:cNvSpPr/>
            <p:nvPr/>
          </p:nvSpPr>
          <p:spPr>
            <a:xfrm>
              <a:off x="3205080" y="5661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1088" name=""/>
            <p:cNvSpPr/>
            <p:nvPr/>
          </p:nvSpPr>
          <p:spPr>
            <a:xfrm>
              <a:off x="1941480" y="5364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1089" name=""/>
            <p:cNvSpPr/>
            <p:nvPr/>
          </p:nvSpPr>
          <p:spPr>
            <a:xfrm>
              <a:off x="961920" y="4599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1090" name=""/>
            <p:cNvSpPr/>
            <p:nvPr/>
          </p:nvSpPr>
          <p:spPr>
            <a:xfrm>
              <a:off x="622440" y="354024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1091" name=""/>
            <p:cNvSpPr/>
            <p:nvPr/>
          </p:nvSpPr>
          <p:spPr>
            <a:xfrm>
              <a:off x="934920" y="2484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sp>
          <p:nvSpPr>
            <p:cNvPr id="1092" name=""/>
            <p:cNvSpPr/>
            <p:nvPr/>
          </p:nvSpPr>
          <p:spPr>
            <a:xfrm>
              <a:off x="1909800" y="17175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l</a:t>
              </a:r>
              <a:endParaRPr b="0" lang="en-US" sz="1600" strike="noStrike" u="none">
                <a:solidFill>
                  <a:srgbClr val="000000"/>
                </a:solidFill>
                <a:effectLst/>
                <a:uFillTx/>
                <a:latin typeface="Times New Roman"/>
              </a:endParaRPr>
            </a:p>
          </p:txBody>
        </p:sp>
      </p:grpSp>
      <p:sp>
        <p:nvSpPr>
          <p:cNvPr id="1093" name=""/>
          <p:cNvSpPr/>
          <p:nvPr/>
        </p:nvSpPr>
        <p:spPr>
          <a:xfrm>
            <a:off x="324000" y="4762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Enron’s image has improved on nearly all attributes for which trend data is available. </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094" name=""/>
          <p:cNvSpPr/>
          <p:nvPr/>
        </p:nvSpPr>
        <p:spPr>
          <a:xfrm>
            <a:off x="5172120" y="587700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717C3CD-95CD-497E-A51A-1735BD3BB3B7}" type="slidenum">
              <a:t>83</a:t>
            </a:fld>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5"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Image Attribute Association - CXOs</a:t>
            </a:r>
            <a:endParaRPr b="1" lang="en-US" sz="2400" strike="noStrike" u="none">
              <a:solidFill>
                <a:srgbClr val="000099"/>
              </a:solidFill>
              <a:effectLst/>
              <a:uFillTx/>
              <a:latin typeface="GarmdITC BkCn BT"/>
            </a:endParaRPr>
          </a:p>
        </p:txBody>
      </p:sp>
      <p:sp>
        <p:nvSpPr>
          <p:cNvPr id="1096" name=""/>
          <p:cNvSpPr/>
          <p:nvPr/>
        </p:nvSpPr>
        <p:spPr>
          <a:xfrm>
            <a:off x="14400" y="92232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“Very/Somewhat Strongly Associate” -- Trend Data</a:t>
            </a:r>
            <a:endParaRPr b="0" lang="en-US" sz="1600" strike="noStrike" u="none">
              <a:solidFill>
                <a:srgbClr val="000000"/>
              </a:solidFill>
              <a:effectLst/>
              <a:uFillTx/>
              <a:latin typeface="Times New Roman"/>
            </a:endParaRPr>
          </a:p>
        </p:txBody>
      </p:sp>
      <p:graphicFrame>
        <p:nvGraphicFramePr>
          <p:cNvPr id="1097" name=""/>
          <p:cNvGraphicFramePr/>
          <p:nvPr/>
        </p:nvGraphicFramePr>
        <p:xfrm>
          <a:off x="271440" y="1479600"/>
          <a:ext cx="8504280" cy="4860720"/>
        </p:xfrm>
        <a:graphic>
          <a:graphicData uri="http://schemas.openxmlformats.org/presentationml/2006/ole">
            <p:oleObj progId="Word.Document.12" r:id="rId1" spid="">
              <p:embed/>
              <p:pic>
                <p:nvPicPr>
                  <p:cNvPr id="1098" name="" descr=""/>
                  <p:cNvPicPr/>
                  <p:nvPr/>
                </p:nvPicPr>
                <p:blipFill>
                  <a:blip r:embed="rId2"/>
                  <a:stretch/>
                </p:blipFill>
                <p:spPr>
                  <a:xfrm>
                    <a:off x="271440" y="1479600"/>
                    <a:ext cx="8504280" cy="4860720"/>
                  </a:xfrm>
                  <a:prstGeom prst="rect">
                    <a:avLst/>
                  </a:prstGeom>
                  <a:noFill/>
                  <a:ln w="0">
                    <a:noFill/>
                  </a:ln>
                </p:spPr>
              </p:pic>
            </p:oleObj>
          </a:graphicData>
        </a:graphic>
      </p:graphicFrame>
      <p:sp>
        <p:nvSpPr>
          <p:cNvPr id="1099" name=""/>
          <p:cNvSpPr/>
          <p:nvPr/>
        </p:nvSpPr>
        <p:spPr>
          <a:xfrm>
            <a:off x="209520" y="6167160"/>
            <a:ext cx="8477280" cy="497160"/>
          </a:xfrm>
          <a:prstGeom prst="rect">
            <a:avLst/>
          </a:prstGeom>
          <a:noFill/>
          <a:ln w="0">
            <a:noFill/>
          </a:ln>
        </p:spPr>
        <p:style>
          <a:lnRef idx="0"/>
          <a:fillRef idx="0"/>
          <a:effectRef idx="0"/>
          <a:fontRef idx="minor"/>
        </p:style>
        <p:txBody>
          <a:bodyPr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 Caution:  Small base sizes</a:t>
            </a:r>
            <a:endParaRPr b="0" lang="en-US" sz="800" strike="noStrike" u="none">
              <a:solidFill>
                <a:srgbClr val="000000"/>
              </a:solidFill>
              <a:effectLst/>
              <a:uFillTx/>
              <a:latin typeface="Times New Roman"/>
            </a:endParaRPr>
          </a:p>
          <a:p>
            <a:pPr>
              <a:lnSpc>
                <a:spcPct val="65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1100" name=""/>
          <p:cNvSpPr/>
          <p:nvPr/>
        </p:nvSpPr>
        <p:spPr>
          <a:xfrm>
            <a:off x="324000" y="4762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has experienced 20 point gains in terms of being perceived as committed to increasing shareholder value and having a clearly defined image.</a:t>
            </a:r>
            <a:br>
              <a:rPr sz="1400"/>
            </a:b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7B44361-52C2-41E2-B712-10B8B472BBC4}" type="slidenum">
              <a:t>84</a:t>
            </a:fld>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101" name=""/>
          <p:cNvGraphicFramePr/>
          <p:nvPr/>
        </p:nvGraphicFramePr>
        <p:xfrm>
          <a:off x="0" y="1590840"/>
          <a:ext cx="8410680" cy="4206600"/>
        </p:xfrm>
        <a:graphic>
          <a:graphicData uri="http://schemas.openxmlformats.org/presentationml/2006/ole">
            <p:oleObj r:id="rId1" spid="">
              <p:embed/>
              <p:pic>
                <p:nvPicPr>
                  <p:cNvPr id="1102"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1103" name=""/>
          <p:cNvGrpSpPr/>
          <p:nvPr/>
        </p:nvGrpSpPr>
        <p:grpSpPr>
          <a:xfrm>
            <a:off x="6837120" y="2576520"/>
            <a:ext cx="1389960" cy="1793880"/>
            <a:chOff x="6837120" y="2576520"/>
            <a:chExt cx="1389960" cy="1793880"/>
          </a:xfrm>
        </p:grpSpPr>
        <p:sp>
          <p:nvSpPr>
            <p:cNvPr id="1104" name=""/>
            <p:cNvSpPr/>
            <p:nvPr/>
          </p:nvSpPr>
          <p:spPr>
            <a:xfrm>
              <a:off x="6837120" y="2635200"/>
              <a:ext cx="1389960" cy="1679400"/>
            </a:xfrm>
            <a:prstGeom prst="rect">
              <a:avLst/>
            </a:prstGeom>
            <a:noFill/>
            <a:ln w="0">
              <a:noFill/>
            </a:ln>
          </p:spPr>
          <p:style>
            <a:lnRef idx="0"/>
            <a:fillRef idx="0"/>
            <a:effectRef idx="0"/>
            <a:fontRef idx="minor"/>
          </p:style>
          <p:txBody>
            <a:bodyPr wrap="none" lIns="0" rIns="0" tIns="0" bIns="0" anchor="t">
              <a:sp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  Arrogant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  Bold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  Entrepreneurial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  Ambitious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  Ethical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  Scrappy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  Self-serving</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  Stodgy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Stable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Trustworthy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Smart</a:t>
              </a:r>
              <a:endParaRPr b="0" lang="en-US" sz="1000" strike="noStrike" u="none">
                <a:solidFill>
                  <a:srgbClr val="000000"/>
                </a:solidFill>
                <a:effectLst/>
                <a:uFillTx/>
                <a:latin typeface="Times New Roman"/>
              </a:endParaRPr>
            </a:p>
          </p:txBody>
        </p:sp>
        <p:sp>
          <p:nvSpPr>
            <p:cNvPr id="1105" name=""/>
            <p:cNvSpPr/>
            <p:nvPr/>
          </p:nvSpPr>
          <p:spPr>
            <a:xfrm>
              <a:off x="6872400" y="2576520"/>
              <a:ext cx="1309680" cy="17938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1106" name=""/>
          <p:cNvSpPr/>
          <p:nvPr/>
        </p:nvSpPr>
        <p:spPr>
          <a:xfrm>
            <a:off x="324000" y="774720"/>
            <a:ext cx="8496000" cy="495360"/>
          </a:xfrm>
          <a:prstGeom prst="rect">
            <a:avLst/>
          </a:prstGeom>
          <a:noFill/>
          <a:ln w="0">
            <a:noFill/>
          </a:ln>
        </p:spPr>
        <p:style>
          <a:lnRef idx="0"/>
          <a:fillRef idx="0"/>
          <a:effectRef idx="0"/>
          <a:fontRef idx="minor"/>
        </p:style>
        <p:txBody>
          <a:bodyPr lIns="91800" rIns="91800" anchor="t">
            <a:noAutofit/>
          </a:bodyPr>
          <a:p>
            <a:endParaRPr b="0" lang="en-US" sz="2400" strike="noStrike" u="none">
              <a:solidFill>
                <a:srgbClr val="000000"/>
              </a:solidFill>
              <a:effectLst/>
              <a:uFillTx/>
              <a:latin typeface="Times New Roman"/>
            </a:endParaRPr>
          </a:p>
        </p:txBody>
      </p:sp>
      <p:sp>
        <p:nvSpPr>
          <p:cNvPr id="110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Personality Association - CXOs (Tech Related)</a:t>
            </a:r>
            <a:endParaRPr b="1" lang="en-US" sz="2400" strike="noStrike" u="none">
              <a:solidFill>
                <a:srgbClr val="000099"/>
              </a:solidFill>
              <a:effectLst/>
              <a:uFillTx/>
              <a:latin typeface="GarmdITC BkCn BT"/>
            </a:endParaRPr>
          </a:p>
        </p:txBody>
      </p:sp>
      <p:grpSp>
        <p:nvGrpSpPr>
          <p:cNvPr id="1108" name=""/>
          <p:cNvGrpSpPr/>
          <p:nvPr/>
        </p:nvGrpSpPr>
        <p:grpSpPr>
          <a:xfrm>
            <a:off x="600120" y="6095880"/>
            <a:ext cx="4222800" cy="422280"/>
            <a:chOff x="600120" y="6095880"/>
            <a:chExt cx="4222800" cy="422280"/>
          </a:xfrm>
        </p:grpSpPr>
        <p:sp>
          <p:nvSpPr>
            <p:cNvPr id="1109" name=""/>
            <p:cNvSpPr/>
            <p:nvPr/>
          </p:nvSpPr>
          <p:spPr>
            <a:xfrm>
              <a:off x="816120" y="6310440"/>
              <a:ext cx="26964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10" name=""/>
            <p:cNvSpPr/>
            <p:nvPr/>
          </p:nvSpPr>
          <p:spPr>
            <a:xfrm>
              <a:off x="92232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11" name=""/>
            <p:cNvSpPr/>
            <p:nvPr/>
          </p:nvSpPr>
          <p:spPr>
            <a:xfrm>
              <a:off x="113328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sp>
          <p:nvSpPr>
            <p:cNvPr id="1112" name=""/>
            <p:cNvSpPr/>
            <p:nvPr/>
          </p:nvSpPr>
          <p:spPr>
            <a:xfrm>
              <a:off x="1620720" y="6310440"/>
              <a:ext cx="270000" cy="1440"/>
            </a:xfrm>
            <a:prstGeom prst="line">
              <a:avLst/>
            </a:prstGeom>
            <a:ln w="12600">
              <a:solidFill>
                <a:srgbClr val="0033cc"/>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13" name=""/>
            <p:cNvSpPr/>
            <p:nvPr/>
          </p:nvSpPr>
          <p:spPr>
            <a:xfrm>
              <a:off x="1727280" y="6288120"/>
              <a:ext cx="56880" cy="46080"/>
            </a:xfrm>
            <a:custGeom>
              <a:avLst/>
              <a:gdLst/>
              <a:ahLst/>
              <a:rect l="l" t="t" r="r" b="b"/>
              <a:pathLst>
                <a:path w="36" h="29">
                  <a:moveTo>
                    <a:pt x="18" y="0"/>
                  </a:moveTo>
                  <a:lnTo>
                    <a:pt x="36" y="29"/>
                  </a:lnTo>
                  <a:lnTo>
                    <a:pt x="0" y="29"/>
                  </a:lnTo>
                  <a:lnTo>
                    <a:pt x="18" y="0"/>
                  </a:lnTo>
                  <a:close/>
                </a:path>
              </a:pathLst>
            </a:custGeom>
            <a:noFill/>
            <a:ln w="9360">
              <a:solidFill>
                <a:srgbClr val="0033cc"/>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114" name=""/>
            <p:cNvSpPr/>
            <p:nvPr/>
          </p:nvSpPr>
          <p:spPr>
            <a:xfrm>
              <a:off x="1947240" y="62341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Akami</a:t>
              </a:r>
              <a:endParaRPr b="0" lang="en-US" sz="1000" strike="noStrike" u="none">
                <a:solidFill>
                  <a:srgbClr val="000000"/>
                </a:solidFill>
                <a:effectLst/>
                <a:uFillTx/>
                <a:latin typeface="Times New Roman"/>
              </a:endParaRPr>
            </a:p>
          </p:txBody>
        </p:sp>
        <p:sp>
          <p:nvSpPr>
            <p:cNvPr id="1115" name=""/>
            <p:cNvSpPr/>
            <p:nvPr/>
          </p:nvSpPr>
          <p:spPr>
            <a:xfrm>
              <a:off x="3367080" y="6310440"/>
              <a:ext cx="270000" cy="1440"/>
            </a:xfrm>
            <a:prstGeom prst="line">
              <a:avLst/>
            </a:prstGeom>
            <a:ln w="12600">
              <a:solidFill>
                <a:srgbClr val="8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16" name=""/>
            <p:cNvSpPr/>
            <p:nvPr/>
          </p:nvSpPr>
          <p:spPr>
            <a:xfrm>
              <a:off x="3665520" y="6234120"/>
              <a:ext cx="1033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Sun Microsystems</a:t>
              </a:r>
              <a:endParaRPr b="0" lang="en-US" sz="1000" strike="noStrike" u="none">
                <a:solidFill>
                  <a:srgbClr val="000000"/>
                </a:solidFill>
                <a:effectLst/>
                <a:uFillTx/>
                <a:latin typeface="Times New Roman"/>
              </a:endParaRPr>
            </a:p>
          </p:txBody>
        </p:sp>
        <p:sp>
          <p:nvSpPr>
            <p:cNvPr id="1117" name=""/>
            <p:cNvSpPr/>
            <p:nvPr/>
          </p:nvSpPr>
          <p:spPr>
            <a:xfrm>
              <a:off x="600120" y="6095880"/>
              <a:ext cx="422280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8" name=""/>
            <p:cNvSpPr/>
            <p:nvPr/>
          </p:nvSpPr>
          <p:spPr>
            <a:xfrm>
              <a:off x="2909160" y="6234120"/>
              <a:ext cx="239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Intel</a:t>
              </a:r>
              <a:endParaRPr b="0" lang="en-US" sz="1000" strike="noStrike" u="none">
                <a:solidFill>
                  <a:srgbClr val="000000"/>
                </a:solidFill>
                <a:effectLst/>
                <a:uFillTx/>
                <a:latin typeface="Times New Roman"/>
              </a:endParaRPr>
            </a:p>
          </p:txBody>
        </p:sp>
        <p:sp>
          <p:nvSpPr>
            <p:cNvPr id="1119" name=""/>
            <p:cNvSpPr/>
            <p:nvPr/>
          </p:nvSpPr>
          <p:spPr>
            <a:xfrm>
              <a:off x="3463920" y="6283440"/>
              <a:ext cx="66600" cy="54000"/>
            </a:xfrm>
            <a:prstGeom prst="ellipse">
              <a:avLst/>
            </a:prstGeom>
            <a:noFill/>
            <a:ln w="9360">
              <a:solidFill>
                <a:srgbClr val="80808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20" name=""/>
            <p:cNvSpPr/>
            <p:nvPr/>
          </p:nvSpPr>
          <p:spPr>
            <a:xfrm>
              <a:off x="2523960" y="6311880"/>
              <a:ext cx="270000" cy="1440"/>
            </a:xfrm>
            <a:prstGeom prst="line">
              <a:avLst/>
            </a:prstGeom>
            <a:ln w="12600">
              <a:solidFill>
                <a:srgbClr val="ff99cc"/>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21" name=""/>
            <p:cNvSpPr/>
            <p:nvPr/>
          </p:nvSpPr>
          <p:spPr>
            <a:xfrm>
              <a:off x="2620800" y="6280200"/>
              <a:ext cx="76320" cy="61920"/>
            </a:xfrm>
            <a:custGeom>
              <a:avLst/>
              <a:gdLst/>
              <a:ahLst/>
              <a:rect l="l" t="t" r="r" b="b"/>
              <a:pathLst>
                <a:path w="48" h="39">
                  <a:moveTo>
                    <a:pt x="24" y="0"/>
                  </a:moveTo>
                  <a:lnTo>
                    <a:pt x="48" y="20"/>
                  </a:lnTo>
                  <a:lnTo>
                    <a:pt x="24" y="39"/>
                  </a:lnTo>
                  <a:lnTo>
                    <a:pt x="0" y="20"/>
                  </a:lnTo>
                  <a:lnTo>
                    <a:pt x="24" y="0"/>
                  </a:lnTo>
                  <a:close/>
                </a:path>
              </a:pathLst>
            </a:custGeom>
            <a:solidFill>
              <a:srgbClr val="ff99cc"/>
            </a:solidFill>
            <a:ln w="9360">
              <a:solidFill>
                <a:srgbClr val="ff99cc"/>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grpSp>
        <p:nvGrpSpPr>
          <p:cNvPr id="1122" name=""/>
          <p:cNvGrpSpPr/>
          <p:nvPr/>
        </p:nvGrpSpPr>
        <p:grpSpPr>
          <a:xfrm>
            <a:off x="676440" y="1397160"/>
            <a:ext cx="5817960" cy="4504680"/>
            <a:chOff x="676440" y="1397160"/>
            <a:chExt cx="5817960" cy="4504680"/>
          </a:xfrm>
        </p:grpSpPr>
        <p:sp>
          <p:nvSpPr>
            <p:cNvPr id="1123"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1124" name=""/>
            <p:cNvSpPr/>
            <p:nvPr/>
          </p:nvSpPr>
          <p:spPr>
            <a:xfrm>
              <a:off x="468324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1125" name=""/>
            <p:cNvSpPr/>
            <p:nvPr/>
          </p:nvSpPr>
          <p:spPr>
            <a:xfrm>
              <a:off x="562608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1126" name=""/>
            <p:cNvSpPr/>
            <p:nvPr/>
          </p:nvSpPr>
          <p:spPr>
            <a:xfrm>
              <a:off x="5859360" y="3843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1127" name=""/>
            <p:cNvSpPr/>
            <p:nvPr/>
          </p:nvSpPr>
          <p:spPr>
            <a:xfrm>
              <a:off x="525636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1128" name=""/>
            <p:cNvSpPr/>
            <p:nvPr/>
          </p:nvSpPr>
          <p:spPr>
            <a:xfrm>
              <a:off x="400212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1129" name=""/>
            <p:cNvSpPr/>
            <p:nvPr/>
          </p:nvSpPr>
          <p:spPr>
            <a:xfrm>
              <a:off x="251136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1130" name=""/>
            <p:cNvSpPr/>
            <p:nvPr/>
          </p:nvSpPr>
          <p:spPr>
            <a:xfrm>
              <a:off x="126540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1131" name=""/>
            <p:cNvSpPr/>
            <p:nvPr/>
          </p:nvSpPr>
          <p:spPr>
            <a:xfrm>
              <a:off x="676440" y="384336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1132" name=""/>
            <p:cNvSpPr/>
            <p:nvPr/>
          </p:nvSpPr>
          <p:spPr>
            <a:xfrm>
              <a:off x="91584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1133" name=""/>
            <p:cNvSpPr/>
            <p:nvPr/>
          </p:nvSpPr>
          <p:spPr>
            <a:xfrm>
              <a:off x="182088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grpSp>
      <p:sp>
        <p:nvSpPr>
          <p:cNvPr id="1134" name=""/>
          <p:cNvSpPr/>
          <p:nvPr/>
        </p:nvSpPr>
        <p:spPr>
          <a:xfrm>
            <a:off x="324000" y="4762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 the series of personality attributes, Enron generally ranks third behind Intel and Sun. </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135" name=""/>
          <p:cNvSpPr/>
          <p:nvPr/>
        </p:nvSpPr>
        <p:spPr>
          <a:xfrm>
            <a:off x="5172120" y="596268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CC4C26B-556E-4C96-8141-F6B086F62FAE}" type="slidenum">
              <a:t>85</a:t>
            </a:fld>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136" name=""/>
          <p:cNvGrpSpPr/>
          <p:nvPr/>
        </p:nvGrpSpPr>
        <p:grpSpPr>
          <a:xfrm>
            <a:off x="476280" y="6095880"/>
            <a:ext cx="5932440" cy="422280"/>
            <a:chOff x="476280" y="6095880"/>
            <a:chExt cx="5932440" cy="422280"/>
          </a:xfrm>
        </p:grpSpPr>
        <p:sp>
          <p:nvSpPr>
            <p:cNvPr id="1137" name=""/>
            <p:cNvSpPr/>
            <p:nvPr/>
          </p:nvSpPr>
          <p:spPr>
            <a:xfrm>
              <a:off x="59688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38" name=""/>
            <p:cNvSpPr/>
            <p:nvPr/>
          </p:nvSpPr>
          <p:spPr>
            <a:xfrm>
              <a:off x="70344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39" name=""/>
            <p:cNvSpPr/>
            <p:nvPr/>
          </p:nvSpPr>
          <p:spPr>
            <a:xfrm>
              <a:off x="914400" y="6234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Enron</a:t>
              </a:r>
              <a:endParaRPr b="0" lang="en-US" sz="1000" strike="noStrike" u="none">
                <a:solidFill>
                  <a:srgbClr val="000000"/>
                </a:solidFill>
                <a:effectLst/>
                <a:uFillTx/>
                <a:latin typeface="Times New Roman"/>
              </a:endParaRPr>
            </a:p>
          </p:txBody>
        </p:sp>
        <p:sp>
          <p:nvSpPr>
            <p:cNvPr id="1140" name=""/>
            <p:cNvSpPr/>
            <p:nvPr/>
          </p:nvSpPr>
          <p:spPr>
            <a:xfrm>
              <a:off x="1459080" y="6310440"/>
              <a:ext cx="269640" cy="1440"/>
            </a:xfrm>
            <a:prstGeom prst="line">
              <a:avLst/>
            </a:prstGeom>
            <a:ln w="12600">
              <a:solidFill>
                <a:srgbClr val="8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41" name=""/>
            <p:cNvSpPr/>
            <p:nvPr/>
          </p:nvSpPr>
          <p:spPr>
            <a:xfrm>
              <a:off x="1565280" y="6288120"/>
              <a:ext cx="57240" cy="46080"/>
            </a:xfrm>
            <a:custGeom>
              <a:avLst/>
              <a:gdLst/>
              <a:ahLst/>
              <a:rect l="l" t="t" r="r" b="b"/>
              <a:pathLst>
                <a:path w="36" h="29">
                  <a:moveTo>
                    <a:pt x="18" y="0"/>
                  </a:moveTo>
                  <a:lnTo>
                    <a:pt x="36" y="29"/>
                  </a:lnTo>
                  <a:lnTo>
                    <a:pt x="0" y="29"/>
                  </a:lnTo>
                  <a:lnTo>
                    <a:pt x="18" y="0"/>
                  </a:lnTo>
                  <a:close/>
                </a:path>
              </a:pathLst>
            </a:custGeom>
            <a:solidFill>
              <a:srgbClr val="800080"/>
            </a:solidFill>
            <a:ln w="9360">
              <a:solidFill>
                <a:srgbClr val="8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142" name=""/>
            <p:cNvSpPr/>
            <p:nvPr/>
          </p:nvSpPr>
          <p:spPr>
            <a:xfrm>
              <a:off x="1770480" y="6234120"/>
              <a:ext cx="12661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Duke Power Company</a:t>
              </a:r>
              <a:endParaRPr b="0" lang="en-US" sz="1000" strike="noStrike" u="none">
                <a:solidFill>
                  <a:srgbClr val="000000"/>
                </a:solidFill>
                <a:effectLst/>
                <a:uFillTx/>
                <a:latin typeface="Times New Roman"/>
              </a:endParaRPr>
            </a:p>
          </p:txBody>
        </p:sp>
        <p:sp>
          <p:nvSpPr>
            <p:cNvPr id="1143" name=""/>
            <p:cNvSpPr/>
            <p:nvPr/>
          </p:nvSpPr>
          <p:spPr>
            <a:xfrm>
              <a:off x="4640400" y="6310440"/>
              <a:ext cx="269640" cy="1440"/>
            </a:xfrm>
            <a:prstGeom prst="line">
              <a:avLst/>
            </a:prstGeom>
            <a:ln w="12600">
              <a:solidFill>
                <a:srgbClr val="00cc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44" name=""/>
            <p:cNvSpPr/>
            <p:nvPr/>
          </p:nvSpPr>
          <p:spPr>
            <a:xfrm>
              <a:off x="4737240" y="6283440"/>
              <a:ext cx="66600" cy="54000"/>
            </a:xfrm>
            <a:prstGeom prst="ellipse">
              <a:avLst/>
            </a:prstGeom>
            <a:solidFill>
              <a:srgbClr val="00ccff"/>
            </a:solidFill>
            <a:ln w="9360">
              <a:solidFill>
                <a:srgbClr val="00ccff"/>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45" name=""/>
            <p:cNvSpPr/>
            <p:nvPr/>
          </p:nvSpPr>
          <p:spPr>
            <a:xfrm>
              <a:off x="4949280" y="6234120"/>
              <a:ext cx="1399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The Williams Companies</a:t>
              </a:r>
              <a:endParaRPr b="0" lang="en-US" sz="1000" strike="noStrike" u="none">
                <a:solidFill>
                  <a:srgbClr val="000000"/>
                </a:solidFill>
                <a:effectLst/>
                <a:uFillTx/>
                <a:latin typeface="Times New Roman"/>
              </a:endParaRPr>
            </a:p>
          </p:txBody>
        </p:sp>
        <p:sp>
          <p:nvSpPr>
            <p:cNvPr id="1146" name=""/>
            <p:cNvSpPr/>
            <p:nvPr/>
          </p:nvSpPr>
          <p:spPr>
            <a:xfrm>
              <a:off x="476280" y="6095880"/>
              <a:ext cx="593244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7" name=""/>
            <p:cNvSpPr/>
            <p:nvPr/>
          </p:nvSpPr>
          <p:spPr>
            <a:xfrm>
              <a:off x="3485520" y="6234120"/>
              <a:ext cx="10904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Southern Company</a:t>
              </a:r>
              <a:endParaRPr b="0" lang="en-US" sz="1000" strike="noStrike" u="none">
                <a:solidFill>
                  <a:srgbClr val="000000"/>
                </a:solidFill>
                <a:effectLst/>
                <a:uFillTx/>
                <a:latin typeface="Times New Roman"/>
              </a:endParaRPr>
            </a:p>
          </p:txBody>
        </p:sp>
        <p:sp>
          <p:nvSpPr>
            <p:cNvPr id="1148" name=""/>
            <p:cNvSpPr/>
            <p:nvPr/>
          </p:nvSpPr>
          <p:spPr>
            <a:xfrm>
              <a:off x="3124080" y="6311880"/>
              <a:ext cx="27000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49" name=""/>
            <p:cNvSpPr/>
            <p:nvPr/>
          </p:nvSpPr>
          <p:spPr>
            <a:xfrm flipH="1" flipV="1">
              <a:off x="320364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150" name=""/>
            <p:cNvSpPr/>
            <p:nvPr/>
          </p:nvSpPr>
          <p:spPr>
            <a:xfrm>
              <a:off x="325116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151" name=""/>
            <p:cNvSpPr/>
            <p:nvPr/>
          </p:nvSpPr>
          <p:spPr>
            <a:xfrm flipH="1">
              <a:off x="3203640" y="6313320"/>
              <a:ext cx="475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152" name=""/>
            <p:cNvSpPr/>
            <p:nvPr/>
          </p:nvSpPr>
          <p:spPr>
            <a:xfrm flipV="1">
              <a:off x="3251160" y="6265800"/>
              <a:ext cx="47520" cy="4752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grpSp>
      <p:sp>
        <p:nvSpPr>
          <p:cNvPr id="1153"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Personality Association - CXOs </a:t>
            </a:r>
            <a:r>
              <a:rPr b="1" i="1" lang="en-US" sz="2000" strike="noStrike" u="none">
                <a:solidFill>
                  <a:srgbClr val="000099"/>
                </a:solidFill>
                <a:effectLst/>
                <a:uFillTx/>
                <a:latin typeface="GarmdITC BkCn BT"/>
              </a:rPr>
              <a:t>(Energy Related)</a:t>
            </a:r>
            <a:endParaRPr b="1" lang="en-US" sz="2000" strike="noStrike" u="none">
              <a:solidFill>
                <a:srgbClr val="000099"/>
              </a:solidFill>
              <a:effectLst/>
              <a:uFillTx/>
              <a:latin typeface="GarmdITC BkCn BT"/>
            </a:endParaRPr>
          </a:p>
        </p:txBody>
      </p:sp>
      <p:grpSp>
        <p:nvGrpSpPr>
          <p:cNvPr id="1154" name=""/>
          <p:cNvGrpSpPr/>
          <p:nvPr/>
        </p:nvGrpSpPr>
        <p:grpSpPr>
          <a:xfrm>
            <a:off x="6837120" y="2576520"/>
            <a:ext cx="1389960" cy="1793880"/>
            <a:chOff x="6837120" y="2576520"/>
            <a:chExt cx="1389960" cy="1793880"/>
          </a:xfrm>
        </p:grpSpPr>
        <p:sp>
          <p:nvSpPr>
            <p:cNvPr id="1155" name=""/>
            <p:cNvSpPr/>
            <p:nvPr/>
          </p:nvSpPr>
          <p:spPr>
            <a:xfrm>
              <a:off x="6837120" y="2635200"/>
              <a:ext cx="1389960" cy="1679400"/>
            </a:xfrm>
            <a:prstGeom prst="rect">
              <a:avLst/>
            </a:prstGeom>
            <a:noFill/>
            <a:ln w="0">
              <a:noFill/>
            </a:ln>
          </p:spPr>
          <p:style>
            <a:lnRef idx="0"/>
            <a:fillRef idx="0"/>
            <a:effectRef idx="0"/>
            <a:fontRef idx="minor"/>
          </p:style>
          <p:txBody>
            <a:bodyPr wrap="none" lIns="0" rIns="0" tIns="0" bIns="0" anchor="t">
              <a:sp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  Arrogant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  Bold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  Entrepreneurial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  Ambitious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  Ethical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  Scrappy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  Self-serving</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  Stodgy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Stable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Trustworthy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Smart</a:t>
              </a:r>
              <a:endParaRPr b="0" lang="en-US" sz="1000" strike="noStrike" u="none">
                <a:solidFill>
                  <a:srgbClr val="000000"/>
                </a:solidFill>
                <a:effectLst/>
                <a:uFillTx/>
                <a:latin typeface="Times New Roman"/>
              </a:endParaRPr>
            </a:p>
          </p:txBody>
        </p:sp>
        <p:sp>
          <p:nvSpPr>
            <p:cNvPr id="1156" name=""/>
            <p:cNvSpPr/>
            <p:nvPr/>
          </p:nvSpPr>
          <p:spPr>
            <a:xfrm>
              <a:off x="6872400" y="2576520"/>
              <a:ext cx="1309680" cy="17938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1157" name=""/>
          <p:cNvGrpSpPr/>
          <p:nvPr/>
        </p:nvGrpSpPr>
        <p:grpSpPr>
          <a:xfrm>
            <a:off x="676440" y="1397160"/>
            <a:ext cx="5817960" cy="4504680"/>
            <a:chOff x="676440" y="1397160"/>
            <a:chExt cx="5817960" cy="4504680"/>
          </a:xfrm>
        </p:grpSpPr>
        <p:sp>
          <p:nvSpPr>
            <p:cNvPr id="1158"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1159" name=""/>
            <p:cNvSpPr/>
            <p:nvPr/>
          </p:nvSpPr>
          <p:spPr>
            <a:xfrm>
              <a:off x="468324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1160" name=""/>
            <p:cNvSpPr/>
            <p:nvPr/>
          </p:nvSpPr>
          <p:spPr>
            <a:xfrm>
              <a:off x="562608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1161" name=""/>
            <p:cNvSpPr/>
            <p:nvPr/>
          </p:nvSpPr>
          <p:spPr>
            <a:xfrm>
              <a:off x="5859360" y="3843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1162" name=""/>
            <p:cNvSpPr/>
            <p:nvPr/>
          </p:nvSpPr>
          <p:spPr>
            <a:xfrm>
              <a:off x="525636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1163" name=""/>
            <p:cNvSpPr/>
            <p:nvPr/>
          </p:nvSpPr>
          <p:spPr>
            <a:xfrm>
              <a:off x="400212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1164" name=""/>
            <p:cNvSpPr/>
            <p:nvPr/>
          </p:nvSpPr>
          <p:spPr>
            <a:xfrm>
              <a:off x="251136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1165" name=""/>
            <p:cNvSpPr/>
            <p:nvPr/>
          </p:nvSpPr>
          <p:spPr>
            <a:xfrm>
              <a:off x="126540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1166" name=""/>
            <p:cNvSpPr/>
            <p:nvPr/>
          </p:nvSpPr>
          <p:spPr>
            <a:xfrm>
              <a:off x="676440" y="384336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1167" name=""/>
            <p:cNvSpPr/>
            <p:nvPr/>
          </p:nvSpPr>
          <p:spPr>
            <a:xfrm>
              <a:off x="91584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1168" name=""/>
            <p:cNvSpPr/>
            <p:nvPr/>
          </p:nvSpPr>
          <p:spPr>
            <a:xfrm>
              <a:off x="182088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grpSp>
      <p:graphicFrame>
        <p:nvGraphicFramePr>
          <p:cNvPr id="1169" name=""/>
          <p:cNvGraphicFramePr/>
          <p:nvPr/>
        </p:nvGraphicFramePr>
        <p:xfrm>
          <a:off x="0" y="1438200"/>
          <a:ext cx="8410680" cy="4206960"/>
        </p:xfrm>
        <a:graphic>
          <a:graphicData uri="http://schemas.openxmlformats.org/presentationml/2006/ole">
            <p:oleObj r:id="rId1" spid="">
              <p:embed/>
              <p:pic>
                <p:nvPicPr>
                  <p:cNvPr id="1170" name="" descr=""/>
                  <p:cNvPicPr/>
                  <p:nvPr/>
                </p:nvPicPr>
                <p:blipFill>
                  <a:blip r:embed="rId2"/>
                  <a:stretch/>
                </p:blipFill>
                <p:spPr>
                  <a:xfrm>
                    <a:off x="0" y="1438200"/>
                    <a:ext cx="8410680" cy="4206960"/>
                  </a:xfrm>
                  <a:prstGeom prst="rect">
                    <a:avLst/>
                  </a:prstGeom>
                  <a:noFill/>
                  <a:ln w="0">
                    <a:noFill/>
                  </a:ln>
                </p:spPr>
              </p:pic>
            </p:oleObj>
          </a:graphicData>
        </a:graphic>
      </p:graphicFrame>
      <p:sp>
        <p:nvSpPr>
          <p:cNvPr id="1171" name=""/>
          <p:cNvSpPr/>
          <p:nvPr/>
        </p:nvSpPr>
        <p:spPr>
          <a:xfrm>
            <a:off x="324000" y="4762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is seen to outperform the energy company competitive set in terms of being bold, ambitious, smart, scrappy and entrepreneurial. </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172" name=""/>
          <p:cNvSpPr/>
          <p:nvPr/>
        </p:nvSpPr>
        <p:spPr>
          <a:xfrm>
            <a:off x="5172120" y="543888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A4CF91F-C5C6-439D-95E8-BC1710DEFC4C}" type="slidenum">
              <a:t>86</a:t>
            </a:fld>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173" name=""/>
          <p:cNvGraphicFramePr/>
          <p:nvPr/>
        </p:nvGraphicFramePr>
        <p:xfrm>
          <a:off x="0" y="1590840"/>
          <a:ext cx="8410680" cy="4206600"/>
        </p:xfrm>
        <a:graphic>
          <a:graphicData uri="http://schemas.openxmlformats.org/presentationml/2006/ole">
            <p:oleObj r:id="rId1" spid="">
              <p:embed/>
              <p:pic>
                <p:nvPicPr>
                  <p:cNvPr id="1174" name="" descr=""/>
                  <p:cNvPicPr/>
                  <p:nvPr/>
                </p:nvPicPr>
                <p:blipFill>
                  <a:blip r:embed="rId2"/>
                  <a:stretch/>
                </p:blipFill>
                <p:spPr>
                  <a:xfrm>
                    <a:off x="0" y="1590840"/>
                    <a:ext cx="8410680" cy="4206600"/>
                  </a:xfrm>
                  <a:prstGeom prst="rect">
                    <a:avLst/>
                  </a:prstGeom>
                  <a:noFill/>
                  <a:ln w="0">
                    <a:noFill/>
                  </a:ln>
                </p:spPr>
              </p:pic>
            </p:oleObj>
          </a:graphicData>
        </a:graphic>
      </p:graphicFrame>
      <p:grpSp>
        <p:nvGrpSpPr>
          <p:cNvPr id="1175" name=""/>
          <p:cNvGrpSpPr/>
          <p:nvPr/>
        </p:nvGrpSpPr>
        <p:grpSpPr>
          <a:xfrm>
            <a:off x="6837120" y="2576520"/>
            <a:ext cx="1389960" cy="1793880"/>
            <a:chOff x="6837120" y="2576520"/>
            <a:chExt cx="1389960" cy="1793880"/>
          </a:xfrm>
        </p:grpSpPr>
        <p:sp>
          <p:nvSpPr>
            <p:cNvPr id="1176" name=""/>
            <p:cNvSpPr/>
            <p:nvPr/>
          </p:nvSpPr>
          <p:spPr>
            <a:xfrm>
              <a:off x="6837120" y="2635200"/>
              <a:ext cx="1389960" cy="1679400"/>
            </a:xfrm>
            <a:prstGeom prst="rect">
              <a:avLst/>
            </a:prstGeom>
            <a:noFill/>
            <a:ln w="0">
              <a:noFill/>
            </a:ln>
          </p:spPr>
          <p:style>
            <a:lnRef idx="0"/>
            <a:fillRef idx="0"/>
            <a:effectRef idx="0"/>
            <a:fontRef idx="minor"/>
          </p:style>
          <p:txBody>
            <a:bodyPr wrap="none" lIns="0" rIns="0" tIns="0" bIns="0" anchor="t">
              <a:sp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a.  Arrogant</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b.  Bold</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c.  Entrepreneurial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d.  Ambitious</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e.  Ethical</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f.  Scrappy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g.  Self-serving</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h.  Stodgy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i.</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Stable</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j.</a:t>
              </a:r>
              <a:r>
                <a:rPr b="0" lang="en-US" sz="1000" strike="noStrike" u="none">
                  <a:solidFill>
                    <a:srgbClr val="000000"/>
                  </a:solidFill>
                  <a:effectLst/>
                  <a:uFillTx/>
                  <a:latin typeface="CG Omega"/>
                </a:rPr>
                <a:t>	</a:t>
              </a:r>
              <a:r>
                <a:rPr b="0" lang="en-US" sz="1000" strike="noStrike" u="none">
                  <a:solidFill>
                    <a:srgbClr val="000000"/>
                  </a:solidFill>
                  <a:effectLst/>
                  <a:uFillTx/>
                  <a:latin typeface="CG Omega"/>
                </a:rPr>
                <a:t>Trustworthy</a:t>
              </a:r>
              <a:endParaRPr b="0" lang="en-US" sz="10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k.   Smart</a:t>
              </a:r>
              <a:endParaRPr b="0" lang="en-US" sz="1000" strike="noStrike" u="none">
                <a:solidFill>
                  <a:srgbClr val="000000"/>
                </a:solidFill>
                <a:effectLst/>
                <a:uFillTx/>
                <a:latin typeface="Times New Roman"/>
              </a:endParaRPr>
            </a:p>
          </p:txBody>
        </p:sp>
        <p:sp>
          <p:nvSpPr>
            <p:cNvPr id="1177" name=""/>
            <p:cNvSpPr/>
            <p:nvPr/>
          </p:nvSpPr>
          <p:spPr>
            <a:xfrm>
              <a:off x="6872400" y="2576520"/>
              <a:ext cx="1309680" cy="17938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1178" name=""/>
          <p:cNvSpPr/>
          <p:nvPr/>
        </p:nvSpPr>
        <p:spPr>
          <a:xfrm>
            <a:off x="324000" y="774720"/>
            <a:ext cx="8496000" cy="495360"/>
          </a:xfrm>
          <a:prstGeom prst="rect">
            <a:avLst/>
          </a:prstGeom>
          <a:noFill/>
          <a:ln w="0">
            <a:noFill/>
          </a:ln>
        </p:spPr>
        <p:style>
          <a:lnRef idx="0"/>
          <a:fillRef idx="0"/>
          <a:effectRef idx="0"/>
          <a:fontRef idx="minor"/>
        </p:style>
        <p:txBody>
          <a:bodyPr lIns="91800" rIns="91800" anchor="t">
            <a:noAutofit/>
          </a:bodyPr>
          <a:p>
            <a:endParaRPr b="0" lang="en-US" sz="2400" strike="noStrike" u="none">
              <a:solidFill>
                <a:srgbClr val="000000"/>
              </a:solidFill>
              <a:effectLst/>
              <a:uFillTx/>
              <a:latin typeface="Times New Roman"/>
            </a:endParaRPr>
          </a:p>
        </p:txBody>
      </p:sp>
      <p:sp>
        <p:nvSpPr>
          <p:cNvPr id="117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Personality Association With Enron - CXOs Trend Data</a:t>
            </a:r>
            <a:endParaRPr b="1" lang="en-US" sz="2400" strike="noStrike" u="none">
              <a:solidFill>
                <a:srgbClr val="000099"/>
              </a:solidFill>
              <a:effectLst/>
              <a:uFillTx/>
              <a:latin typeface="GarmdITC BkCn BT"/>
            </a:endParaRPr>
          </a:p>
        </p:txBody>
      </p:sp>
      <p:grpSp>
        <p:nvGrpSpPr>
          <p:cNvPr id="1180" name=""/>
          <p:cNvGrpSpPr/>
          <p:nvPr/>
        </p:nvGrpSpPr>
        <p:grpSpPr>
          <a:xfrm>
            <a:off x="676440" y="1397160"/>
            <a:ext cx="5817960" cy="4504680"/>
            <a:chOff x="676440" y="1397160"/>
            <a:chExt cx="5817960" cy="4504680"/>
          </a:xfrm>
        </p:grpSpPr>
        <p:sp>
          <p:nvSpPr>
            <p:cNvPr id="1181" name=""/>
            <p:cNvSpPr/>
            <p:nvPr/>
          </p:nvSpPr>
          <p:spPr>
            <a:xfrm>
              <a:off x="3254400" y="1397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a</a:t>
              </a:r>
              <a:endParaRPr b="0" lang="en-US" sz="1600" strike="noStrike" u="none">
                <a:solidFill>
                  <a:srgbClr val="000000"/>
                </a:solidFill>
                <a:effectLst/>
                <a:uFillTx/>
                <a:latin typeface="Times New Roman"/>
              </a:endParaRPr>
            </a:p>
          </p:txBody>
        </p:sp>
        <p:sp>
          <p:nvSpPr>
            <p:cNvPr id="1182" name=""/>
            <p:cNvSpPr/>
            <p:nvPr/>
          </p:nvSpPr>
          <p:spPr>
            <a:xfrm>
              <a:off x="468324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b</a:t>
              </a:r>
              <a:endParaRPr b="0" lang="en-US" sz="1600" strike="noStrike" u="none">
                <a:solidFill>
                  <a:srgbClr val="000000"/>
                </a:solidFill>
                <a:effectLst/>
                <a:uFillTx/>
                <a:latin typeface="Times New Roman"/>
              </a:endParaRPr>
            </a:p>
          </p:txBody>
        </p:sp>
        <p:sp>
          <p:nvSpPr>
            <p:cNvPr id="1183" name=""/>
            <p:cNvSpPr/>
            <p:nvPr/>
          </p:nvSpPr>
          <p:spPr>
            <a:xfrm>
              <a:off x="562608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c</a:t>
              </a:r>
              <a:endParaRPr b="0" lang="en-US" sz="1600" strike="noStrike" u="none">
                <a:solidFill>
                  <a:srgbClr val="000000"/>
                </a:solidFill>
                <a:effectLst/>
                <a:uFillTx/>
                <a:latin typeface="Times New Roman"/>
              </a:endParaRPr>
            </a:p>
          </p:txBody>
        </p:sp>
        <p:sp>
          <p:nvSpPr>
            <p:cNvPr id="1184" name=""/>
            <p:cNvSpPr/>
            <p:nvPr/>
          </p:nvSpPr>
          <p:spPr>
            <a:xfrm>
              <a:off x="5859360" y="38433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d</a:t>
              </a:r>
              <a:endParaRPr b="0" lang="en-US" sz="1600" strike="noStrike" u="none">
                <a:solidFill>
                  <a:srgbClr val="000000"/>
                </a:solidFill>
                <a:effectLst/>
                <a:uFillTx/>
                <a:latin typeface="Times New Roman"/>
              </a:endParaRPr>
            </a:p>
          </p:txBody>
        </p:sp>
        <p:sp>
          <p:nvSpPr>
            <p:cNvPr id="1185" name=""/>
            <p:cNvSpPr/>
            <p:nvPr/>
          </p:nvSpPr>
          <p:spPr>
            <a:xfrm>
              <a:off x="525636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e</a:t>
              </a:r>
              <a:endParaRPr b="0" lang="en-US" sz="1600" strike="noStrike" u="none">
                <a:solidFill>
                  <a:srgbClr val="000000"/>
                </a:solidFill>
                <a:effectLst/>
                <a:uFillTx/>
                <a:latin typeface="Times New Roman"/>
              </a:endParaRPr>
            </a:p>
          </p:txBody>
        </p:sp>
        <p:sp>
          <p:nvSpPr>
            <p:cNvPr id="1186" name=""/>
            <p:cNvSpPr/>
            <p:nvPr/>
          </p:nvSpPr>
          <p:spPr>
            <a:xfrm>
              <a:off x="400212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f</a:t>
              </a:r>
              <a:endParaRPr b="0" lang="en-US" sz="1600" strike="noStrike" u="none">
                <a:solidFill>
                  <a:srgbClr val="000000"/>
                </a:solidFill>
                <a:effectLst/>
                <a:uFillTx/>
                <a:latin typeface="Times New Roman"/>
              </a:endParaRPr>
            </a:p>
          </p:txBody>
        </p:sp>
        <p:sp>
          <p:nvSpPr>
            <p:cNvPr id="1187" name=""/>
            <p:cNvSpPr/>
            <p:nvPr/>
          </p:nvSpPr>
          <p:spPr>
            <a:xfrm>
              <a:off x="2511360" y="556416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g</a:t>
              </a:r>
              <a:endParaRPr b="0" lang="en-US" sz="1600" strike="noStrike" u="none">
                <a:solidFill>
                  <a:srgbClr val="000000"/>
                </a:solidFill>
                <a:effectLst/>
                <a:uFillTx/>
                <a:latin typeface="Times New Roman"/>
              </a:endParaRPr>
            </a:p>
          </p:txBody>
        </p:sp>
        <p:sp>
          <p:nvSpPr>
            <p:cNvPr id="1188" name=""/>
            <p:cNvSpPr/>
            <p:nvPr/>
          </p:nvSpPr>
          <p:spPr>
            <a:xfrm>
              <a:off x="1265400" y="489744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h</a:t>
              </a:r>
              <a:endParaRPr b="0" lang="en-US" sz="1600" strike="noStrike" u="none">
                <a:solidFill>
                  <a:srgbClr val="000000"/>
                </a:solidFill>
                <a:effectLst/>
                <a:uFillTx/>
                <a:latin typeface="Times New Roman"/>
              </a:endParaRPr>
            </a:p>
          </p:txBody>
        </p:sp>
        <p:sp>
          <p:nvSpPr>
            <p:cNvPr id="1189" name=""/>
            <p:cNvSpPr/>
            <p:nvPr/>
          </p:nvSpPr>
          <p:spPr>
            <a:xfrm>
              <a:off x="676440" y="3843360"/>
              <a:ext cx="6346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i</a:t>
              </a:r>
              <a:endParaRPr b="0" lang="en-US" sz="1600" strike="noStrike" u="none">
                <a:solidFill>
                  <a:srgbClr val="000000"/>
                </a:solidFill>
                <a:effectLst/>
                <a:uFillTx/>
                <a:latin typeface="Times New Roman"/>
              </a:endParaRPr>
            </a:p>
          </p:txBody>
        </p:sp>
        <p:sp>
          <p:nvSpPr>
            <p:cNvPr id="1190" name=""/>
            <p:cNvSpPr/>
            <p:nvPr/>
          </p:nvSpPr>
          <p:spPr>
            <a:xfrm>
              <a:off x="915840" y="26370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j</a:t>
              </a:r>
              <a:endParaRPr b="0" lang="en-US" sz="1600" strike="noStrike" u="none">
                <a:solidFill>
                  <a:srgbClr val="000000"/>
                </a:solidFill>
                <a:effectLst/>
                <a:uFillTx/>
                <a:latin typeface="Times New Roman"/>
              </a:endParaRPr>
            </a:p>
          </p:txBody>
        </p:sp>
        <p:sp>
          <p:nvSpPr>
            <p:cNvPr id="1191" name=""/>
            <p:cNvSpPr/>
            <p:nvPr/>
          </p:nvSpPr>
          <p:spPr>
            <a:xfrm>
              <a:off x="1820880" y="1762200"/>
              <a:ext cx="635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G Omega"/>
                </a:rPr>
                <a:t>k</a:t>
              </a:r>
              <a:endParaRPr b="0" lang="en-US" sz="1600" strike="noStrike" u="none">
                <a:solidFill>
                  <a:srgbClr val="000000"/>
                </a:solidFill>
                <a:effectLst/>
                <a:uFillTx/>
                <a:latin typeface="Times New Roman"/>
              </a:endParaRPr>
            </a:p>
          </p:txBody>
        </p:sp>
      </p:grpSp>
      <p:grpSp>
        <p:nvGrpSpPr>
          <p:cNvPr id="1192" name=""/>
          <p:cNvGrpSpPr/>
          <p:nvPr/>
        </p:nvGrpSpPr>
        <p:grpSpPr>
          <a:xfrm>
            <a:off x="2057400" y="6095880"/>
            <a:ext cx="2943360" cy="422280"/>
            <a:chOff x="2057400" y="6095880"/>
            <a:chExt cx="2943360" cy="422280"/>
          </a:xfrm>
        </p:grpSpPr>
        <p:sp>
          <p:nvSpPr>
            <p:cNvPr id="1193" name=""/>
            <p:cNvSpPr/>
            <p:nvPr/>
          </p:nvSpPr>
          <p:spPr>
            <a:xfrm>
              <a:off x="2057400" y="6095880"/>
              <a:ext cx="2943360" cy="422280"/>
            </a:xfrm>
            <a:prstGeom prst="rect">
              <a:avLst/>
            </a:prstGeom>
            <a:noFill/>
            <a:ln w="12600">
              <a:solidFill>
                <a:srgbClr val="919191"/>
              </a:solidFill>
              <a:miter/>
            </a:ln>
            <a:effectLst>
              <a:outerShdw dist="17819" dir="2700000" blurRad="0" rotWithShape="0">
                <a:srgbClr val="565656"/>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194" name=""/>
            <p:cNvGrpSpPr/>
            <p:nvPr/>
          </p:nvGrpSpPr>
          <p:grpSpPr>
            <a:xfrm>
              <a:off x="2190600" y="6234120"/>
              <a:ext cx="2682720" cy="153000"/>
              <a:chOff x="2190600" y="6234120"/>
              <a:chExt cx="2682720" cy="153000"/>
            </a:xfrm>
          </p:grpSpPr>
          <p:grpSp>
            <p:nvGrpSpPr>
              <p:cNvPr id="1195" name=""/>
              <p:cNvGrpSpPr/>
              <p:nvPr/>
            </p:nvGrpSpPr>
            <p:grpSpPr>
              <a:xfrm>
                <a:off x="2190600" y="6234120"/>
                <a:ext cx="816480" cy="153000"/>
                <a:chOff x="2190600" y="6234120"/>
                <a:chExt cx="816480" cy="153000"/>
              </a:xfrm>
            </p:grpSpPr>
            <p:grpSp>
              <p:nvGrpSpPr>
                <p:cNvPr id="1196" name=""/>
                <p:cNvGrpSpPr/>
                <p:nvPr/>
              </p:nvGrpSpPr>
              <p:grpSpPr>
                <a:xfrm>
                  <a:off x="2190600" y="6291360"/>
                  <a:ext cx="270000" cy="39600"/>
                  <a:chOff x="2190600" y="6291360"/>
                  <a:chExt cx="270000" cy="39600"/>
                </a:xfrm>
              </p:grpSpPr>
              <p:sp>
                <p:nvSpPr>
                  <p:cNvPr id="1197" name=""/>
                  <p:cNvSpPr/>
                  <p:nvPr/>
                </p:nvSpPr>
                <p:spPr>
                  <a:xfrm>
                    <a:off x="2289240" y="6291360"/>
                    <a:ext cx="47520" cy="39600"/>
                  </a:xfrm>
                  <a:prstGeom prst="rect">
                    <a:avLst/>
                  </a:prstGeom>
                  <a:solidFill>
                    <a:srgbClr val="fc0128"/>
                  </a:solidFill>
                  <a:ln w="9360">
                    <a:solidFill>
                      <a:srgbClr val="fc0128"/>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98" name=""/>
                  <p:cNvSpPr/>
                  <p:nvPr/>
                </p:nvSpPr>
                <p:spPr>
                  <a:xfrm>
                    <a:off x="2190600" y="6310440"/>
                    <a:ext cx="270000" cy="1440"/>
                  </a:xfrm>
                  <a:prstGeom prst="line">
                    <a:avLst/>
                  </a:prstGeom>
                  <a:ln w="28440">
                    <a:solidFill>
                      <a:srgbClr val="fc0128"/>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1199" name=""/>
                <p:cNvSpPr/>
                <p:nvPr/>
              </p:nvSpPr>
              <p:spPr>
                <a:xfrm>
                  <a:off x="2542320" y="6234120"/>
                  <a:ext cx="46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III</a:t>
                  </a:r>
                  <a:endParaRPr b="0" lang="en-US" sz="1000" strike="noStrike" u="none">
                    <a:solidFill>
                      <a:srgbClr val="000000"/>
                    </a:solidFill>
                    <a:effectLst/>
                    <a:uFillTx/>
                    <a:latin typeface="Times New Roman"/>
                  </a:endParaRPr>
                </a:p>
              </p:txBody>
            </p:sp>
          </p:grpSp>
          <p:grpSp>
            <p:nvGrpSpPr>
              <p:cNvPr id="1200" name=""/>
              <p:cNvGrpSpPr/>
              <p:nvPr/>
            </p:nvGrpSpPr>
            <p:grpSpPr>
              <a:xfrm>
                <a:off x="3157560" y="6234120"/>
                <a:ext cx="790560" cy="153000"/>
                <a:chOff x="3157560" y="6234120"/>
                <a:chExt cx="790560" cy="153000"/>
              </a:xfrm>
            </p:grpSpPr>
            <p:sp>
              <p:nvSpPr>
                <p:cNvPr id="1201" name=""/>
                <p:cNvSpPr/>
                <p:nvPr/>
              </p:nvSpPr>
              <p:spPr>
                <a:xfrm>
                  <a:off x="3157560" y="6310440"/>
                  <a:ext cx="269280" cy="1440"/>
                </a:xfrm>
                <a:prstGeom prst="line">
                  <a:avLst/>
                </a:prstGeom>
                <a:ln w="12600">
                  <a:solidFill>
                    <a:srgbClr val="00008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2" name=""/>
                <p:cNvSpPr/>
                <p:nvPr/>
              </p:nvSpPr>
              <p:spPr>
                <a:xfrm>
                  <a:off x="3263400" y="6288120"/>
                  <a:ext cx="56880" cy="46080"/>
                </a:xfrm>
                <a:custGeom>
                  <a:avLst/>
                  <a:gdLst/>
                  <a:ahLst/>
                  <a:rect l="l" t="t" r="r" b="b"/>
                  <a:pathLst>
                    <a:path w="36" h="29">
                      <a:moveTo>
                        <a:pt x="18" y="0"/>
                      </a:moveTo>
                      <a:lnTo>
                        <a:pt x="36" y="29"/>
                      </a:lnTo>
                      <a:lnTo>
                        <a:pt x="0" y="29"/>
                      </a:lnTo>
                      <a:lnTo>
                        <a:pt x="18" y="0"/>
                      </a:lnTo>
                      <a:close/>
                    </a:path>
                  </a:pathLst>
                </a:custGeom>
                <a:noFill/>
                <a:ln w="9360">
                  <a:solidFill>
                    <a:srgbClr val="000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203" name=""/>
                <p:cNvSpPr/>
                <p:nvPr/>
              </p:nvSpPr>
              <p:spPr>
                <a:xfrm>
                  <a:off x="3518640" y="6234120"/>
                  <a:ext cx="429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II</a:t>
                  </a:r>
                  <a:endParaRPr b="0" lang="en-US" sz="1000" strike="noStrike" u="none">
                    <a:solidFill>
                      <a:srgbClr val="000000"/>
                    </a:solidFill>
                    <a:effectLst/>
                    <a:uFillTx/>
                    <a:latin typeface="Times New Roman"/>
                  </a:endParaRPr>
                </a:p>
              </p:txBody>
            </p:sp>
          </p:grpSp>
          <p:grpSp>
            <p:nvGrpSpPr>
              <p:cNvPr id="1204" name=""/>
              <p:cNvGrpSpPr/>
              <p:nvPr/>
            </p:nvGrpSpPr>
            <p:grpSpPr>
              <a:xfrm>
                <a:off x="4098960" y="6234120"/>
                <a:ext cx="774360" cy="153000"/>
                <a:chOff x="4098960" y="6234120"/>
                <a:chExt cx="774360" cy="153000"/>
              </a:xfrm>
            </p:grpSpPr>
            <p:sp>
              <p:nvSpPr>
                <p:cNvPr id="1205" name=""/>
                <p:cNvSpPr/>
                <p:nvPr/>
              </p:nvSpPr>
              <p:spPr>
                <a:xfrm>
                  <a:off x="4479120" y="6234120"/>
                  <a:ext cx="394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CG Omega"/>
                    </a:rPr>
                    <a:t>Wave I</a:t>
                  </a:r>
                  <a:endParaRPr b="0" lang="en-US" sz="1000" strike="noStrike" u="none">
                    <a:solidFill>
                      <a:srgbClr val="000000"/>
                    </a:solidFill>
                    <a:effectLst/>
                    <a:uFillTx/>
                    <a:latin typeface="Times New Roman"/>
                  </a:endParaRPr>
                </a:p>
              </p:txBody>
            </p:sp>
            <p:sp>
              <p:nvSpPr>
                <p:cNvPr id="1206" name=""/>
                <p:cNvSpPr/>
                <p:nvPr/>
              </p:nvSpPr>
              <p:spPr>
                <a:xfrm>
                  <a:off x="4098960" y="6311880"/>
                  <a:ext cx="269640" cy="1440"/>
                </a:xfrm>
                <a:prstGeom prst="line">
                  <a:avLst/>
                </a:prstGeom>
                <a:ln w="12600">
                  <a:solidFill>
                    <a:srgbClr val="0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7" name=""/>
                <p:cNvSpPr/>
                <p:nvPr/>
              </p:nvSpPr>
              <p:spPr>
                <a:xfrm>
                  <a:off x="4195440" y="6280200"/>
                  <a:ext cx="75960" cy="61920"/>
                </a:xfrm>
                <a:custGeom>
                  <a:avLst/>
                  <a:gdLst/>
                  <a:ahLst/>
                  <a:rect l="l" t="t" r="r" b="b"/>
                  <a:pathLst>
                    <a:path w="48" h="39">
                      <a:moveTo>
                        <a:pt x="24" y="0"/>
                      </a:moveTo>
                      <a:lnTo>
                        <a:pt x="48" y="20"/>
                      </a:lnTo>
                      <a:lnTo>
                        <a:pt x="24" y="39"/>
                      </a:lnTo>
                      <a:lnTo>
                        <a:pt x="0" y="20"/>
                      </a:lnTo>
                      <a:lnTo>
                        <a:pt x="24" y="0"/>
                      </a:lnTo>
                      <a:close/>
                    </a:path>
                  </a:pathLst>
                </a:custGeom>
                <a:solidFill>
                  <a:srgbClr val="008080"/>
                </a:solidFill>
                <a:ln w="9360">
                  <a:solidFill>
                    <a:srgbClr val="008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grpSp>
        </p:grpSp>
      </p:grpSp>
      <p:sp>
        <p:nvSpPr>
          <p:cNvPr id="1208" name=""/>
          <p:cNvSpPr/>
          <p:nvPr/>
        </p:nvSpPr>
        <p:spPr>
          <a:xfrm>
            <a:off x="324000" y="4762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Enron’s image has improved on most of the attributes that have been measured in past waves.  However, CXOs have become much less likely to perceive Enron as stodgy.</a:t>
            </a:r>
            <a:br>
              <a:rPr sz="1400"/>
            </a:b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209" name=""/>
          <p:cNvSpPr/>
          <p:nvPr/>
        </p:nvSpPr>
        <p:spPr>
          <a:xfrm>
            <a:off x="5172120" y="5438880"/>
            <a:ext cx="365760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Univers"/>
              </a:rPr>
              <a:t>How to read a spider chart:  In the chart above, the objective for a brand is to have the largest footprint -- the distance from the origin of the chart to the brand’s symbol represents the extent to which the brand is associated with that attribute.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CD24AB5-C896-4778-BFDF-6A0F7A29D075}" type="slidenum">
              <a:t>87</a:t>
            </a:fld>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0"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Personality Association - CXOs</a:t>
            </a:r>
            <a:endParaRPr b="1" lang="en-US" sz="2400" strike="noStrike" u="none">
              <a:solidFill>
                <a:srgbClr val="000099"/>
              </a:solidFill>
              <a:effectLst/>
              <a:uFillTx/>
              <a:latin typeface="GarmdITC BkCn BT"/>
            </a:endParaRPr>
          </a:p>
        </p:txBody>
      </p:sp>
      <p:sp>
        <p:nvSpPr>
          <p:cNvPr id="1211" name=""/>
          <p:cNvSpPr/>
          <p:nvPr/>
        </p:nvSpPr>
        <p:spPr>
          <a:xfrm>
            <a:off x="14400" y="119844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“Very/Somewhat Strongly Associate” -- Trend Data</a:t>
            </a:r>
            <a:endParaRPr b="0" lang="en-US" sz="1600" strike="noStrike" u="none">
              <a:solidFill>
                <a:srgbClr val="000000"/>
              </a:solidFill>
              <a:effectLst/>
              <a:uFillTx/>
              <a:latin typeface="Times New Roman"/>
            </a:endParaRPr>
          </a:p>
        </p:txBody>
      </p:sp>
      <p:graphicFrame>
        <p:nvGraphicFramePr>
          <p:cNvPr id="1212" name=""/>
          <p:cNvGraphicFramePr/>
          <p:nvPr/>
        </p:nvGraphicFramePr>
        <p:xfrm>
          <a:off x="316080" y="1847880"/>
          <a:ext cx="8626320" cy="4238640"/>
        </p:xfrm>
        <a:graphic>
          <a:graphicData uri="http://schemas.openxmlformats.org/presentationml/2006/ole">
            <p:oleObj progId="Word.Document.12" r:id="rId1" spid="">
              <p:embed/>
              <p:pic>
                <p:nvPicPr>
                  <p:cNvPr id="1213" name="" descr=""/>
                  <p:cNvPicPr/>
                  <p:nvPr/>
                </p:nvPicPr>
                <p:blipFill>
                  <a:blip r:embed="rId2"/>
                  <a:stretch/>
                </p:blipFill>
                <p:spPr>
                  <a:xfrm>
                    <a:off x="316080" y="1847880"/>
                    <a:ext cx="8626320" cy="4238640"/>
                  </a:xfrm>
                  <a:prstGeom prst="rect">
                    <a:avLst/>
                  </a:prstGeom>
                  <a:noFill/>
                  <a:ln w="0">
                    <a:noFill/>
                  </a:ln>
                </p:spPr>
              </p:pic>
            </p:oleObj>
          </a:graphicData>
        </a:graphic>
      </p:graphicFrame>
      <p:sp>
        <p:nvSpPr>
          <p:cNvPr id="1214" name=""/>
          <p:cNvSpPr/>
          <p:nvPr/>
        </p:nvSpPr>
        <p:spPr>
          <a:xfrm>
            <a:off x="209520" y="6174360"/>
            <a:ext cx="8477280" cy="48996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  Caution:  Small base sizes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1215" name=""/>
          <p:cNvSpPr/>
          <p:nvPr/>
        </p:nvSpPr>
        <p:spPr>
          <a:xfrm>
            <a:off x="324000" y="43812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has become much more likely to be seen as trustworthy and entrepreneurial.</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6C25FC2-9B32-4B8D-8DE1-F88B8891FEE1}" type="slidenum">
              <a:t>88</a:t>
            </a:fld>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16" name=""/>
          <p:cNvSpPr/>
          <p:nvPr/>
        </p:nvSpPr>
        <p:spPr>
          <a:xfrm>
            <a:off x="2571840" y="2444400"/>
            <a:ext cx="6476760" cy="1635480"/>
          </a:xfrm>
          <a:prstGeom prst="rect">
            <a:avLst/>
          </a:prstGeom>
          <a:noFill/>
          <a:ln w="0">
            <a:noFill/>
          </a:ln>
        </p:spPr>
        <p:style>
          <a:lnRef idx="0"/>
          <a:fillRef idx="0"/>
          <a:effectRef idx="0"/>
          <a:fontRef idx="minor"/>
        </p:style>
        <p:txBody>
          <a:bodyPr lIns="92160" rIns="92160" tIns="46080" bIns="46080" anchor="b">
            <a:spAutoFit/>
          </a:bodyPr>
          <a:p>
            <a:pPr marL="230040" indent="-230040">
              <a:lnSpc>
                <a:spcPct val="85000"/>
              </a:lnSpc>
              <a:spcBef>
                <a:spcPts val="488"/>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3900" strike="noStrike" u="none">
                <a:solidFill>
                  <a:srgbClr val="000099"/>
                </a:solidFill>
                <a:effectLst/>
                <a:uFillTx/>
                <a:latin typeface="GarmdITC BkCn BT"/>
              </a:rPr>
              <a:t>“Will They Act on Our Behalf?”</a:t>
            </a:r>
            <a:endParaRPr b="0" lang="en-US" sz="3900" strike="noStrike" u="none">
              <a:solidFill>
                <a:srgbClr val="000000"/>
              </a:solidFill>
              <a:effectLst/>
              <a:uFillTx/>
              <a:latin typeface="Times New Roman"/>
            </a:endParaRPr>
          </a:p>
          <a:p>
            <a:pPr marL="230040" indent="-230040">
              <a:lnSpc>
                <a:spcPct val="100000"/>
              </a:lnSpc>
              <a:spcBef>
                <a:spcPts val="1437"/>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Behavioral Attribute Association</a:t>
            </a:r>
            <a:endParaRPr b="0" lang="en-US" sz="2300" strike="noStrike" u="none">
              <a:solidFill>
                <a:srgbClr val="000000"/>
              </a:solidFill>
              <a:effectLst/>
              <a:uFillTx/>
              <a:latin typeface="Times New Roman"/>
            </a:endParaRPr>
          </a:p>
        </p:txBody>
      </p:sp>
      <p:sp>
        <p:nvSpPr>
          <p:cNvPr id="1217"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8"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9"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1220" name=""/>
          <p:cNvGrpSpPr/>
          <p:nvPr/>
        </p:nvGrpSpPr>
        <p:grpSpPr>
          <a:xfrm>
            <a:off x="0" y="0"/>
            <a:ext cx="1066680" cy="6858000"/>
            <a:chOff x="0" y="0"/>
            <a:chExt cx="1066680" cy="6858000"/>
          </a:xfrm>
        </p:grpSpPr>
        <p:sp>
          <p:nvSpPr>
            <p:cNvPr id="1221"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2"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223" name=""/>
            <p:cNvGrpSpPr/>
            <p:nvPr/>
          </p:nvGrpSpPr>
          <p:grpSpPr>
            <a:xfrm>
              <a:off x="0" y="1568520"/>
              <a:ext cx="1066680" cy="793800"/>
              <a:chOff x="0" y="1568520"/>
              <a:chExt cx="1066680" cy="793800"/>
            </a:xfrm>
          </p:grpSpPr>
          <p:sp>
            <p:nvSpPr>
              <p:cNvPr id="1224"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225"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672AD74E-5B14-4801-887B-21CA82F5761D}" type="slidenum">
              <a:t>89</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Overview of Findings</a:t>
            </a:r>
            <a:endParaRPr b="1" lang="en-US" sz="2400" strike="noStrike" u="none">
              <a:solidFill>
                <a:srgbClr val="000099"/>
              </a:solidFill>
              <a:effectLst/>
              <a:uFillTx/>
              <a:latin typeface="GarmdITC BkCn BT"/>
            </a:endParaRPr>
          </a:p>
        </p:txBody>
      </p:sp>
      <p:sp>
        <p:nvSpPr>
          <p:cNvPr id="52" name="PlaceHolder 2"/>
          <p:cNvSpPr>
            <a:spLocks noGrp="1"/>
          </p:cNvSpPr>
          <p:nvPr>
            <p:ph/>
          </p:nvPr>
        </p:nvSpPr>
        <p:spPr>
          <a:xfrm>
            <a:off x="323640" y="542520"/>
            <a:ext cx="8553240" cy="5467320"/>
          </a:xfrm>
          <a:prstGeom prst="rect">
            <a:avLst/>
          </a:prstGeom>
          <a:noFill/>
          <a:ln w="0">
            <a:noFill/>
          </a:ln>
        </p:spPr>
        <p:txBody>
          <a:bodyPr lIns="92160" rIns="92160" tIns="46080" bIns="46080" anchor="t">
            <a:normAutofit lnSpcReduction="9999"/>
          </a:bodyPr>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Enron’s strongest personality characteristics among this audience are:</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G Omega"/>
              </a:rPr>
              <a:t>	</a:t>
            </a:r>
            <a:r>
              <a:rPr b="1" i="1" lang="en-US" sz="1400" strike="noStrike" u="none">
                <a:solidFill>
                  <a:srgbClr val="000000"/>
                </a:solidFill>
                <a:effectLst/>
                <a:uFillTx/>
                <a:latin typeface="CG Omega"/>
              </a:rPr>
              <a:t>Personality</a:t>
            </a:r>
            <a:endParaRPr b="1" lang="en-US" sz="1400" strike="noStrike" u="none">
              <a:solidFill>
                <a:srgbClr val="000000"/>
              </a:solidFill>
              <a:effectLst/>
              <a:uFillTx/>
              <a:latin typeface="CG Omega"/>
            </a:endParaRPr>
          </a:p>
          <a:p>
            <a:pPr lvl="1" marL="571680" indent="-216000">
              <a:lnSpc>
                <a:spcPct val="95000"/>
              </a:lnSpc>
              <a:spcBef>
                <a:spcPts val="751"/>
              </a:spcBef>
              <a:buClr>
                <a:srgbClr val="c0af4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Omega"/>
              </a:rPr>
              <a:t>ambitious</a:t>
            </a:r>
            <a:endParaRPr b="1" lang="en-US" sz="1200" strike="noStrike" u="none">
              <a:solidFill>
                <a:srgbClr val="000000"/>
              </a:solidFill>
              <a:effectLst/>
              <a:uFillTx/>
              <a:latin typeface="CG Omega"/>
            </a:endParaRPr>
          </a:p>
          <a:p>
            <a:pPr lvl="1" marL="571680" indent="-216000">
              <a:lnSpc>
                <a:spcPct val="95000"/>
              </a:lnSpc>
              <a:spcBef>
                <a:spcPts val="751"/>
              </a:spcBef>
              <a:buClr>
                <a:srgbClr val="c0af4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Omega"/>
              </a:rPr>
              <a:t>smart</a:t>
            </a:r>
            <a:endParaRPr b="1" lang="en-US" sz="1200" strike="noStrike" u="none">
              <a:solidFill>
                <a:srgbClr val="000000"/>
              </a:solidFill>
              <a:effectLst/>
              <a:uFillTx/>
              <a:latin typeface="CG Omega"/>
            </a:endParaRPr>
          </a:p>
          <a:p>
            <a:pPr lvl="1" marL="571680" indent="-216000">
              <a:lnSpc>
                <a:spcPct val="95000"/>
              </a:lnSpc>
              <a:spcBef>
                <a:spcPts val="751"/>
              </a:spcBef>
              <a:buClr>
                <a:srgbClr val="c0af4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Omega"/>
              </a:rPr>
              <a:t>entrepreneurial</a:t>
            </a:r>
            <a:endParaRPr b="1" lang="en-US" sz="1200" strike="noStrike" u="none">
              <a:solidFill>
                <a:srgbClr val="000000"/>
              </a:solidFill>
              <a:effectLst/>
              <a:uFillTx/>
              <a:latin typeface="CG Omega"/>
            </a:endParaRPr>
          </a:p>
          <a:p>
            <a:pPr lvl="1" marL="571680" indent="-216000">
              <a:lnSpc>
                <a:spcPct val="95000"/>
              </a:lnSpc>
              <a:spcBef>
                <a:spcPts val="751"/>
              </a:spcBef>
              <a:buClr>
                <a:srgbClr val="c0af4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Omega"/>
              </a:rPr>
              <a:t>bold</a:t>
            </a:r>
            <a:endParaRPr b="1" lang="en-US" sz="12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Investment professionals also possess a very clear understanding of the breadth of Enron’s businesses.  While the company is still associated with its energy-related businesses by nearly all analysts and portfolio managers, there is also widespread awareness of Enron’s involvement in e-commerce, internet-based commodities trading, telecommunications, bandwidth trading and weather derivatives.  Awareness of Enron’s pulp &amp; paper business has increased significantly as compared to Waves I and II.  </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This is an important finding: investment professionals and executives who have greater knowledge of Enron and its businesses are more likely to hold a positive view of the company and say they would be more likely to act favorably on the company’s behalf.</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While Enron’s ratings on key measures have generally not improved as compared to Wave II, this should not be reason for concern.  The company’s image, as measured in Wave II, was so strong among investment professionals that Enron’s strategy among this audience should be one of maintaining and defending its image rather than in increasing its ratings.</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G Omega"/>
              </a:rPr>
              <a:t>From a communications point of view, significant progress has been made – investment professionals are much more likely in Wave III to associate Enron with asking the question “Why” and “challenging the status quo”.  Based on the increase in awareness of its advertising tagline, it is safe to assume that the advertising has also played a role in building awareness of Enron’s non-energy related businesses and in communicating the company’s desired image and personality.</a:t>
            </a:r>
            <a:endParaRPr b="1" lang="en-US" sz="1400" strike="noStrike" u="none">
              <a:solidFill>
                <a:srgbClr val="000000"/>
              </a:solidFill>
              <a:effectLst/>
              <a:uFillTx/>
              <a:latin typeface="CG Omega"/>
            </a:endParaRPr>
          </a:p>
          <a:p>
            <a:pPr marL="228600" indent="-22860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a:p>
            <a:pPr marL="22860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CG Omega"/>
            </a:endParaRPr>
          </a:p>
        </p:txBody>
      </p:sp>
      <p:sp>
        <p:nvSpPr>
          <p:cNvPr id="4" name="PlaceHolder 3"/>
          <p:cNvSpPr>
            <a:spLocks noGrp="1"/>
          </p:cNvSpPr>
          <p:nvPr>
            <p:ph type="sldNum" idx="1"/>
          </p:nvPr>
        </p:nvSpPr>
        <p:spPr/>
        <p:txBody>
          <a:bodyPr/>
          <a:p>
            <a:fld id="{FFDA4CB4-7241-4C59-9C38-7875A776DA5F}" type="slidenum">
              <a:t>9</a:t>
            </a:fld>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6" name=""/>
          <p:cNvSpPr/>
          <p:nvPr/>
        </p:nvSpPr>
        <p:spPr>
          <a:xfrm>
            <a:off x="209520" y="6386760"/>
            <a:ext cx="6140520" cy="315720"/>
          </a:xfrm>
          <a:prstGeom prst="rect">
            <a:avLst/>
          </a:prstGeom>
          <a:noFill/>
          <a:ln w="0">
            <a:noFill/>
          </a:ln>
        </p:spPr>
        <p:style>
          <a:lnRef idx="0"/>
          <a:fillRef idx="0"/>
          <a:effectRef idx="0"/>
          <a:fontRef idx="minor"/>
        </p:style>
        <p:txBody>
          <a:bodyPr lIns="90000" rIns="90000" tIns="46800" bIns="46800" anchor="b">
            <a:spAutoFit/>
          </a:bodyPr>
          <a:p>
            <a:pPr>
              <a:lnSpc>
                <a:spcPct val="65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Enron</a:t>
            </a:r>
            <a:endParaRPr b="0" lang="en-US" sz="800" strike="noStrike" u="none">
              <a:solidFill>
                <a:srgbClr val="000000"/>
              </a:solidFill>
              <a:effectLst/>
              <a:uFillTx/>
              <a:latin typeface="Times New Roman"/>
            </a:endParaRPr>
          </a:p>
          <a:p>
            <a:pPr>
              <a:lnSpc>
                <a:spcPct val="65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How likely are you to ...</a:t>
            </a:r>
            <a:r>
              <a:rPr b="0" i="1" lang="en-US" sz="800" strike="noStrike" u="none">
                <a:solidFill>
                  <a:srgbClr val="000000"/>
                </a:solidFill>
                <a:effectLst/>
                <a:uFillTx/>
                <a:latin typeface="GarmdITC BkCn BT"/>
              </a:rPr>
              <a:t>	</a:t>
            </a:r>
            <a:endParaRPr b="0" lang="en-US" sz="800" strike="noStrike" u="none">
              <a:solidFill>
                <a:srgbClr val="000000"/>
              </a:solidFill>
              <a:effectLst/>
              <a:uFillTx/>
              <a:latin typeface="Times New Roman"/>
            </a:endParaRPr>
          </a:p>
        </p:txBody>
      </p:sp>
      <p:sp>
        <p:nvSpPr>
          <p:cNvPr id="1227"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Behavioral Attribute Association with Enron</a:t>
            </a:r>
            <a:endParaRPr b="1" lang="en-US" sz="2400" strike="noStrike" u="none">
              <a:solidFill>
                <a:srgbClr val="000099"/>
              </a:solidFill>
              <a:effectLst/>
              <a:uFillTx/>
              <a:latin typeface="GarmdITC BkCn BT"/>
            </a:endParaRPr>
          </a:p>
        </p:txBody>
      </p:sp>
      <p:sp>
        <p:nvSpPr>
          <p:cNvPr id="1228" name=""/>
          <p:cNvSpPr/>
          <p:nvPr/>
        </p:nvSpPr>
        <p:spPr>
          <a:xfrm>
            <a:off x="14400" y="808200"/>
            <a:ext cx="9123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CXOs</a:t>
            </a:r>
            <a:endParaRPr b="0" lang="en-US" sz="1800" strike="noStrike" u="none">
              <a:solidFill>
                <a:srgbClr val="000000"/>
              </a:solidFill>
              <a:effectLst/>
              <a:uFillTx/>
              <a:latin typeface="Times New Roman"/>
            </a:endParaRPr>
          </a:p>
        </p:txBody>
      </p:sp>
      <p:sp>
        <p:nvSpPr>
          <p:cNvPr id="1229" name=""/>
          <p:cNvSpPr/>
          <p:nvPr/>
        </p:nvSpPr>
        <p:spPr>
          <a:xfrm>
            <a:off x="3308400" y="1123920"/>
            <a:ext cx="2654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“Top Two Box” Ratings</a:t>
            </a:r>
            <a:endParaRPr b="0" lang="en-US" sz="1600" strike="noStrike" u="none">
              <a:solidFill>
                <a:srgbClr val="000000"/>
              </a:solidFill>
              <a:effectLst/>
              <a:uFillTx/>
              <a:latin typeface="Times New Roman"/>
            </a:endParaRPr>
          </a:p>
        </p:txBody>
      </p:sp>
      <p:graphicFrame>
        <p:nvGraphicFramePr>
          <p:cNvPr id="1230" name=""/>
          <p:cNvGraphicFramePr/>
          <p:nvPr/>
        </p:nvGraphicFramePr>
        <p:xfrm>
          <a:off x="182520" y="1481040"/>
          <a:ext cx="4368960" cy="4697640"/>
        </p:xfrm>
        <a:graphic>
          <a:graphicData uri="http://schemas.openxmlformats.org/presentationml/2006/ole">
            <p:oleObj r:id="rId1" spid="">
              <p:embed/>
              <p:pic>
                <p:nvPicPr>
                  <p:cNvPr id="1231" name="" descr=""/>
                  <p:cNvPicPr/>
                  <p:nvPr/>
                </p:nvPicPr>
                <p:blipFill>
                  <a:blip r:embed="rId2"/>
                  <a:stretch/>
                </p:blipFill>
                <p:spPr>
                  <a:xfrm>
                    <a:off x="182520" y="1481040"/>
                    <a:ext cx="4368960" cy="4697640"/>
                  </a:xfrm>
                  <a:prstGeom prst="rect">
                    <a:avLst/>
                  </a:prstGeom>
                  <a:noFill/>
                  <a:ln w="0">
                    <a:noFill/>
                  </a:ln>
                </p:spPr>
              </p:pic>
            </p:oleObj>
          </a:graphicData>
        </a:graphic>
      </p:graphicFrame>
      <p:graphicFrame>
        <p:nvGraphicFramePr>
          <p:cNvPr id="1232" name=""/>
          <p:cNvGraphicFramePr/>
          <p:nvPr/>
        </p:nvGraphicFramePr>
        <p:xfrm>
          <a:off x="4475160" y="1809720"/>
          <a:ext cx="4438800" cy="4694400"/>
        </p:xfrm>
        <a:graphic>
          <a:graphicData uri="http://schemas.openxmlformats.org/presentationml/2006/ole">
            <p:oleObj r:id="rId3" spid="">
              <p:embed/>
              <p:pic>
                <p:nvPicPr>
                  <p:cNvPr id="1233" name="" descr=""/>
                  <p:cNvPicPr/>
                  <p:nvPr/>
                </p:nvPicPr>
                <p:blipFill>
                  <a:blip r:embed="rId4"/>
                  <a:stretch/>
                </p:blipFill>
                <p:spPr>
                  <a:xfrm>
                    <a:off x="4475160" y="1809720"/>
                    <a:ext cx="4438800" cy="4694400"/>
                  </a:xfrm>
                  <a:prstGeom prst="rect">
                    <a:avLst/>
                  </a:prstGeom>
                  <a:noFill/>
                  <a:ln w="0">
                    <a:noFill/>
                  </a:ln>
                </p:spPr>
              </p:pic>
            </p:oleObj>
          </a:graphicData>
        </a:graphic>
      </p:graphicFrame>
      <p:sp>
        <p:nvSpPr>
          <p:cNvPr id="1234" name=""/>
          <p:cNvSpPr/>
          <p:nvPr/>
        </p:nvSpPr>
        <p:spPr>
          <a:xfrm>
            <a:off x="324000" y="43812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Enron’s ratings on each of the three behavioral attributes have improved s compared to Wave II.</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235" name=""/>
          <p:cNvSpPr/>
          <p:nvPr/>
        </p:nvSpPr>
        <p:spPr>
          <a:xfrm>
            <a:off x="8751600" y="367524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1236" name=""/>
          <p:cNvSpPr/>
          <p:nvPr/>
        </p:nvSpPr>
        <p:spPr>
          <a:xfrm>
            <a:off x="8761320" y="3827520"/>
            <a:ext cx="2322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4D2CD77-C9C8-4696-B6AA-AAE8C72DA79E}" type="slidenum">
              <a:t>90</a:t>
            </a:fld>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7" name=""/>
          <p:cNvSpPr/>
          <p:nvPr/>
        </p:nvSpPr>
        <p:spPr>
          <a:xfrm>
            <a:off x="137160" y="6140520"/>
            <a:ext cx="2651760" cy="489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Enron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 Caution:  Small base sizes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1238"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Behavioral Attribute Association -- CXOs</a:t>
            </a:r>
            <a:endParaRPr b="1" lang="en-US" sz="2400" strike="noStrike" u="none">
              <a:solidFill>
                <a:srgbClr val="000099"/>
              </a:solidFill>
              <a:effectLst/>
              <a:uFillTx/>
              <a:latin typeface="GarmdITC BkCn BT"/>
            </a:endParaRPr>
          </a:p>
        </p:txBody>
      </p:sp>
      <p:sp>
        <p:nvSpPr>
          <p:cNvPr id="1239" name=""/>
          <p:cNvSpPr/>
          <p:nvPr/>
        </p:nvSpPr>
        <p:spPr>
          <a:xfrm>
            <a:off x="14400" y="92232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“Top Two Box” Ratings</a:t>
            </a:r>
            <a:endParaRPr b="0" lang="en-US" sz="1600" strike="noStrike" u="none">
              <a:solidFill>
                <a:srgbClr val="000000"/>
              </a:solidFill>
              <a:effectLst/>
              <a:uFillTx/>
              <a:latin typeface="Times New Roman"/>
            </a:endParaRPr>
          </a:p>
        </p:txBody>
      </p:sp>
      <p:graphicFrame>
        <p:nvGraphicFramePr>
          <p:cNvPr id="1240" name=""/>
          <p:cNvGraphicFramePr/>
          <p:nvPr/>
        </p:nvGraphicFramePr>
        <p:xfrm>
          <a:off x="324000" y="1568520"/>
          <a:ext cx="8732520" cy="2338200"/>
        </p:xfrm>
        <a:graphic>
          <a:graphicData uri="http://schemas.openxmlformats.org/presentationml/2006/ole">
            <p:oleObj progId="Word.Document.12" r:id="rId1" spid="">
              <p:embed/>
              <p:pic>
                <p:nvPicPr>
                  <p:cNvPr id="1241" name="" descr=""/>
                  <p:cNvPicPr/>
                  <p:nvPr/>
                </p:nvPicPr>
                <p:blipFill>
                  <a:blip r:embed="rId2"/>
                  <a:stretch/>
                </p:blipFill>
                <p:spPr>
                  <a:xfrm>
                    <a:off x="324000" y="1568520"/>
                    <a:ext cx="8732520" cy="2338200"/>
                  </a:xfrm>
                  <a:prstGeom prst="rect">
                    <a:avLst/>
                  </a:prstGeom>
                  <a:noFill/>
                  <a:ln w="0">
                    <a:noFill/>
                  </a:ln>
                </p:spPr>
              </p:pic>
            </p:oleObj>
          </a:graphicData>
        </a:graphic>
      </p:graphicFrame>
      <p:sp>
        <p:nvSpPr>
          <p:cNvPr id="1242" name=""/>
          <p:cNvSpPr/>
          <p:nvPr/>
        </p:nvSpPr>
        <p:spPr>
          <a:xfrm>
            <a:off x="324000" y="43812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ranks third (behind Intel and Sun) on each of the behavioral attributes.  Enron places ahead of each of the energy companies measured.</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BE780FE-9106-4269-AB13-F44A59A4C111}" type="slidenum">
              <a:t>91</a:t>
            </a:fld>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3"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Behavioral Attribute Association -- CXOs</a:t>
            </a:r>
            <a:endParaRPr b="1" lang="en-US" sz="2400" strike="noStrike" u="none">
              <a:solidFill>
                <a:srgbClr val="000099"/>
              </a:solidFill>
              <a:effectLst/>
              <a:uFillTx/>
              <a:latin typeface="GarmdITC BkCn BT"/>
            </a:endParaRPr>
          </a:p>
        </p:txBody>
      </p:sp>
      <p:sp>
        <p:nvSpPr>
          <p:cNvPr id="1244" name=""/>
          <p:cNvSpPr/>
          <p:nvPr/>
        </p:nvSpPr>
        <p:spPr>
          <a:xfrm>
            <a:off x="14400" y="922320"/>
            <a:ext cx="91231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CG Omega"/>
              </a:rPr>
              <a:t>“Top Two Box” Ratings -- Trend Data</a:t>
            </a:r>
            <a:endParaRPr b="0" lang="en-US" sz="1600" strike="noStrike" u="none">
              <a:solidFill>
                <a:srgbClr val="000000"/>
              </a:solidFill>
              <a:effectLst/>
              <a:uFillTx/>
              <a:latin typeface="Times New Roman"/>
            </a:endParaRPr>
          </a:p>
        </p:txBody>
      </p:sp>
      <p:graphicFrame>
        <p:nvGraphicFramePr>
          <p:cNvPr id="1245" name=""/>
          <p:cNvGraphicFramePr/>
          <p:nvPr/>
        </p:nvGraphicFramePr>
        <p:xfrm>
          <a:off x="244440" y="1506600"/>
          <a:ext cx="8618400" cy="2863800"/>
        </p:xfrm>
        <a:graphic>
          <a:graphicData uri="http://schemas.openxmlformats.org/presentationml/2006/ole">
            <p:oleObj progId="Word.Document.12" r:id="rId1" spid="">
              <p:embed/>
              <p:pic>
                <p:nvPicPr>
                  <p:cNvPr id="1246" name="" descr=""/>
                  <p:cNvPicPr/>
                  <p:nvPr/>
                </p:nvPicPr>
                <p:blipFill>
                  <a:blip r:embed="rId2"/>
                  <a:stretch/>
                </p:blipFill>
                <p:spPr>
                  <a:xfrm>
                    <a:off x="244440" y="1506600"/>
                    <a:ext cx="8618400" cy="2863800"/>
                  </a:xfrm>
                  <a:prstGeom prst="rect">
                    <a:avLst/>
                  </a:prstGeom>
                  <a:noFill/>
                  <a:ln w="0">
                    <a:noFill/>
                  </a:ln>
                </p:spPr>
              </p:pic>
            </p:oleObj>
          </a:graphicData>
        </a:graphic>
      </p:graphicFrame>
      <p:sp>
        <p:nvSpPr>
          <p:cNvPr id="1247" name=""/>
          <p:cNvSpPr/>
          <p:nvPr/>
        </p:nvSpPr>
        <p:spPr>
          <a:xfrm>
            <a:off x="137160" y="6290280"/>
            <a:ext cx="2651760" cy="331200"/>
          </a:xfrm>
          <a:prstGeom prst="rect">
            <a:avLst/>
          </a:prstGeom>
          <a:noFill/>
          <a:ln w="0">
            <a:noFill/>
          </a:ln>
        </p:spPr>
        <p:style>
          <a:lnRef idx="0"/>
          <a:fillRef idx="0"/>
          <a:effectRef idx="0"/>
          <a:fontRef idx="minor"/>
        </p:style>
        <p:txBody>
          <a:bodyPr wrap="none" lIns="90000" rIns="90000" tIns="46800" bIns="46800" anchor="b">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 Caution:  Small base sizes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Base = Those who have heard of company and asked to rate</a:t>
            </a:r>
            <a:endParaRPr b="0" lang="en-US" sz="800" strike="noStrike" u="none">
              <a:solidFill>
                <a:srgbClr val="000000"/>
              </a:solidFill>
              <a:effectLst/>
              <a:uFillTx/>
              <a:latin typeface="Times New Roman"/>
            </a:endParaRPr>
          </a:p>
        </p:txBody>
      </p:sp>
      <p:sp>
        <p:nvSpPr>
          <p:cNvPr id="1248" name=""/>
          <p:cNvSpPr/>
          <p:nvPr/>
        </p:nvSpPr>
        <p:spPr>
          <a:xfrm>
            <a:off x="324000" y="43812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Enron ratings have improved on each of the three behavioral attributes. </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411588F-63CB-4378-ABB3-C662D6393105}" type="slidenum">
              <a:t>92</a:t>
            </a:fld>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49" name=""/>
          <p:cNvSpPr/>
          <p:nvPr/>
        </p:nvSpPr>
        <p:spPr>
          <a:xfrm>
            <a:off x="2587680" y="2878920"/>
            <a:ext cx="6477120" cy="1883520"/>
          </a:xfrm>
          <a:prstGeom prst="rect">
            <a:avLst/>
          </a:prstGeom>
          <a:noFill/>
          <a:ln w="0">
            <a:noFill/>
          </a:ln>
        </p:spPr>
        <p:style>
          <a:lnRef idx="0"/>
          <a:fillRef idx="0"/>
          <a:effectRef idx="0"/>
          <a:fontRef idx="minor"/>
        </p:style>
        <p:txBody>
          <a:bodyPr lIns="92160" rIns="92160" tIns="46080" bIns="46080" anchor="b">
            <a:spAutoFit/>
          </a:bodyPr>
          <a:p>
            <a:pPr marL="230040" indent="-230040">
              <a:lnSpc>
                <a:spcPct val="85000"/>
              </a:lnSpc>
              <a:spcBef>
                <a:spcPts val="5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4400" strike="noStrike" u="none">
                <a:solidFill>
                  <a:srgbClr val="000099"/>
                </a:solidFill>
                <a:effectLst/>
                <a:uFillTx/>
                <a:latin typeface="GarmdITC BkCn BT"/>
              </a:rPr>
              <a:t>The Media/Regulators</a:t>
            </a:r>
            <a:endParaRPr b="0" lang="en-US" sz="4400" strike="noStrike" u="none">
              <a:solidFill>
                <a:srgbClr val="000000"/>
              </a:solidFill>
              <a:effectLst/>
              <a:uFillTx/>
              <a:latin typeface="Times New Roman"/>
            </a:endParaRPr>
          </a:p>
          <a:p>
            <a:pPr marL="230040" indent="-230040">
              <a:lnSpc>
                <a:spcPct val="85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4200" strike="noStrike" u="none">
              <a:solidFill>
                <a:srgbClr val="000000"/>
              </a:solidFill>
              <a:effectLst/>
              <a:uFillTx/>
              <a:latin typeface="Times New Roman"/>
            </a:endParaRPr>
          </a:p>
          <a:p>
            <a:pPr marL="230040" indent="-230040">
              <a:lnSpc>
                <a:spcPct val="85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4200" strike="noStrike" u="none">
              <a:solidFill>
                <a:srgbClr val="000000"/>
              </a:solidFill>
              <a:effectLst/>
              <a:uFillTx/>
              <a:latin typeface="Times New Roman"/>
            </a:endParaRPr>
          </a:p>
        </p:txBody>
      </p:sp>
      <p:sp>
        <p:nvSpPr>
          <p:cNvPr id="1250"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1"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2"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1253" name=""/>
          <p:cNvGrpSpPr/>
          <p:nvPr/>
        </p:nvGrpSpPr>
        <p:grpSpPr>
          <a:xfrm>
            <a:off x="0" y="0"/>
            <a:ext cx="1066680" cy="6858000"/>
            <a:chOff x="0" y="0"/>
            <a:chExt cx="1066680" cy="6858000"/>
          </a:xfrm>
        </p:grpSpPr>
        <p:sp>
          <p:nvSpPr>
            <p:cNvPr id="1254"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5"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256" name=""/>
            <p:cNvGrpSpPr/>
            <p:nvPr/>
          </p:nvGrpSpPr>
          <p:grpSpPr>
            <a:xfrm>
              <a:off x="0" y="1568520"/>
              <a:ext cx="1066680" cy="793800"/>
              <a:chOff x="0" y="1568520"/>
              <a:chExt cx="1066680" cy="793800"/>
            </a:xfrm>
          </p:grpSpPr>
          <p:sp>
            <p:nvSpPr>
              <p:cNvPr id="1257"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258"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AAEB3F44-E454-406D-8E73-146B63D89E8E}" type="slidenum">
              <a:t>93</a:t>
            </a:fld>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59" name=""/>
          <p:cNvSpPr/>
          <p:nvPr/>
        </p:nvSpPr>
        <p:spPr>
          <a:xfrm>
            <a:off x="2571840" y="2898000"/>
            <a:ext cx="6476760" cy="2739240"/>
          </a:xfrm>
          <a:prstGeom prst="rect">
            <a:avLst/>
          </a:prstGeom>
          <a:noFill/>
          <a:ln w="0">
            <a:noFill/>
          </a:ln>
        </p:spPr>
        <p:style>
          <a:lnRef idx="0"/>
          <a:fillRef idx="0"/>
          <a:effectRef idx="0"/>
          <a:fontRef idx="minor"/>
        </p:style>
        <p:txBody>
          <a:bodyPr lIns="92160" rIns="92160" tIns="46080" bIns="46080" anchor="b">
            <a:spAutoFit/>
          </a:bodyPr>
          <a:p>
            <a:pPr>
              <a:lnSpc>
                <a:spcPct val="100000"/>
              </a:lnSpc>
              <a:spcBef>
                <a:spcPts val="524"/>
              </a:spcBef>
              <a:tabLst>
                <a:tab algn="l" pos="0"/>
                <a:tab algn="l" pos="1028880"/>
                <a:tab algn="l" pos="2057400"/>
                <a:tab algn="l" pos="3086280"/>
                <a:tab algn="l" pos="4114800"/>
                <a:tab algn="l" pos="5143680"/>
                <a:tab algn="l" pos="6172200"/>
                <a:tab algn="l" pos="7201080"/>
                <a:tab algn="l" pos="8229600"/>
                <a:tab algn="l" pos="9258480"/>
                <a:tab algn="l" pos="10287000"/>
              </a:tabLst>
            </a:pPr>
            <a:r>
              <a:rPr b="1" i="1" lang="en-US" sz="4200" strike="noStrike" u="none">
                <a:solidFill>
                  <a:srgbClr val="000099"/>
                </a:solidFill>
                <a:effectLst/>
                <a:uFillTx/>
                <a:latin typeface="GarmdITC BkCn BT"/>
              </a:rPr>
              <a:t>“Do They Know Us?”</a:t>
            </a:r>
            <a:endParaRPr b="0" lang="en-US" sz="4200" strike="noStrike" u="none">
              <a:solidFill>
                <a:srgbClr val="000000"/>
              </a:solidFill>
              <a:effectLst/>
              <a:uFillTx/>
              <a:latin typeface="Times New Roman"/>
            </a:endParaRPr>
          </a:p>
          <a:p>
            <a:pPr>
              <a:lnSpc>
                <a:spcPct val="100000"/>
              </a:lnSpc>
              <a:spcBef>
                <a:spcPts val="1151"/>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Unaided Awareness of “Energy-Related” Companies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Unaided Awareness of “Investment Firms”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Association with Communications Themes</a:t>
            </a:r>
            <a:endParaRPr b="0" lang="en-US" sz="2300" strike="noStrike" u="none">
              <a:solidFill>
                <a:srgbClr val="000000"/>
              </a:solidFill>
              <a:effectLst/>
              <a:uFillTx/>
              <a:latin typeface="Times New Roman"/>
            </a:endParaRPr>
          </a:p>
          <a:p>
            <a:pPr>
              <a:lnSpc>
                <a:spcPct val="100000"/>
              </a:lnSpc>
              <a:spcBef>
                <a:spcPts val="286"/>
              </a:spcBef>
              <a:buClr>
                <a:srgbClr val="000099"/>
              </a:buClr>
              <a:buSzPct val="80000"/>
              <a:buFont typeface="Monotype Sorts" charset="2"/>
              <a:buChar char=""/>
              <a:tabLst>
                <a:tab algn="l" pos="1028880"/>
                <a:tab algn="l" pos="2057400"/>
                <a:tab algn="l" pos="3086280"/>
                <a:tab algn="l" pos="4114800"/>
                <a:tab algn="l" pos="5143680"/>
                <a:tab algn="l" pos="6172200"/>
                <a:tab algn="l" pos="7201080"/>
                <a:tab algn="l" pos="8229600"/>
                <a:tab algn="l" pos="9258480"/>
                <a:tab algn="l" pos="10287000"/>
              </a:tabLst>
            </a:pPr>
            <a:r>
              <a:rPr b="1" lang="en-US" sz="2300" strike="noStrike" u="none">
                <a:solidFill>
                  <a:srgbClr val="000099"/>
                </a:solidFill>
                <a:effectLst/>
                <a:uFillTx/>
                <a:latin typeface="GarmdITC BkCn BT"/>
              </a:rPr>
              <a:t>  Familiarity</a:t>
            </a:r>
            <a:endParaRPr b="0" lang="en-US" sz="2300" strike="noStrike" u="none">
              <a:solidFill>
                <a:srgbClr val="000000"/>
              </a:solidFill>
              <a:effectLst/>
              <a:uFillTx/>
              <a:latin typeface="Times New Roman"/>
            </a:endParaRPr>
          </a:p>
        </p:txBody>
      </p:sp>
      <p:sp>
        <p:nvSpPr>
          <p:cNvPr id="1260" name=""/>
          <p:cNvSpPr/>
          <p:nvPr/>
        </p:nvSpPr>
        <p:spPr>
          <a:xfrm>
            <a:off x="2666880" y="3603600"/>
            <a:ext cx="6475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1" name=""/>
          <p:cNvSpPr/>
          <p:nvPr/>
        </p:nvSpPr>
        <p:spPr>
          <a:xfrm>
            <a:off x="8940960" y="1440"/>
            <a:ext cx="201600" cy="6856560"/>
          </a:xfrm>
          <a:prstGeom prst="rect">
            <a:avLst/>
          </a:prstGeom>
          <a:gradFill rotWithShape="0">
            <a:gsLst>
              <a:gs pos="0">
                <a:srgbClr val="000000"/>
              </a:gs>
              <a:gs pos="50000">
                <a:srgbClr val="919191"/>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2" name=""/>
          <p:cNvSpPr/>
          <p:nvPr/>
        </p:nvSpPr>
        <p:spPr>
          <a:xfrm>
            <a:off x="7086600" y="6581880"/>
            <a:ext cx="1905120" cy="457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C</a:t>
            </a:r>
            <a:r>
              <a:rPr b="1" lang="en-US" sz="1000" strike="noStrike" u="none">
                <a:solidFill>
                  <a:srgbClr val="000000"/>
                </a:solidFill>
                <a:effectLst/>
                <a:uFillTx/>
                <a:latin typeface="Book Antiqua"/>
              </a:rPr>
              <a:t>OM</a:t>
            </a:r>
            <a:r>
              <a:rPr b="1" lang="en-US" sz="1200" strike="noStrike" u="none">
                <a:solidFill>
                  <a:srgbClr val="000000"/>
                </a:solidFill>
                <a:effectLst/>
                <a:uFillTx/>
                <a:latin typeface="Book Antiqua"/>
              </a:rPr>
              <a:t>Q</a:t>
            </a:r>
            <a:r>
              <a:rPr b="1" lang="en-US" sz="1000" strike="noStrike" u="none">
                <a:solidFill>
                  <a:srgbClr val="000000"/>
                </a:solidFill>
                <a:effectLst/>
                <a:uFillTx/>
                <a:latin typeface="Book Antiqua"/>
              </a:rPr>
              <a:t>uest Research</a:t>
            </a:r>
            <a:endParaRPr b="0" lang="en-US" sz="1000" strike="noStrike" u="none">
              <a:solidFill>
                <a:srgbClr val="000000"/>
              </a:solidFill>
              <a:effectLst/>
              <a:uFillTx/>
              <a:latin typeface="Times New Roman"/>
            </a:endParaRPr>
          </a:p>
        </p:txBody>
      </p:sp>
      <p:grpSp>
        <p:nvGrpSpPr>
          <p:cNvPr id="1263" name=""/>
          <p:cNvGrpSpPr/>
          <p:nvPr/>
        </p:nvGrpSpPr>
        <p:grpSpPr>
          <a:xfrm>
            <a:off x="0" y="0"/>
            <a:ext cx="1066680" cy="6858000"/>
            <a:chOff x="0" y="0"/>
            <a:chExt cx="1066680" cy="6858000"/>
          </a:xfrm>
        </p:grpSpPr>
        <p:sp>
          <p:nvSpPr>
            <p:cNvPr id="1264" name=""/>
            <p:cNvSpPr/>
            <p:nvPr/>
          </p:nvSpPr>
          <p:spPr>
            <a:xfrm>
              <a:off x="0" y="0"/>
              <a:ext cx="1066680" cy="1981080"/>
            </a:xfrm>
            <a:prstGeom prst="rect">
              <a:avLst/>
            </a:prstGeom>
            <a:gradFill rotWithShape="0">
              <a:gsLst>
                <a:gs pos="0">
                  <a:srgbClr val="e7c206"/>
                </a:gs>
                <a:gs pos="50000">
                  <a:srgbClr val="f9d107"/>
                </a:gs>
                <a:gs pos="100000">
                  <a:srgbClr val="e7c20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5" name=""/>
            <p:cNvSpPr/>
            <p:nvPr/>
          </p:nvSpPr>
          <p:spPr>
            <a:xfrm>
              <a:off x="0" y="1981080"/>
              <a:ext cx="1066680" cy="4876920"/>
            </a:xfrm>
            <a:prstGeom prst="rect">
              <a:avLst/>
            </a:prstGeom>
            <a:gradFill rotWithShape="0">
              <a:gsLst>
                <a:gs pos="0">
                  <a:srgbClr val="000000"/>
                </a:gs>
                <a:gs pos="50000">
                  <a:srgbClr val="646464"/>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266" name=""/>
            <p:cNvGrpSpPr/>
            <p:nvPr/>
          </p:nvGrpSpPr>
          <p:grpSpPr>
            <a:xfrm>
              <a:off x="0" y="1568520"/>
              <a:ext cx="1066680" cy="793800"/>
              <a:chOff x="0" y="1568520"/>
              <a:chExt cx="1066680" cy="793800"/>
            </a:xfrm>
          </p:grpSpPr>
          <p:sp>
            <p:nvSpPr>
              <p:cNvPr id="1267" name=""/>
              <p:cNvSpPr/>
              <p:nvPr/>
            </p:nvSpPr>
            <p:spPr>
              <a:xfrm>
                <a:off x="76320" y="1828800"/>
                <a:ext cx="91440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268" name="COMQuest%20Logo" descr=""/>
              <p:cNvPicPr/>
              <p:nvPr/>
            </p:nvPicPr>
            <p:blipFill>
              <a:blip r:embed="rId1"/>
              <a:stretch/>
            </p:blipFill>
            <p:spPr>
              <a:xfrm>
                <a:off x="0" y="1568520"/>
                <a:ext cx="1066680" cy="793800"/>
              </a:xfrm>
              <a:prstGeom prst="rect">
                <a:avLst/>
              </a:prstGeom>
              <a:noFill/>
              <a:ln w="0">
                <a:noFill/>
              </a:ln>
            </p:spPr>
          </p:pic>
        </p:grpSp>
      </p:grpSp>
      <p:sp>
        <p:nvSpPr>
          <p:cNvPr id="2" name="PlaceHolder 1"/>
          <p:cNvSpPr>
            <a:spLocks noGrp="1"/>
          </p:cNvSpPr>
          <p:nvPr>
            <p:ph type="sldNum" idx="1"/>
          </p:nvPr>
        </p:nvSpPr>
        <p:spPr/>
        <p:txBody>
          <a:bodyPr/>
          <a:p>
            <a:fld id="{79F0F1C9-B044-4B67-AEC4-251C889AC6E1}" type="slidenum">
              <a:t>94</a:t>
            </a:fld>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9"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“Top” Energy Related Companies</a:t>
            </a:r>
            <a:endParaRPr b="1" lang="en-US" sz="2400" strike="noStrike" u="none">
              <a:solidFill>
                <a:srgbClr val="000099"/>
              </a:solidFill>
              <a:effectLst/>
              <a:uFillTx/>
              <a:latin typeface="GarmdITC BkCn BT"/>
            </a:endParaRPr>
          </a:p>
        </p:txBody>
      </p:sp>
      <p:sp>
        <p:nvSpPr>
          <p:cNvPr id="1270" name=""/>
          <p:cNvSpPr/>
          <p:nvPr/>
        </p:nvSpPr>
        <p:spPr>
          <a:xfrm>
            <a:off x="200160" y="6270480"/>
            <a:ext cx="3373200" cy="459000"/>
          </a:xfrm>
          <a:prstGeom prst="rect">
            <a:avLst/>
          </a:prstGeom>
          <a:noFill/>
          <a:ln w="0">
            <a:noFill/>
          </a:ln>
        </p:spPr>
        <p:style>
          <a:lnRef idx="0"/>
          <a:fillRef idx="0"/>
          <a:effectRef idx="0"/>
          <a:fontRef idx="minor"/>
        </p:style>
        <p:txBody>
          <a:bodyPr lIns="90000" rIns="90000" tIns="46800" bIns="46800" anchor="b">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top three energy related companies in the world?</a:t>
            </a:r>
            <a:endParaRPr b="0" lang="en-US" sz="800" strike="noStrike" u="none">
              <a:solidFill>
                <a:srgbClr val="000000"/>
              </a:solidFill>
              <a:effectLst/>
              <a:uFillTx/>
              <a:latin typeface="Times New Roman"/>
            </a:endParaRPr>
          </a:p>
        </p:txBody>
      </p:sp>
      <p:graphicFrame>
        <p:nvGraphicFramePr>
          <p:cNvPr id="1271" name=""/>
          <p:cNvGraphicFramePr/>
          <p:nvPr/>
        </p:nvGraphicFramePr>
        <p:xfrm>
          <a:off x="4556160" y="1401840"/>
          <a:ext cx="3849480" cy="4670280"/>
        </p:xfrm>
        <a:graphic>
          <a:graphicData uri="http://schemas.openxmlformats.org/presentationml/2006/ole">
            <p:oleObj r:id="rId1" spid="">
              <p:embed/>
              <p:pic>
                <p:nvPicPr>
                  <p:cNvPr id="1272" name="" descr=""/>
                  <p:cNvPicPr/>
                  <p:nvPr/>
                </p:nvPicPr>
                <p:blipFill>
                  <a:blip r:embed="rId2"/>
                  <a:stretch/>
                </p:blipFill>
                <p:spPr>
                  <a:xfrm>
                    <a:off x="4556160" y="1401840"/>
                    <a:ext cx="3849480" cy="4670280"/>
                  </a:xfrm>
                  <a:prstGeom prst="rect">
                    <a:avLst/>
                  </a:prstGeom>
                  <a:noFill/>
                  <a:ln w="0">
                    <a:noFill/>
                  </a:ln>
                </p:spPr>
              </p:pic>
            </p:oleObj>
          </a:graphicData>
        </a:graphic>
      </p:graphicFrame>
      <p:graphicFrame>
        <p:nvGraphicFramePr>
          <p:cNvPr id="1273" name=""/>
          <p:cNvGraphicFramePr/>
          <p:nvPr/>
        </p:nvGraphicFramePr>
        <p:xfrm>
          <a:off x="-444600" y="1515960"/>
          <a:ext cx="4864320" cy="4559400"/>
        </p:xfrm>
        <a:graphic>
          <a:graphicData uri="http://schemas.openxmlformats.org/presentationml/2006/ole">
            <p:oleObj r:id="rId3" spid="">
              <p:embed/>
              <p:pic>
                <p:nvPicPr>
                  <p:cNvPr id="1274" name="" descr=""/>
                  <p:cNvPicPr/>
                  <p:nvPr/>
                </p:nvPicPr>
                <p:blipFill>
                  <a:blip r:embed="rId4"/>
                  <a:stretch/>
                </p:blipFill>
                <p:spPr>
                  <a:xfrm>
                    <a:off x="-444600" y="1515960"/>
                    <a:ext cx="4864320" cy="4559400"/>
                  </a:xfrm>
                  <a:prstGeom prst="rect">
                    <a:avLst/>
                  </a:prstGeom>
                  <a:noFill/>
                  <a:ln w="0">
                    <a:noFill/>
                  </a:ln>
                </p:spPr>
              </p:pic>
            </p:oleObj>
          </a:graphicData>
        </a:graphic>
      </p:graphicFrame>
      <p:sp>
        <p:nvSpPr>
          <p:cNvPr id="1275" name=""/>
          <p:cNvSpPr/>
          <p:nvPr/>
        </p:nvSpPr>
        <p:spPr>
          <a:xfrm>
            <a:off x="188748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First Mentions</a:t>
            </a:r>
            <a:endParaRPr b="0" lang="en-US" sz="1600" strike="noStrike" u="none">
              <a:solidFill>
                <a:srgbClr val="000000"/>
              </a:solidFill>
              <a:effectLst/>
              <a:uFillTx/>
              <a:latin typeface="Times New Roman"/>
            </a:endParaRPr>
          </a:p>
        </p:txBody>
      </p:sp>
      <p:sp>
        <p:nvSpPr>
          <p:cNvPr id="1276"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a:t>
            </a:r>
            <a:endParaRPr b="0" lang="en-US" sz="1800" strike="noStrike" u="none">
              <a:solidFill>
                <a:srgbClr val="000000"/>
              </a:solidFill>
              <a:effectLst/>
              <a:uFillTx/>
              <a:latin typeface="Times New Roman"/>
            </a:endParaRPr>
          </a:p>
        </p:txBody>
      </p:sp>
      <p:sp>
        <p:nvSpPr>
          <p:cNvPr id="1277"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grpSp>
        <p:nvGrpSpPr>
          <p:cNvPr id="1278" name=""/>
          <p:cNvGrpSpPr/>
          <p:nvPr/>
        </p:nvGrpSpPr>
        <p:grpSpPr>
          <a:xfrm>
            <a:off x="3936960" y="6134040"/>
            <a:ext cx="1666800" cy="257040"/>
            <a:chOff x="3936960" y="6134040"/>
            <a:chExt cx="1666800" cy="257040"/>
          </a:xfrm>
        </p:grpSpPr>
        <p:sp>
          <p:nvSpPr>
            <p:cNvPr id="1279" name=""/>
            <p:cNvSpPr/>
            <p:nvPr/>
          </p:nvSpPr>
          <p:spPr>
            <a:xfrm>
              <a:off x="3936960" y="61340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0" name=""/>
            <p:cNvSpPr/>
            <p:nvPr/>
          </p:nvSpPr>
          <p:spPr>
            <a:xfrm>
              <a:off x="4886280" y="62197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81" name=""/>
            <p:cNvSpPr/>
            <p:nvPr/>
          </p:nvSpPr>
          <p:spPr>
            <a:xfrm>
              <a:off x="5039640" y="61718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282" name=""/>
            <p:cNvSpPr/>
            <p:nvPr/>
          </p:nvSpPr>
          <p:spPr>
            <a:xfrm>
              <a:off x="4032000" y="62197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83" name=""/>
            <p:cNvSpPr/>
            <p:nvPr/>
          </p:nvSpPr>
          <p:spPr>
            <a:xfrm>
              <a:off x="4190400" y="61718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284"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When asked to name, on an unaided basis, one of the top three energy-related companies, Media/Regulators are most likely to mention Enron; ExxonMobil ranks second, followed by BP Amoco and Shell.</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5B917BA-6185-458F-90B4-7AB84D7DE1AF}" type="slidenum">
              <a:t>95</a:t>
            </a:fld>
          </a:p>
        </p:txBody>
      </p:sp>
    </p:spTree>
  </p:cSld>
  <mc:AlternateContent>
    <mc:Choice Requires="p14">
      <p:transition spd="slow" p14:dur="2000"/>
    </mc:Choice>
    <mc:Fallback>
      <p:transition spd="slow"/>
    </mc:Fallback>
  </mc:AlternateContent>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85"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“Top” Energy Related Companies</a:t>
            </a:r>
            <a:endParaRPr b="1" lang="en-US" sz="2400" strike="noStrike" u="none">
              <a:solidFill>
                <a:srgbClr val="000099"/>
              </a:solidFill>
              <a:effectLst/>
              <a:uFillTx/>
              <a:latin typeface="GarmdITC BkCn BT"/>
            </a:endParaRPr>
          </a:p>
        </p:txBody>
      </p:sp>
      <p:graphicFrame>
        <p:nvGraphicFramePr>
          <p:cNvPr id="1286" name=""/>
          <p:cNvGraphicFramePr/>
          <p:nvPr/>
        </p:nvGraphicFramePr>
        <p:xfrm>
          <a:off x="285840" y="1463760"/>
          <a:ext cx="3828960" cy="4667040"/>
        </p:xfrm>
        <a:graphic>
          <a:graphicData uri="http://schemas.openxmlformats.org/presentationml/2006/ole">
            <p:oleObj r:id="rId1" spid="">
              <p:embed/>
              <p:pic>
                <p:nvPicPr>
                  <p:cNvPr id="1287" name="" descr=""/>
                  <p:cNvPicPr/>
                  <p:nvPr/>
                </p:nvPicPr>
                <p:blipFill>
                  <a:blip r:embed="rId2"/>
                  <a:stretch/>
                </p:blipFill>
                <p:spPr>
                  <a:xfrm>
                    <a:off x="285840" y="1463760"/>
                    <a:ext cx="3828960" cy="4667040"/>
                  </a:xfrm>
                  <a:prstGeom prst="rect">
                    <a:avLst/>
                  </a:prstGeom>
                  <a:noFill/>
                  <a:ln w="0">
                    <a:noFill/>
                  </a:ln>
                </p:spPr>
              </p:pic>
            </p:oleObj>
          </a:graphicData>
        </a:graphic>
      </p:graphicFrame>
      <p:sp>
        <p:nvSpPr>
          <p:cNvPr id="1288" name=""/>
          <p:cNvSpPr/>
          <p:nvPr/>
        </p:nvSpPr>
        <p:spPr>
          <a:xfrm>
            <a:off x="209520" y="6346080"/>
            <a:ext cx="6039000" cy="337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top three energy related companies in the world?</a:t>
            </a:r>
            <a:endParaRPr b="0" lang="en-US" sz="800" strike="noStrike" u="none">
              <a:solidFill>
                <a:srgbClr val="000000"/>
              </a:solidFill>
              <a:effectLst/>
              <a:uFillTx/>
              <a:latin typeface="Times New Roman"/>
            </a:endParaRPr>
          </a:p>
        </p:txBody>
      </p:sp>
      <p:graphicFrame>
        <p:nvGraphicFramePr>
          <p:cNvPr id="1289" name=""/>
          <p:cNvGraphicFramePr/>
          <p:nvPr/>
        </p:nvGraphicFramePr>
        <p:xfrm>
          <a:off x="4460760" y="1463760"/>
          <a:ext cx="3829320" cy="4667040"/>
        </p:xfrm>
        <a:graphic>
          <a:graphicData uri="http://schemas.openxmlformats.org/presentationml/2006/ole">
            <p:oleObj r:id="rId3" spid="">
              <p:embed/>
              <p:pic>
                <p:nvPicPr>
                  <p:cNvPr id="1290" name="" descr=""/>
                  <p:cNvPicPr/>
                  <p:nvPr/>
                </p:nvPicPr>
                <p:blipFill>
                  <a:blip r:embed="rId4"/>
                  <a:stretch/>
                </p:blipFill>
                <p:spPr>
                  <a:xfrm>
                    <a:off x="4460760" y="1463760"/>
                    <a:ext cx="3829320" cy="4667040"/>
                  </a:xfrm>
                  <a:prstGeom prst="rect">
                    <a:avLst/>
                  </a:prstGeom>
                  <a:noFill/>
                  <a:ln w="0">
                    <a:noFill/>
                  </a:ln>
                </p:spPr>
              </p:pic>
            </p:oleObj>
          </a:graphicData>
        </a:graphic>
      </p:graphicFrame>
      <p:sp>
        <p:nvSpPr>
          <p:cNvPr id="1291" name=""/>
          <p:cNvSpPr/>
          <p:nvPr/>
        </p:nvSpPr>
        <p:spPr>
          <a:xfrm>
            <a:off x="166536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First Mentions</a:t>
            </a:r>
            <a:endParaRPr b="0" lang="en-US" sz="1600" strike="noStrike" u="none">
              <a:solidFill>
                <a:srgbClr val="000000"/>
              </a:solidFill>
              <a:effectLst/>
              <a:uFillTx/>
              <a:latin typeface="Times New Roman"/>
            </a:endParaRPr>
          </a:p>
        </p:txBody>
      </p:sp>
      <p:sp>
        <p:nvSpPr>
          <p:cNvPr id="1292"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a:t>
            </a:r>
            <a:endParaRPr b="0" lang="en-US" sz="1800" strike="noStrike" u="none">
              <a:solidFill>
                <a:srgbClr val="000000"/>
              </a:solidFill>
              <a:effectLst/>
              <a:uFillTx/>
              <a:latin typeface="Times New Roman"/>
            </a:endParaRPr>
          </a:p>
        </p:txBody>
      </p:sp>
      <p:sp>
        <p:nvSpPr>
          <p:cNvPr id="1293"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grpSp>
        <p:nvGrpSpPr>
          <p:cNvPr id="1294" name=""/>
          <p:cNvGrpSpPr/>
          <p:nvPr/>
        </p:nvGrpSpPr>
        <p:grpSpPr>
          <a:xfrm>
            <a:off x="3936960" y="6134040"/>
            <a:ext cx="1666800" cy="257040"/>
            <a:chOff x="3936960" y="6134040"/>
            <a:chExt cx="1666800" cy="257040"/>
          </a:xfrm>
        </p:grpSpPr>
        <p:sp>
          <p:nvSpPr>
            <p:cNvPr id="1295" name=""/>
            <p:cNvSpPr/>
            <p:nvPr/>
          </p:nvSpPr>
          <p:spPr>
            <a:xfrm>
              <a:off x="3936960" y="61340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6" name=""/>
            <p:cNvSpPr/>
            <p:nvPr/>
          </p:nvSpPr>
          <p:spPr>
            <a:xfrm>
              <a:off x="4886280" y="62197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97" name=""/>
            <p:cNvSpPr/>
            <p:nvPr/>
          </p:nvSpPr>
          <p:spPr>
            <a:xfrm>
              <a:off x="5039640" y="61718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298" name=""/>
            <p:cNvSpPr/>
            <p:nvPr/>
          </p:nvSpPr>
          <p:spPr>
            <a:xfrm>
              <a:off x="4032000" y="62197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99" name=""/>
            <p:cNvSpPr/>
            <p:nvPr/>
          </p:nvSpPr>
          <p:spPr>
            <a:xfrm>
              <a:off x="4190400" y="61718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300"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Members of the Media are most likely to mention ExxonMobil on an unaided basis as a “top energy-related” company.  Enron ranks second, ahead of BP Amoco and Shell.</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4F080A5-2FC9-4CD2-B7BA-B8A386F0C970}" type="slidenum">
              <a:t>96</a:t>
            </a:fld>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01"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“Top” Energy Related Companies</a:t>
            </a:r>
            <a:endParaRPr b="1" lang="en-US" sz="2400" strike="noStrike" u="none">
              <a:solidFill>
                <a:srgbClr val="000099"/>
              </a:solidFill>
              <a:effectLst/>
              <a:uFillTx/>
              <a:latin typeface="GarmdITC BkCn BT"/>
            </a:endParaRPr>
          </a:p>
        </p:txBody>
      </p:sp>
      <p:graphicFrame>
        <p:nvGraphicFramePr>
          <p:cNvPr id="1302" name=""/>
          <p:cNvGraphicFramePr/>
          <p:nvPr/>
        </p:nvGraphicFramePr>
        <p:xfrm>
          <a:off x="4724280" y="1622520"/>
          <a:ext cx="3829320" cy="4473360"/>
        </p:xfrm>
        <a:graphic>
          <a:graphicData uri="http://schemas.openxmlformats.org/presentationml/2006/ole">
            <p:oleObj r:id="rId1" spid="">
              <p:embed/>
              <p:pic>
                <p:nvPicPr>
                  <p:cNvPr id="1303" name="" descr=""/>
                  <p:cNvPicPr/>
                  <p:nvPr/>
                </p:nvPicPr>
                <p:blipFill>
                  <a:blip r:embed="rId2"/>
                  <a:stretch/>
                </p:blipFill>
                <p:spPr>
                  <a:xfrm>
                    <a:off x="4724280" y="1622520"/>
                    <a:ext cx="3829320" cy="4473360"/>
                  </a:xfrm>
                  <a:prstGeom prst="rect">
                    <a:avLst/>
                  </a:prstGeom>
                  <a:noFill/>
                  <a:ln w="0">
                    <a:noFill/>
                  </a:ln>
                </p:spPr>
              </p:pic>
            </p:oleObj>
          </a:graphicData>
        </a:graphic>
      </p:graphicFrame>
      <p:sp>
        <p:nvSpPr>
          <p:cNvPr id="1304" name=""/>
          <p:cNvSpPr/>
          <p:nvPr/>
        </p:nvSpPr>
        <p:spPr>
          <a:xfrm>
            <a:off x="236520" y="6363360"/>
            <a:ext cx="6039000" cy="337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Symbol"/>
                <a:ea typeface="Symbol"/>
              </a:rPr>
              <a:t></a:t>
            </a:r>
            <a:r>
              <a:rPr b="0" lang="en-US" sz="800" strike="noStrike" u="none">
                <a:solidFill>
                  <a:srgbClr val="000000"/>
                </a:solidFill>
                <a:effectLst/>
                <a:uFillTx/>
                <a:latin typeface="Times New Roman"/>
              </a:rPr>
              <a:t> </a:t>
            </a:r>
            <a:r>
              <a:rPr b="0" lang="en-US" sz="800" strike="noStrike" u="none">
                <a:solidFill>
                  <a:srgbClr val="000000"/>
                </a:solidFill>
                <a:effectLst/>
                <a:uFillTx/>
                <a:latin typeface="GarmdITC BkCn BT"/>
              </a:rPr>
              <a:t>= </a:t>
            </a:r>
            <a:r>
              <a:rPr b="0" i="1" lang="en-US" sz="800" strike="noStrike" u="none">
                <a:solidFill>
                  <a:srgbClr val="000000"/>
                </a:solidFill>
                <a:effectLst/>
                <a:uFillTx/>
                <a:latin typeface="GarmdITC BkCn BT"/>
              </a:rPr>
              <a:t>Significantly higher/lower than Wave II</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top three energy related companies in the world?</a:t>
            </a:r>
            <a:endParaRPr b="0" lang="en-US" sz="800" strike="noStrike" u="none">
              <a:solidFill>
                <a:srgbClr val="000000"/>
              </a:solidFill>
              <a:effectLst/>
              <a:uFillTx/>
              <a:latin typeface="Times New Roman"/>
            </a:endParaRPr>
          </a:p>
        </p:txBody>
      </p:sp>
      <p:graphicFrame>
        <p:nvGraphicFramePr>
          <p:cNvPr id="1305" name=""/>
          <p:cNvGraphicFramePr/>
          <p:nvPr/>
        </p:nvGraphicFramePr>
        <p:xfrm>
          <a:off x="503280" y="1622520"/>
          <a:ext cx="3828960" cy="4473360"/>
        </p:xfrm>
        <a:graphic>
          <a:graphicData uri="http://schemas.openxmlformats.org/presentationml/2006/ole">
            <p:oleObj r:id="rId3" spid="">
              <p:embed/>
              <p:pic>
                <p:nvPicPr>
                  <p:cNvPr id="1306" name="" descr=""/>
                  <p:cNvPicPr/>
                  <p:nvPr/>
                </p:nvPicPr>
                <p:blipFill>
                  <a:blip r:embed="rId4"/>
                  <a:stretch/>
                </p:blipFill>
                <p:spPr>
                  <a:xfrm>
                    <a:off x="503280" y="1622520"/>
                    <a:ext cx="3828960" cy="4473360"/>
                  </a:xfrm>
                  <a:prstGeom prst="rect">
                    <a:avLst/>
                  </a:prstGeom>
                  <a:noFill/>
                  <a:ln w="0">
                    <a:noFill/>
                  </a:ln>
                </p:spPr>
              </p:pic>
            </p:oleObj>
          </a:graphicData>
        </a:graphic>
      </p:graphicFrame>
      <p:sp>
        <p:nvSpPr>
          <p:cNvPr id="1307" name=""/>
          <p:cNvSpPr/>
          <p:nvPr/>
        </p:nvSpPr>
        <p:spPr>
          <a:xfrm>
            <a:off x="166536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First Mentions</a:t>
            </a:r>
            <a:endParaRPr b="0" lang="en-US" sz="1600" strike="noStrike" u="none">
              <a:solidFill>
                <a:srgbClr val="000000"/>
              </a:solidFill>
              <a:effectLst/>
              <a:uFillTx/>
              <a:latin typeface="Times New Roman"/>
            </a:endParaRPr>
          </a:p>
        </p:txBody>
      </p:sp>
      <p:sp>
        <p:nvSpPr>
          <p:cNvPr id="1308"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Regulators</a:t>
            </a:r>
            <a:endParaRPr b="0" lang="en-US" sz="1800" strike="noStrike" u="none">
              <a:solidFill>
                <a:srgbClr val="000000"/>
              </a:solidFill>
              <a:effectLst/>
              <a:uFillTx/>
              <a:latin typeface="Times New Roman"/>
            </a:endParaRPr>
          </a:p>
        </p:txBody>
      </p:sp>
      <p:sp>
        <p:nvSpPr>
          <p:cNvPr id="1309"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grpSp>
        <p:nvGrpSpPr>
          <p:cNvPr id="1310" name=""/>
          <p:cNvGrpSpPr/>
          <p:nvPr/>
        </p:nvGrpSpPr>
        <p:grpSpPr>
          <a:xfrm>
            <a:off x="3936960" y="6134040"/>
            <a:ext cx="1666800" cy="257040"/>
            <a:chOff x="3936960" y="6134040"/>
            <a:chExt cx="1666800" cy="257040"/>
          </a:xfrm>
        </p:grpSpPr>
        <p:sp>
          <p:nvSpPr>
            <p:cNvPr id="1311" name=""/>
            <p:cNvSpPr/>
            <p:nvPr/>
          </p:nvSpPr>
          <p:spPr>
            <a:xfrm>
              <a:off x="3936960" y="6134040"/>
              <a:ext cx="1666800" cy="257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2" name=""/>
            <p:cNvSpPr/>
            <p:nvPr/>
          </p:nvSpPr>
          <p:spPr>
            <a:xfrm>
              <a:off x="4886280" y="6219720"/>
              <a:ext cx="75960" cy="75960"/>
            </a:xfrm>
            <a:prstGeom prst="rect">
              <a:avLst/>
            </a:prstGeom>
            <a:solidFill>
              <a:srgbClr val="0066cc"/>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13" name=""/>
            <p:cNvSpPr/>
            <p:nvPr/>
          </p:nvSpPr>
          <p:spPr>
            <a:xfrm>
              <a:off x="5039640" y="6171840"/>
              <a:ext cx="4838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a:t>
              </a:r>
              <a:endParaRPr b="0" lang="en-US" sz="1100" strike="noStrike" u="none">
                <a:solidFill>
                  <a:srgbClr val="000000"/>
                </a:solidFill>
                <a:effectLst/>
                <a:uFillTx/>
                <a:latin typeface="Times New Roman"/>
              </a:endParaRPr>
            </a:p>
          </p:txBody>
        </p:sp>
        <p:sp>
          <p:nvSpPr>
            <p:cNvPr id="1314" name=""/>
            <p:cNvSpPr/>
            <p:nvPr/>
          </p:nvSpPr>
          <p:spPr>
            <a:xfrm>
              <a:off x="4032000" y="6219720"/>
              <a:ext cx="76320" cy="75960"/>
            </a:xfrm>
            <a:prstGeom prst="rect">
              <a:avLst/>
            </a:prstGeom>
            <a:solidFill>
              <a:srgbClr val="ffff99"/>
            </a:solidFill>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15" name=""/>
            <p:cNvSpPr/>
            <p:nvPr/>
          </p:nvSpPr>
          <p:spPr>
            <a:xfrm>
              <a:off x="4190400" y="6171840"/>
              <a:ext cx="52272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CG Omega"/>
                </a:rPr>
                <a:t>Wave III</a:t>
              </a:r>
              <a:endParaRPr b="0" lang="en-US" sz="1100" strike="noStrike" u="none">
                <a:solidFill>
                  <a:srgbClr val="000000"/>
                </a:solidFill>
                <a:effectLst/>
                <a:uFillTx/>
                <a:latin typeface="Times New Roman"/>
              </a:endParaRPr>
            </a:p>
          </p:txBody>
        </p:sp>
      </p:grpSp>
      <p:sp>
        <p:nvSpPr>
          <p:cNvPr id="1316"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Among Regulators, Enron is clearly the top mentioned “energy-related” company.  Duke and Southern Company rank second and third respectively.  Mentions of Enron have increased as compared to Wave II. </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317" name=""/>
          <p:cNvSpPr/>
          <p:nvPr/>
        </p:nvSpPr>
        <p:spPr>
          <a:xfrm>
            <a:off x="484200" y="1087560"/>
            <a:ext cx="23148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p:txBody>
      </p:sp>
      <p:sp>
        <p:nvSpPr>
          <p:cNvPr id="1318" name=""/>
          <p:cNvSpPr/>
          <p:nvPr/>
        </p:nvSpPr>
        <p:spPr>
          <a:xfrm>
            <a:off x="1882800" y="5591160"/>
            <a:ext cx="26316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
        <p:nvSpPr>
          <p:cNvPr id="1319" name=""/>
          <p:cNvSpPr/>
          <p:nvPr/>
        </p:nvSpPr>
        <p:spPr>
          <a:xfrm>
            <a:off x="6708960" y="5600880"/>
            <a:ext cx="26316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Symbol"/>
                <a:ea typeface="Symbol"/>
              </a:rPr>
              <a:t></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3DD1B49-55B3-474A-86A2-87A97353170D}" type="slidenum">
              <a:t>97</a:t>
            </a:fld>
          </a:p>
        </p:txBody>
      </p:sp>
    </p:spTree>
  </p:cSld>
  <mc:AlternateContent>
    <mc:Choice Requires="p14">
      <p:transition spd="slow" p14:dur="2000"/>
    </mc:Choice>
    <mc:Fallback>
      <p:transition spd="slow"/>
    </mc:Fallback>
  </mc:AlternateContent>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0"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“Innovative Users of B2B E-Commerce”</a:t>
            </a:r>
            <a:endParaRPr b="1" lang="en-US" sz="2400" strike="noStrike" u="none">
              <a:solidFill>
                <a:srgbClr val="000099"/>
              </a:solidFill>
              <a:effectLst/>
              <a:uFillTx/>
              <a:latin typeface="GarmdITC BkCn BT"/>
            </a:endParaRPr>
          </a:p>
        </p:txBody>
      </p:sp>
      <p:graphicFrame>
        <p:nvGraphicFramePr>
          <p:cNvPr id="1321" name=""/>
          <p:cNvGraphicFramePr/>
          <p:nvPr/>
        </p:nvGraphicFramePr>
        <p:xfrm>
          <a:off x="285840" y="1511280"/>
          <a:ext cx="3828960" cy="4667400"/>
        </p:xfrm>
        <a:graphic>
          <a:graphicData uri="http://schemas.openxmlformats.org/presentationml/2006/ole">
            <p:oleObj r:id="rId1" spid="">
              <p:embed/>
              <p:pic>
                <p:nvPicPr>
                  <p:cNvPr id="1322" name="" descr=""/>
                  <p:cNvPicPr/>
                  <p:nvPr/>
                </p:nvPicPr>
                <p:blipFill>
                  <a:blip r:embed="rId2"/>
                  <a:stretch/>
                </p:blipFill>
                <p:spPr>
                  <a:xfrm>
                    <a:off x="285840" y="1511280"/>
                    <a:ext cx="3828960" cy="4667400"/>
                  </a:xfrm>
                  <a:prstGeom prst="rect">
                    <a:avLst/>
                  </a:prstGeom>
                  <a:noFill/>
                  <a:ln w="0">
                    <a:noFill/>
                  </a:ln>
                </p:spPr>
              </p:pic>
            </p:oleObj>
          </a:graphicData>
        </a:graphic>
      </p:graphicFrame>
      <p:sp>
        <p:nvSpPr>
          <p:cNvPr id="1323" name=""/>
          <p:cNvSpPr/>
          <p:nvPr/>
        </p:nvSpPr>
        <p:spPr>
          <a:xfrm>
            <a:off x="209520" y="6346080"/>
            <a:ext cx="6039000" cy="337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most innovative users of business-to-business e-commerce? </a:t>
            </a:r>
            <a:endParaRPr b="0" lang="en-US" sz="800" strike="noStrike" u="none">
              <a:solidFill>
                <a:srgbClr val="000000"/>
              </a:solidFill>
              <a:effectLst/>
              <a:uFillTx/>
              <a:latin typeface="Times New Roman"/>
            </a:endParaRPr>
          </a:p>
        </p:txBody>
      </p:sp>
      <p:graphicFrame>
        <p:nvGraphicFramePr>
          <p:cNvPr id="1324" name=""/>
          <p:cNvGraphicFramePr/>
          <p:nvPr/>
        </p:nvGraphicFramePr>
        <p:xfrm>
          <a:off x="4381560" y="1479600"/>
          <a:ext cx="3828960" cy="4667040"/>
        </p:xfrm>
        <a:graphic>
          <a:graphicData uri="http://schemas.openxmlformats.org/presentationml/2006/ole">
            <p:oleObj r:id="rId3" spid="">
              <p:embed/>
              <p:pic>
                <p:nvPicPr>
                  <p:cNvPr id="1325" name="" descr=""/>
                  <p:cNvPicPr/>
                  <p:nvPr/>
                </p:nvPicPr>
                <p:blipFill>
                  <a:blip r:embed="rId4"/>
                  <a:stretch/>
                </p:blipFill>
                <p:spPr>
                  <a:xfrm>
                    <a:off x="4381560" y="1479600"/>
                    <a:ext cx="3828960" cy="4667040"/>
                  </a:xfrm>
                  <a:prstGeom prst="rect">
                    <a:avLst/>
                  </a:prstGeom>
                  <a:noFill/>
                  <a:ln w="0">
                    <a:noFill/>
                  </a:ln>
                </p:spPr>
              </p:pic>
            </p:oleObj>
          </a:graphicData>
        </a:graphic>
      </p:graphicFrame>
      <p:sp>
        <p:nvSpPr>
          <p:cNvPr id="1326" name=""/>
          <p:cNvSpPr/>
          <p:nvPr/>
        </p:nvSpPr>
        <p:spPr>
          <a:xfrm>
            <a:off x="166536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First Mentions</a:t>
            </a:r>
            <a:endParaRPr b="0" lang="en-US" sz="1600" strike="noStrike" u="none">
              <a:solidFill>
                <a:srgbClr val="000000"/>
              </a:solidFill>
              <a:effectLst/>
              <a:uFillTx/>
              <a:latin typeface="Times New Roman"/>
            </a:endParaRPr>
          </a:p>
        </p:txBody>
      </p:sp>
      <p:sp>
        <p:nvSpPr>
          <p:cNvPr id="1327"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Media/Regulators</a:t>
            </a:r>
            <a:endParaRPr b="0" lang="en-US" sz="1800" strike="noStrike" u="none">
              <a:solidFill>
                <a:srgbClr val="000000"/>
              </a:solidFill>
              <a:effectLst/>
              <a:uFillTx/>
              <a:latin typeface="Times New Roman"/>
            </a:endParaRPr>
          </a:p>
        </p:txBody>
      </p:sp>
      <p:sp>
        <p:nvSpPr>
          <p:cNvPr id="1328"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sp>
        <p:nvSpPr>
          <p:cNvPr id="1329" name=""/>
          <p:cNvSpPr/>
          <p:nvPr/>
        </p:nvSpPr>
        <p:spPr>
          <a:xfrm>
            <a:off x="324000" y="36180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 an unaided basis, Media/Regulators are most likely to mention Enron when they are asked to name “innovative users of business to business commerce” -- 29% name Enron.  No other company is named by 10% of Media/Regulators.</a:t>
            </a: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88664F8-536F-412C-8254-50F142006AFB}" type="slidenum">
              <a:t>98</a:t>
            </a:fld>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0" name="PlaceHolder 1"/>
          <p:cNvSpPr>
            <a:spLocks noGrp="1"/>
          </p:cNvSpPr>
          <p:nvPr>
            <p:ph type="title"/>
          </p:nvPr>
        </p:nvSpPr>
        <p:spPr>
          <a:xfrm>
            <a:off x="324000" y="0"/>
            <a:ext cx="8496000" cy="495360"/>
          </a:xfrm>
          <a:prstGeom prst="rect">
            <a:avLst/>
          </a:prstGeom>
          <a:noFill/>
          <a:ln w="0">
            <a:noFill/>
          </a:ln>
        </p:spPr>
        <p:txBody>
          <a:bodyPr lIns="92160" rIns="92160" tIns="46080" bIns="46080" anchor="t">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GarmdITC BkCn BT"/>
              </a:rPr>
              <a:t>Unaided Awareness of “Innovative Users of B2B E-Commerce”</a:t>
            </a:r>
            <a:endParaRPr b="1" lang="en-US" sz="2400" strike="noStrike" u="none">
              <a:solidFill>
                <a:srgbClr val="000099"/>
              </a:solidFill>
              <a:effectLst/>
              <a:uFillTx/>
              <a:latin typeface="GarmdITC BkCn BT"/>
            </a:endParaRPr>
          </a:p>
        </p:txBody>
      </p:sp>
      <p:graphicFrame>
        <p:nvGraphicFramePr>
          <p:cNvPr id="1331" name=""/>
          <p:cNvGraphicFramePr/>
          <p:nvPr/>
        </p:nvGraphicFramePr>
        <p:xfrm>
          <a:off x="285840" y="1511280"/>
          <a:ext cx="3828960" cy="4667400"/>
        </p:xfrm>
        <a:graphic>
          <a:graphicData uri="http://schemas.openxmlformats.org/presentationml/2006/ole">
            <p:oleObj r:id="rId1" spid="">
              <p:embed/>
              <p:pic>
                <p:nvPicPr>
                  <p:cNvPr id="1332" name="" descr=""/>
                  <p:cNvPicPr/>
                  <p:nvPr/>
                </p:nvPicPr>
                <p:blipFill>
                  <a:blip r:embed="rId2"/>
                  <a:stretch/>
                </p:blipFill>
                <p:spPr>
                  <a:xfrm>
                    <a:off x="285840" y="1511280"/>
                    <a:ext cx="3828960" cy="4667400"/>
                  </a:xfrm>
                  <a:prstGeom prst="rect">
                    <a:avLst/>
                  </a:prstGeom>
                  <a:noFill/>
                  <a:ln w="0">
                    <a:noFill/>
                  </a:ln>
                </p:spPr>
              </p:pic>
            </p:oleObj>
          </a:graphicData>
        </a:graphic>
      </p:graphicFrame>
      <p:sp>
        <p:nvSpPr>
          <p:cNvPr id="1333" name=""/>
          <p:cNvSpPr/>
          <p:nvPr/>
        </p:nvSpPr>
        <p:spPr>
          <a:xfrm>
            <a:off x="209520" y="6346080"/>
            <a:ext cx="6039000" cy="337320"/>
          </a:xfrm>
          <a:prstGeom prst="rect">
            <a:avLst/>
          </a:prstGeom>
          <a:noFill/>
          <a:ln w="0">
            <a:noFill/>
          </a:ln>
        </p:spPr>
        <p:style>
          <a:lnRef idx="0"/>
          <a:fillRef idx="0"/>
          <a:effectRef idx="0"/>
          <a:fontRef idx="minor"/>
        </p:style>
        <p:txBody>
          <a:bodyPr lIns="90000" rIns="90000" tIns="46800" bIns="4680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GarmdITC BkCn BT"/>
              </a:rPr>
              <a:t>Q:  What companies do you consider to be the most innovative users of business-to-business e-commerce? </a:t>
            </a:r>
            <a:endParaRPr b="0" lang="en-US" sz="800" strike="noStrike" u="none">
              <a:solidFill>
                <a:srgbClr val="000000"/>
              </a:solidFill>
              <a:effectLst/>
              <a:uFillTx/>
              <a:latin typeface="Times New Roman"/>
            </a:endParaRPr>
          </a:p>
        </p:txBody>
      </p:sp>
      <p:graphicFrame>
        <p:nvGraphicFramePr>
          <p:cNvPr id="1334" name=""/>
          <p:cNvGraphicFramePr/>
          <p:nvPr/>
        </p:nvGraphicFramePr>
        <p:xfrm>
          <a:off x="4381560" y="1479600"/>
          <a:ext cx="3828960" cy="4667040"/>
        </p:xfrm>
        <a:graphic>
          <a:graphicData uri="http://schemas.openxmlformats.org/presentationml/2006/ole">
            <p:oleObj r:id="rId3" spid="">
              <p:embed/>
              <p:pic>
                <p:nvPicPr>
                  <p:cNvPr id="1335" name="" descr=""/>
                  <p:cNvPicPr/>
                  <p:nvPr/>
                </p:nvPicPr>
                <p:blipFill>
                  <a:blip r:embed="rId4"/>
                  <a:stretch/>
                </p:blipFill>
                <p:spPr>
                  <a:xfrm>
                    <a:off x="4381560" y="1479600"/>
                    <a:ext cx="3828960" cy="4667040"/>
                  </a:xfrm>
                  <a:prstGeom prst="rect">
                    <a:avLst/>
                  </a:prstGeom>
                  <a:noFill/>
                  <a:ln w="0">
                    <a:noFill/>
                  </a:ln>
                </p:spPr>
              </p:pic>
            </p:oleObj>
          </a:graphicData>
        </a:graphic>
      </p:graphicFrame>
      <p:sp>
        <p:nvSpPr>
          <p:cNvPr id="1336" name=""/>
          <p:cNvSpPr/>
          <p:nvPr/>
        </p:nvSpPr>
        <p:spPr>
          <a:xfrm>
            <a:off x="1665360" y="1158840"/>
            <a:ext cx="1701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First Mentions</a:t>
            </a:r>
            <a:endParaRPr b="0" lang="en-US" sz="1600" strike="noStrike" u="none">
              <a:solidFill>
                <a:srgbClr val="000000"/>
              </a:solidFill>
              <a:effectLst/>
              <a:uFillTx/>
              <a:latin typeface="Times New Roman"/>
            </a:endParaRPr>
          </a:p>
        </p:txBody>
      </p:sp>
      <p:sp>
        <p:nvSpPr>
          <p:cNvPr id="1337" name=""/>
          <p:cNvSpPr/>
          <p:nvPr/>
        </p:nvSpPr>
        <p:spPr>
          <a:xfrm>
            <a:off x="195120" y="874800"/>
            <a:ext cx="8742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CG Omega"/>
              </a:rPr>
              <a:t>Media</a:t>
            </a:r>
            <a:endParaRPr b="0" lang="en-US" sz="1800" strike="noStrike" u="none">
              <a:solidFill>
                <a:srgbClr val="000000"/>
              </a:solidFill>
              <a:effectLst/>
              <a:uFillTx/>
              <a:latin typeface="Times New Roman"/>
            </a:endParaRPr>
          </a:p>
        </p:txBody>
      </p:sp>
      <p:sp>
        <p:nvSpPr>
          <p:cNvPr id="1338" name=""/>
          <p:cNvSpPr/>
          <p:nvPr/>
        </p:nvSpPr>
        <p:spPr>
          <a:xfrm>
            <a:off x="5983200" y="1147680"/>
            <a:ext cx="1594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99"/>
                </a:solidFill>
                <a:effectLst/>
                <a:uFillTx/>
                <a:latin typeface="GarmdITC BkCn BT"/>
              </a:rPr>
              <a:t>Total Mentions</a:t>
            </a:r>
            <a:endParaRPr b="0" lang="en-US" sz="1600" strike="noStrike" u="none">
              <a:solidFill>
                <a:srgbClr val="000000"/>
              </a:solidFill>
              <a:effectLst/>
              <a:uFillTx/>
              <a:latin typeface="Times New Roman"/>
            </a:endParaRPr>
          </a:p>
        </p:txBody>
      </p:sp>
      <p:sp>
        <p:nvSpPr>
          <p:cNvPr id="1339" name=""/>
          <p:cNvSpPr/>
          <p:nvPr/>
        </p:nvSpPr>
        <p:spPr>
          <a:xfrm>
            <a:off x="324000" y="409680"/>
            <a:ext cx="8496000" cy="495360"/>
          </a:xfrm>
          <a:prstGeom prst="rect">
            <a:avLst/>
          </a:prstGeom>
          <a:noFill/>
          <a:ln w="0">
            <a:noFill/>
          </a:ln>
        </p:spPr>
        <p:style>
          <a:lnRef idx="0"/>
          <a:fillRef idx="0"/>
          <a:effectRef idx="0"/>
          <a:fontRef idx="minor"/>
        </p:style>
        <p:txBody>
          <a:bodyPr lIns="92160" rIns="92160" tIns="46080" bIns="46080" anchor="t">
            <a:noAutofit/>
          </a:bodyPr>
          <a:p>
            <a:pPr>
              <a:lnSpc>
                <a:spcPct val="8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Media professionals are most likely to think of Enron when naming “innovative users of business to business e-commerce”, both on a total mention basis and a top-of-mind (first mention basis).</a:t>
            </a:r>
            <a:br>
              <a:rPr sz="1400"/>
            </a:br>
            <a:br>
              <a:rPr sz="1400"/>
            </a:b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BAFEB49-7229-48A9-BCD3-C5BEC1FE5248}" type="slidenum">
              <a:t>99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44245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1997-03-13T16:55:58Z</dcterms:created>
  <dc:creator>orc user</dc:creator>
  <dc:description>Presentation for Managing Board and Board of Directors for March14-16, 1997</dc:description>
  <dc:language>en-US</dc:language>
  <cp:lastModifiedBy>Jeff Brown</cp:lastModifiedBy>
  <cp:lastPrinted>2001-01-08T20:43:40Z</cp:lastPrinted>
  <dcterms:modified xsi:type="dcterms:W3CDTF">2001-01-09T21:42:21Z</dcterms:modified>
  <cp:revision>908</cp:revision>
  <dc:subject>managing board presentation</dc:subject>
  <dc:title>No Slide Title</dc:title>
</cp:coreProperties>
</file>