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3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6.wmf" ContentType="image/x-wmf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Slides/_rels/notesSlide5.xml.rels" ContentType="application/vnd.openxmlformats-package.relationships+xml"/>
  <Override PartName="/ppt/notesSlides/_rels/notesSlide4.xml.rels" ContentType="application/vnd.openxmlformats-package.relationships+xml"/>
  <Override PartName="/ppt/notesSlides/_rels/notesSlide3.xml.rels" ContentType="application/vnd.openxmlformats-package.relationship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notesMasterIdLst>
    <p:notesMasterId r:id="rId3"/>
  </p:notesMasterIdLst>
  <p:sldIdLst>
    <p:sldId id="256" r:id="rId4"/>
    <p:sldId id="257" r:id="rId5"/>
    <p:sldId id="258" r:id="rId6"/>
    <p:sldId id="259" r:id="rId7"/>
    <p:sldId id="260" r:id="rId8"/>
  </p:sldIdLst>
  <p:sldSz cx="9144000" cy="6858000"/>
  <p:notesSz cx="7005638" cy="92233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0" y="0"/>
            <a:ext cx="7005600" cy="9223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1"/>
          <p:cNvSpPr>
            <a:spLocks noGrp="1"/>
          </p:cNvSpPr>
          <p:nvPr>
            <p:ph type="hdr"/>
          </p:nvPr>
        </p:nvSpPr>
        <p:spPr>
          <a:xfrm>
            <a:off x="-360" y="0"/>
            <a:ext cx="3035160" cy="45864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&lt;header&gt;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7"/>
          </p:nvPr>
        </p:nvSpPr>
        <p:spPr>
          <a:xfrm>
            <a:off x="3968640" y="0"/>
            <a:ext cx="3035520" cy="45864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Img"/>
          </p:nvPr>
        </p:nvSpPr>
        <p:spPr>
          <a:xfrm>
            <a:off x="1212480" y="687240"/>
            <a:ext cx="4584600" cy="34387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move the slide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body"/>
          </p:nvPr>
        </p:nvSpPr>
        <p:spPr>
          <a:xfrm>
            <a:off x="933480" y="4354560"/>
            <a:ext cx="5137200" cy="420192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notes format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ftr" idx="8"/>
          </p:nvPr>
        </p:nvSpPr>
        <p:spPr>
          <a:xfrm>
            <a:off x="-360" y="8784720"/>
            <a:ext cx="3035160" cy="45900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&lt;footer&gt;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 type="sldNum" idx="9"/>
          </p:nvPr>
        </p:nvSpPr>
        <p:spPr>
          <a:xfrm>
            <a:off x="3968640" y="8784720"/>
            <a:ext cx="3035520" cy="45900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  <a:def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23760"/>
                <a:tab algn="l" pos="1847880"/>
                <a:tab algn="l" pos="2771640"/>
                <a:tab algn="l" pos="3695760"/>
                <a:tab algn="l" pos="4619520"/>
                <a:tab algn="l" pos="5543640"/>
                <a:tab algn="l" pos="6467400"/>
                <a:tab algn="l" pos="7391520"/>
                <a:tab algn="l" pos="8315280"/>
                <a:tab algn="l" pos="9239400"/>
                <a:tab algn="l" pos="10163160"/>
              </a:tabLst>
            </a:pPr>
            <a:fld id="{98B733A7-C2DE-4A3F-9A5F-FC5983508F8D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5.xml.rels><?xml version="1.0" encoding="UTF-8"?>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
</Relationship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sldImg"/>
          </p:nvPr>
        </p:nvSpPr>
        <p:spPr>
          <a:xfrm>
            <a:off x="1212840" y="687240"/>
            <a:ext cx="4584600" cy="3438720"/>
          </a:xfrm>
          <a:prstGeom prst="rect">
            <a:avLst/>
          </a:prstGeom>
          <a:ln w="0">
            <a:noFill/>
          </a:ln>
        </p:spPr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933480" y="4354560"/>
            <a:ext cx="5137200" cy="420192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 Normandy 4-9-01.xls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Business Reorg stats from 3-31-01 weekly term update.xls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sldImg"/>
          </p:nvPr>
        </p:nvSpPr>
        <p:spPr>
          <a:xfrm>
            <a:off x="1212840" y="687240"/>
            <a:ext cx="4584600" cy="3438720"/>
          </a:xfrm>
          <a:prstGeom prst="rect">
            <a:avLst/>
          </a:prstGeom>
          <a:ln w="0">
            <a:noFill/>
          </a:ln>
        </p:spPr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933480" y="4354560"/>
            <a:ext cx="5137200" cy="420192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Normandy 4-0-01.xls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Business Reorg stats from 3-31-01 weekly term update.xls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sldImg"/>
          </p:nvPr>
        </p:nvSpPr>
        <p:spPr>
          <a:xfrm>
            <a:off x="1212840" y="687240"/>
            <a:ext cx="4584600" cy="3438720"/>
          </a:xfrm>
          <a:prstGeom prst="rect">
            <a:avLst/>
          </a:prstGeom>
          <a:ln w="0">
            <a:noFill/>
          </a:ln>
        </p:spPr>
      </p:sp>
      <p:sp>
        <p:nvSpPr>
          <p:cNvPr id="80" name="PlaceHolder 2"/>
          <p:cNvSpPr>
            <a:spLocks noGrp="1"/>
          </p:cNvSpPr>
          <p:nvPr>
            <p:ph type="body"/>
          </p:nvPr>
        </p:nvSpPr>
        <p:spPr>
          <a:xfrm>
            <a:off x="933480" y="4354560"/>
            <a:ext cx="5137200" cy="4201920"/>
          </a:xfrm>
          <a:prstGeom prst="rect">
            <a:avLst/>
          </a:prstGeom>
          <a:noFill/>
          <a:ln w="0">
            <a:noFill/>
          </a:ln>
        </p:spPr>
        <p:txBody>
          <a:bodyPr lIns="92520" rIns="92520" tIns="46080" bIns="4608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5640" y="480960"/>
            <a:ext cx="438120" cy="47484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68320" y="480960"/>
            <a:ext cx="3286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09480" y="903240"/>
            <a:ext cx="422280" cy="474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79560" y="903240"/>
            <a:ext cx="3682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95120" y="830160"/>
            <a:ext cx="56052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830160" y="372960"/>
            <a:ext cx="31680" cy="105264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11200" y="1163520"/>
            <a:ext cx="8226360" cy="32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9144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13716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2"/>
          </p:nvPr>
        </p:nvSpPr>
        <p:spPr>
          <a:xfrm>
            <a:off x="67816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16C5409-EF54-45EE-AB04-127E2BE0087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0" y="6477120"/>
            <a:ext cx="14731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12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13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14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3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25" name="" descr=""/>
          <p:cNvPicPr/>
          <p:nvPr/>
        </p:nvPicPr>
        <p:blipFill>
          <a:blip r:embed="rId2"/>
          <a:stretch/>
        </p:blipFill>
        <p:spPr>
          <a:xfrm>
            <a:off x="7162920" y="0"/>
            <a:ext cx="1752480" cy="982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5640" y="480960"/>
            <a:ext cx="438120" cy="47484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68320" y="480960"/>
            <a:ext cx="3286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09480" y="903240"/>
            <a:ext cx="422280" cy="474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79560" y="903240"/>
            <a:ext cx="3682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95120" y="830160"/>
            <a:ext cx="56052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830160" y="372960"/>
            <a:ext cx="31680" cy="105264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11200" y="1163520"/>
            <a:ext cx="8226360" cy="32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9144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dt" idx="3"/>
          </p:nvPr>
        </p:nvSpPr>
        <p:spPr>
          <a:xfrm>
            <a:off x="13716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sldNum" idx="4"/>
          </p:nvPr>
        </p:nvSpPr>
        <p:spPr>
          <a:xfrm>
            <a:off x="67816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B54421D-2F8A-47A0-BCB7-4A27773DFC7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0" y="6477120"/>
            <a:ext cx="14731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0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31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14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3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32" name="" descr=""/>
          <p:cNvPicPr/>
          <p:nvPr/>
        </p:nvPicPr>
        <p:blipFill>
          <a:blip r:embed="rId2"/>
          <a:stretch/>
        </p:blipFill>
        <p:spPr>
          <a:xfrm>
            <a:off x="7162920" y="0"/>
            <a:ext cx="1752480" cy="982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85640" y="480960"/>
            <a:ext cx="438120" cy="474840"/>
          </a:xfrm>
          <a:prstGeom prst="rect">
            <a:avLst/>
          </a:prstGeom>
          <a:solidFill>
            <a:srgbClr val="ffcf0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868320" y="480960"/>
            <a:ext cx="3286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cf01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609480" y="903240"/>
            <a:ext cx="422280" cy="474840"/>
          </a:xfrm>
          <a:prstGeom prst="rect">
            <a:avLst/>
          </a:prstGeom>
          <a:solidFill>
            <a:srgbClr val="3333c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979560" y="903240"/>
            <a:ext cx="368280" cy="4748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3333c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"/>
          <p:cNvSpPr/>
          <p:nvPr/>
        </p:nvSpPr>
        <p:spPr>
          <a:xfrm>
            <a:off x="195120" y="830160"/>
            <a:ext cx="560520" cy="422280"/>
          </a:xfrm>
          <a:prstGeom prst="rect">
            <a:avLst/>
          </a:prstGeom>
          <a:gradFill rotWithShape="0">
            <a:gsLst>
              <a:gs pos="0">
                <a:srgbClr val="ff0000"/>
              </a:gs>
              <a:gs pos="100000">
                <a:srgbClr val="ffffff"/>
              </a:gs>
            </a:gsLst>
            <a:lin ang="81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"/>
          <p:cNvSpPr/>
          <p:nvPr/>
        </p:nvSpPr>
        <p:spPr>
          <a:xfrm>
            <a:off x="830160" y="372960"/>
            <a:ext cx="31680" cy="1052640"/>
          </a:xfrm>
          <a:prstGeom prst="rect">
            <a:avLst/>
          </a:prstGeom>
          <a:solidFill>
            <a:srgbClr val="1c1c1c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"/>
          <p:cNvSpPr/>
          <p:nvPr/>
        </p:nvSpPr>
        <p:spPr>
          <a:xfrm>
            <a:off x="511200" y="1163520"/>
            <a:ext cx="8226360" cy="3204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1c1c1c"/>
              </a:gs>
            </a:gsLst>
            <a:lin ang="108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14760" bIns="-147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Click to edit the title text format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914400" y="137160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SzPct val="6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ff0000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ffcf01"/>
              </a:buClr>
              <a:buSzPct val="55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e4a8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SzPct val="50000"/>
              <a:buFont typeface="Wingdings" charset="2"/>
              <a:buChar char="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dt" idx="5"/>
          </p:nvPr>
        </p:nvSpPr>
        <p:spPr>
          <a:xfrm>
            <a:off x="137160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 type="sldNum" idx="6"/>
          </p:nvPr>
        </p:nvSpPr>
        <p:spPr>
          <a:xfrm>
            <a:off x="67816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E05EDCE-D893-45D0-ADDA-C23265BF755C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"/>
          <p:cNvSpPr/>
          <p:nvPr/>
        </p:nvSpPr>
        <p:spPr>
          <a:xfrm>
            <a:off x="0" y="6477120"/>
            <a:ext cx="1473120" cy="36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indent="0">
              <a:lnSpc>
                <a:spcPct val="100000"/>
              </a:lnSpc>
              <a:spcBef>
                <a:spcPts val="56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Confidential and Proprietary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pSp>
        <p:nvGrpSpPr>
          <p:cNvPr id="37" name=""/>
          <p:cNvGrpSpPr/>
          <p:nvPr/>
        </p:nvGrpSpPr>
        <p:grpSpPr>
          <a:xfrm>
            <a:off x="304920" y="5791320"/>
            <a:ext cx="685800" cy="649080"/>
            <a:chOff x="304920" y="5791320"/>
            <a:chExt cx="685800" cy="649080"/>
          </a:xfrm>
        </p:grpSpPr>
        <p:grpSp>
          <p:nvGrpSpPr>
            <p:cNvPr id="38" name=""/>
            <p:cNvGrpSpPr/>
            <p:nvPr/>
          </p:nvGrpSpPr>
          <p:grpSpPr>
            <a:xfrm>
              <a:off x="304920" y="6031080"/>
              <a:ext cx="685800" cy="409320"/>
              <a:chOff x="304920" y="6031080"/>
              <a:chExt cx="685800" cy="409320"/>
            </a:xfrm>
          </p:grpSpPr>
          <p:sp>
            <p:nvSpPr>
              <p:cNvPr id="14" name=""/>
              <p:cNvSpPr/>
              <p:nvPr/>
            </p:nvSpPr>
            <p:spPr>
              <a:xfrm>
                <a:off x="304920" y="6032880"/>
                <a:ext cx="137160" cy="129600"/>
              </a:xfrm>
              <a:custGeom>
                <a:avLst/>
                <a:gdLst/>
                <a:ahLst/>
                <a:rect l="l" t="t" r="r" b="b"/>
                <a:pathLst>
                  <a:path w="352" h="351">
                    <a:moveTo>
                      <a:pt x="0" y="225"/>
                    </a:moveTo>
                    <a:lnTo>
                      <a:pt x="226" y="0"/>
                    </a:lnTo>
                    <a:lnTo>
                      <a:pt x="351" y="125"/>
                    </a:lnTo>
                    <a:lnTo>
                      <a:pt x="308" y="167"/>
                    </a:lnTo>
                    <a:lnTo>
                      <a:pt x="230" y="90"/>
                    </a:lnTo>
                    <a:lnTo>
                      <a:pt x="189" y="131"/>
                    </a:lnTo>
                    <a:lnTo>
                      <a:pt x="265" y="208"/>
                    </a:lnTo>
                    <a:lnTo>
                      <a:pt x="222" y="249"/>
                    </a:lnTo>
                    <a:lnTo>
                      <a:pt x="146" y="174"/>
                    </a:lnTo>
                    <a:lnTo>
                      <a:pt x="90" y="229"/>
                    </a:lnTo>
                    <a:lnTo>
                      <a:pt x="168" y="307"/>
                    </a:lnTo>
                    <a:lnTo>
                      <a:pt x="126" y="350"/>
                    </a:lnTo>
                    <a:lnTo>
                      <a:pt x="0" y="225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5" name=""/>
              <p:cNvSpPr/>
              <p:nvPr/>
            </p:nvSpPr>
            <p:spPr>
              <a:xfrm>
                <a:off x="371520" y="6095880"/>
                <a:ext cx="145800" cy="138240"/>
              </a:xfrm>
              <a:custGeom>
                <a:avLst/>
                <a:gdLst/>
                <a:ahLst/>
                <a:rect l="l" t="t" r="r" b="b"/>
                <a:pathLst>
                  <a:path w="374" h="374">
                    <a:moveTo>
                      <a:pt x="226" y="0"/>
                    </a:moveTo>
                    <a:lnTo>
                      <a:pt x="282" y="56"/>
                    </a:lnTo>
                    <a:lnTo>
                      <a:pt x="200" y="225"/>
                    </a:lnTo>
                    <a:lnTo>
                      <a:pt x="201" y="226"/>
                    </a:lnTo>
                    <a:lnTo>
                      <a:pt x="327" y="100"/>
                    </a:lnTo>
                    <a:lnTo>
                      <a:pt x="373" y="146"/>
                    </a:lnTo>
                    <a:lnTo>
                      <a:pt x="148" y="373"/>
                    </a:lnTo>
                    <a:lnTo>
                      <a:pt x="94" y="319"/>
                    </a:lnTo>
                    <a:lnTo>
                      <a:pt x="174" y="146"/>
                    </a:lnTo>
                    <a:lnTo>
                      <a:pt x="48" y="272"/>
                    </a:lnTo>
                    <a:lnTo>
                      <a:pt x="0" y="225"/>
                    </a:lnTo>
                    <a:lnTo>
                      <a:pt x="226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6" name=""/>
              <p:cNvSpPr/>
              <p:nvPr/>
            </p:nvSpPr>
            <p:spPr>
              <a:xfrm>
                <a:off x="590760" y="6303240"/>
                <a:ext cx="145440" cy="137160"/>
              </a:xfrm>
              <a:custGeom>
                <a:avLst/>
                <a:gdLst/>
                <a:ahLst/>
                <a:rect l="l" t="t" r="r" b="b"/>
                <a:pathLst>
                  <a:path w="373" h="371">
                    <a:moveTo>
                      <a:pt x="225" y="0"/>
                    </a:moveTo>
                    <a:lnTo>
                      <a:pt x="281" y="56"/>
                    </a:lnTo>
                    <a:lnTo>
                      <a:pt x="200" y="226"/>
                    </a:lnTo>
                    <a:lnTo>
                      <a:pt x="325" y="100"/>
                    </a:lnTo>
                    <a:lnTo>
                      <a:pt x="372" y="147"/>
                    </a:lnTo>
                    <a:lnTo>
                      <a:pt x="147" y="370"/>
                    </a:lnTo>
                    <a:lnTo>
                      <a:pt x="94" y="320"/>
                    </a:lnTo>
                    <a:lnTo>
                      <a:pt x="174" y="146"/>
                    </a:lnTo>
                    <a:lnTo>
                      <a:pt x="47" y="273"/>
                    </a:lnTo>
                    <a:lnTo>
                      <a:pt x="0" y="225"/>
                    </a:lnTo>
                    <a:lnTo>
                      <a:pt x="225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7" name=""/>
              <p:cNvSpPr/>
              <p:nvPr/>
            </p:nvSpPr>
            <p:spPr>
              <a:xfrm>
                <a:off x="534240" y="6247800"/>
                <a:ext cx="6480" cy="20880"/>
              </a:xfrm>
              <a:custGeom>
                <a:avLst/>
                <a:gdLst/>
                <a:ahLst/>
                <a:rect l="l" t="t" r="r" b="b"/>
                <a:pathLst>
                  <a:path w="17" h="57">
                    <a:moveTo>
                      <a:pt x="0" y="0"/>
                    </a:moveTo>
                    <a:lnTo>
                      <a:pt x="0" y="56"/>
                    </a:lnTo>
                    <a:lnTo>
                      <a:pt x="2" y="53"/>
                    </a:lnTo>
                    <a:lnTo>
                      <a:pt x="16" y="33"/>
                    </a:lnTo>
                    <a:lnTo>
                      <a:pt x="13" y="14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25920" bIns="-2592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8" name=""/>
              <p:cNvSpPr/>
              <p:nvPr/>
            </p:nvSpPr>
            <p:spPr>
              <a:xfrm>
                <a:off x="534240" y="6168240"/>
                <a:ext cx="44280" cy="82440"/>
              </a:xfrm>
              <a:custGeom>
                <a:avLst/>
                <a:gdLst/>
                <a:ahLst/>
                <a:rect l="l" t="t" r="r" b="b"/>
                <a:pathLst>
                  <a:path w="114" h="223">
                    <a:moveTo>
                      <a:pt x="0" y="164"/>
                    </a:moveTo>
                    <a:lnTo>
                      <a:pt x="0" y="211"/>
                    </a:lnTo>
                    <a:lnTo>
                      <a:pt x="10" y="216"/>
                    </a:lnTo>
                    <a:lnTo>
                      <a:pt x="22" y="221"/>
                    </a:lnTo>
                    <a:lnTo>
                      <a:pt x="33" y="222"/>
                    </a:lnTo>
                    <a:lnTo>
                      <a:pt x="44" y="221"/>
                    </a:lnTo>
                    <a:lnTo>
                      <a:pt x="66" y="211"/>
                    </a:lnTo>
                    <a:lnTo>
                      <a:pt x="88" y="192"/>
                    </a:lnTo>
                    <a:lnTo>
                      <a:pt x="103" y="174"/>
                    </a:lnTo>
                    <a:lnTo>
                      <a:pt x="111" y="155"/>
                    </a:lnTo>
                    <a:lnTo>
                      <a:pt x="113" y="138"/>
                    </a:lnTo>
                    <a:lnTo>
                      <a:pt x="109" y="121"/>
                    </a:lnTo>
                    <a:lnTo>
                      <a:pt x="101" y="103"/>
                    </a:lnTo>
                    <a:lnTo>
                      <a:pt x="88" y="85"/>
                    </a:lnTo>
                    <a:lnTo>
                      <a:pt x="53" y="48"/>
                    </a:lnTo>
                    <a:lnTo>
                      <a:pt x="6" y="0"/>
                    </a:lnTo>
                    <a:lnTo>
                      <a:pt x="0" y="6"/>
                    </a:lnTo>
                    <a:lnTo>
                      <a:pt x="0" y="100"/>
                    </a:lnTo>
                    <a:lnTo>
                      <a:pt x="19" y="82"/>
                    </a:lnTo>
                    <a:lnTo>
                      <a:pt x="34" y="100"/>
                    </a:lnTo>
                    <a:lnTo>
                      <a:pt x="41" y="117"/>
                    </a:lnTo>
                    <a:lnTo>
                      <a:pt x="40" y="134"/>
                    </a:lnTo>
                    <a:lnTo>
                      <a:pt x="28" y="151"/>
                    </a:lnTo>
                    <a:lnTo>
                      <a:pt x="12" y="163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35640" bIns="3564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19" name=""/>
              <p:cNvSpPr/>
              <p:nvPr/>
            </p:nvSpPr>
            <p:spPr>
              <a:xfrm>
                <a:off x="448200" y="6170400"/>
                <a:ext cx="86040" cy="133920"/>
              </a:xfrm>
              <a:custGeom>
                <a:avLst/>
                <a:gdLst/>
                <a:ahLst/>
                <a:rect l="l" t="t" r="r" b="b"/>
                <a:pathLst>
                  <a:path w="221" h="363">
                    <a:moveTo>
                      <a:pt x="220" y="94"/>
                    </a:moveTo>
                    <a:lnTo>
                      <a:pt x="220" y="0"/>
                    </a:lnTo>
                    <a:lnTo>
                      <a:pt x="0" y="220"/>
                    </a:lnTo>
                    <a:lnTo>
                      <a:pt x="47" y="267"/>
                    </a:lnTo>
                    <a:lnTo>
                      <a:pt x="144" y="170"/>
                    </a:lnTo>
                    <a:lnTo>
                      <a:pt x="153" y="179"/>
                    </a:lnTo>
                    <a:lnTo>
                      <a:pt x="161" y="189"/>
                    </a:lnTo>
                    <a:lnTo>
                      <a:pt x="167" y="204"/>
                    </a:lnTo>
                    <a:lnTo>
                      <a:pt x="167" y="221"/>
                    </a:lnTo>
                    <a:lnTo>
                      <a:pt x="159" y="234"/>
                    </a:lnTo>
                    <a:lnTo>
                      <a:pt x="120" y="274"/>
                    </a:lnTo>
                    <a:lnTo>
                      <a:pt x="105" y="292"/>
                    </a:lnTo>
                    <a:lnTo>
                      <a:pt x="99" y="302"/>
                    </a:lnTo>
                    <a:lnTo>
                      <a:pt x="95" y="315"/>
                    </a:lnTo>
                    <a:lnTo>
                      <a:pt x="142" y="362"/>
                    </a:lnTo>
                    <a:lnTo>
                      <a:pt x="146" y="350"/>
                    </a:lnTo>
                    <a:lnTo>
                      <a:pt x="152" y="339"/>
                    </a:lnTo>
                    <a:lnTo>
                      <a:pt x="167" y="321"/>
                    </a:lnTo>
                    <a:lnTo>
                      <a:pt x="201" y="286"/>
                    </a:lnTo>
                    <a:lnTo>
                      <a:pt x="220" y="265"/>
                    </a:lnTo>
                    <a:lnTo>
                      <a:pt x="220" y="209"/>
                    </a:lnTo>
                    <a:lnTo>
                      <a:pt x="216" y="204"/>
                    </a:lnTo>
                    <a:lnTo>
                      <a:pt x="217" y="203"/>
                    </a:lnTo>
                    <a:lnTo>
                      <a:pt x="220" y="205"/>
                    </a:lnTo>
                    <a:lnTo>
                      <a:pt x="220" y="158"/>
                    </a:lnTo>
                    <a:lnTo>
                      <a:pt x="215" y="158"/>
                    </a:lnTo>
                    <a:lnTo>
                      <a:pt x="196" y="151"/>
                    </a:lnTo>
                    <a:lnTo>
                      <a:pt x="178" y="136"/>
                    </a:lnTo>
                    <a:lnTo>
                      <a:pt x="220" y="94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0" name=""/>
              <p:cNvSpPr/>
              <p:nvPr/>
            </p:nvSpPr>
            <p:spPr>
              <a:xfrm>
                <a:off x="590400" y="6247800"/>
                <a:ext cx="58320" cy="103680"/>
              </a:xfrm>
              <a:custGeom>
                <a:avLst/>
                <a:gdLst/>
                <a:ahLst/>
                <a:rect l="l" t="t" r="r" b="b"/>
                <a:pathLst>
                  <a:path w="150" h="281">
                    <a:moveTo>
                      <a:pt x="0" y="189"/>
                    </a:moveTo>
                    <a:lnTo>
                      <a:pt x="0" y="280"/>
                    </a:lnTo>
                    <a:lnTo>
                      <a:pt x="20" y="263"/>
                    </a:lnTo>
                    <a:lnTo>
                      <a:pt x="115" y="168"/>
                    </a:lnTo>
                    <a:lnTo>
                      <a:pt x="133" y="147"/>
                    </a:lnTo>
                    <a:lnTo>
                      <a:pt x="143" y="128"/>
                    </a:lnTo>
                    <a:lnTo>
                      <a:pt x="148" y="109"/>
                    </a:lnTo>
                    <a:lnTo>
                      <a:pt x="149" y="91"/>
                    </a:lnTo>
                    <a:lnTo>
                      <a:pt x="145" y="75"/>
                    </a:lnTo>
                    <a:lnTo>
                      <a:pt x="138" y="58"/>
                    </a:lnTo>
                    <a:lnTo>
                      <a:pt x="117" y="31"/>
                    </a:lnTo>
                    <a:lnTo>
                      <a:pt x="89" y="10"/>
                    </a:lnTo>
                    <a:lnTo>
                      <a:pt x="73" y="4"/>
                    </a:lnTo>
                    <a:lnTo>
                      <a:pt x="56" y="0"/>
                    </a:lnTo>
                    <a:lnTo>
                      <a:pt x="39" y="0"/>
                    </a:lnTo>
                    <a:lnTo>
                      <a:pt x="20" y="5"/>
                    </a:lnTo>
                    <a:lnTo>
                      <a:pt x="1" y="15"/>
                    </a:lnTo>
                    <a:lnTo>
                      <a:pt x="0" y="16"/>
                    </a:lnTo>
                    <a:lnTo>
                      <a:pt x="0" y="108"/>
                    </a:lnTo>
                    <a:lnTo>
                      <a:pt x="40" y="67"/>
                    </a:lnTo>
                    <a:lnTo>
                      <a:pt x="49" y="61"/>
                    </a:lnTo>
                    <a:lnTo>
                      <a:pt x="58" y="61"/>
                    </a:lnTo>
                    <a:lnTo>
                      <a:pt x="70" y="63"/>
                    </a:lnTo>
                    <a:lnTo>
                      <a:pt x="79" y="69"/>
                    </a:lnTo>
                    <a:lnTo>
                      <a:pt x="86" y="78"/>
                    </a:lnTo>
                    <a:lnTo>
                      <a:pt x="88" y="89"/>
                    </a:lnTo>
                    <a:lnTo>
                      <a:pt x="87" y="99"/>
                    </a:lnTo>
                    <a:lnTo>
                      <a:pt x="81" y="107"/>
                    </a:lnTo>
                    <a:lnTo>
                      <a:pt x="0" y="189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1" name=""/>
              <p:cNvSpPr/>
              <p:nvPr/>
            </p:nvSpPr>
            <p:spPr>
              <a:xfrm>
                <a:off x="532440" y="6253560"/>
                <a:ext cx="57960" cy="104040"/>
              </a:xfrm>
              <a:custGeom>
                <a:avLst/>
                <a:gdLst/>
                <a:ahLst/>
                <a:rect l="l" t="t" r="r" b="b"/>
                <a:pathLst>
                  <a:path w="149" h="282">
                    <a:moveTo>
                      <a:pt x="148" y="92"/>
                    </a:moveTo>
                    <a:lnTo>
                      <a:pt x="148" y="0"/>
                    </a:lnTo>
                    <a:lnTo>
                      <a:pt x="128" y="17"/>
                    </a:lnTo>
                    <a:lnTo>
                      <a:pt x="32" y="113"/>
                    </a:lnTo>
                    <a:lnTo>
                      <a:pt x="16" y="132"/>
                    </a:lnTo>
                    <a:lnTo>
                      <a:pt x="6" y="152"/>
                    </a:lnTo>
                    <a:lnTo>
                      <a:pt x="0" y="170"/>
                    </a:lnTo>
                    <a:lnTo>
                      <a:pt x="0" y="189"/>
                    </a:lnTo>
                    <a:lnTo>
                      <a:pt x="3" y="206"/>
                    </a:lnTo>
                    <a:lnTo>
                      <a:pt x="10" y="222"/>
                    </a:lnTo>
                    <a:lnTo>
                      <a:pt x="31" y="249"/>
                    </a:lnTo>
                    <a:lnTo>
                      <a:pt x="58" y="271"/>
                    </a:lnTo>
                    <a:lnTo>
                      <a:pt x="74" y="277"/>
                    </a:lnTo>
                    <a:lnTo>
                      <a:pt x="91" y="281"/>
                    </a:lnTo>
                    <a:lnTo>
                      <a:pt x="109" y="280"/>
                    </a:lnTo>
                    <a:lnTo>
                      <a:pt x="128" y="275"/>
                    </a:lnTo>
                    <a:lnTo>
                      <a:pt x="148" y="264"/>
                    </a:lnTo>
                    <a:lnTo>
                      <a:pt x="148" y="173"/>
                    </a:lnTo>
                    <a:lnTo>
                      <a:pt x="108" y="213"/>
                    </a:lnTo>
                    <a:lnTo>
                      <a:pt x="99" y="218"/>
                    </a:lnTo>
                    <a:lnTo>
                      <a:pt x="89" y="220"/>
                    </a:lnTo>
                    <a:lnTo>
                      <a:pt x="78" y="218"/>
                    </a:lnTo>
                    <a:lnTo>
                      <a:pt x="69" y="211"/>
                    </a:lnTo>
                    <a:lnTo>
                      <a:pt x="62" y="202"/>
                    </a:lnTo>
                    <a:lnTo>
                      <a:pt x="60" y="191"/>
                    </a:lnTo>
                    <a:lnTo>
                      <a:pt x="62" y="181"/>
                    </a:lnTo>
                    <a:lnTo>
                      <a:pt x="68" y="173"/>
                    </a:lnTo>
                    <a:lnTo>
                      <a:pt x="148" y="92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  <p:sp>
            <p:nvSpPr>
              <p:cNvPr id="22" name=""/>
              <p:cNvSpPr/>
              <p:nvPr/>
            </p:nvSpPr>
            <p:spPr>
              <a:xfrm>
                <a:off x="717840" y="6031080"/>
                <a:ext cx="272880" cy="326880"/>
              </a:xfrm>
              <a:custGeom>
                <a:avLst/>
                <a:gdLst/>
                <a:ahLst/>
                <a:rect l="l" t="t" r="r" b="b"/>
                <a:pathLst>
                  <a:path w="699" h="884">
                    <a:moveTo>
                      <a:pt x="698" y="230"/>
                    </a:moveTo>
                    <a:lnTo>
                      <a:pt x="471" y="0"/>
                    </a:lnTo>
                    <a:lnTo>
                      <a:pt x="7" y="463"/>
                    </a:lnTo>
                    <a:lnTo>
                      <a:pt x="54" y="510"/>
                    </a:lnTo>
                    <a:lnTo>
                      <a:pt x="471" y="94"/>
                    </a:lnTo>
                    <a:lnTo>
                      <a:pt x="606" y="230"/>
                    </a:lnTo>
                    <a:lnTo>
                      <a:pt x="0" y="836"/>
                    </a:lnTo>
                    <a:lnTo>
                      <a:pt x="47" y="883"/>
                    </a:lnTo>
                    <a:lnTo>
                      <a:pt x="698" y="230"/>
                    </a:lnTo>
                  </a:path>
                </a:pathLst>
              </a:custGeom>
              <a:solidFill>
                <a:srgbClr val="1c77ff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endParaRPr>
              </a:p>
            </p:txBody>
          </p:sp>
        </p:grpSp>
        <p:sp>
          <p:nvSpPr>
            <p:cNvPr id="23" name=""/>
            <p:cNvSpPr/>
            <p:nvPr/>
          </p:nvSpPr>
          <p:spPr>
            <a:xfrm>
              <a:off x="393120" y="5791320"/>
              <a:ext cx="345240" cy="326520"/>
            </a:xfrm>
            <a:custGeom>
              <a:avLst/>
              <a:gdLst/>
              <a:ahLst/>
              <a:rect l="l" t="t" r="r" b="b"/>
              <a:pathLst>
                <a:path w="884" h="883">
                  <a:moveTo>
                    <a:pt x="561" y="835"/>
                  </a:moveTo>
                  <a:lnTo>
                    <a:pt x="419" y="694"/>
                  </a:lnTo>
                  <a:lnTo>
                    <a:pt x="883" y="230"/>
                  </a:lnTo>
                  <a:lnTo>
                    <a:pt x="653" y="0"/>
                  </a:lnTo>
                  <a:lnTo>
                    <a:pt x="0" y="654"/>
                  </a:lnTo>
                  <a:lnTo>
                    <a:pt x="47" y="701"/>
                  </a:lnTo>
                  <a:lnTo>
                    <a:pt x="653" y="95"/>
                  </a:lnTo>
                  <a:lnTo>
                    <a:pt x="788" y="230"/>
                  </a:lnTo>
                  <a:lnTo>
                    <a:pt x="325" y="694"/>
                  </a:lnTo>
                  <a:lnTo>
                    <a:pt x="514" y="882"/>
                  </a:lnTo>
                  <a:lnTo>
                    <a:pt x="561" y="835"/>
                  </a:lnTo>
                </a:path>
              </a:pathLst>
            </a:custGeom>
            <a:solidFill>
              <a:srgbClr val="ff0017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  <p:sp>
          <p:nvSpPr>
            <p:cNvPr id="24" name=""/>
            <p:cNvSpPr/>
            <p:nvPr/>
          </p:nvSpPr>
          <p:spPr>
            <a:xfrm>
              <a:off x="594000" y="5910840"/>
              <a:ext cx="271440" cy="326520"/>
            </a:xfrm>
            <a:custGeom>
              <a:avLst/>
              <a:gdLst/>
              <a:ahLst/>
              <a:rect l="l" t="t" r="r" b="b"/>
              <a:pathLst>
                <a:path w="695" h="884">
                  <a:moveTo>
                    <a:pt x="371" y="835"/>
                  </a:moveTo>
                  <a:lnTo>
                    <a:pt x="230" y="694"/>
                  </a:lnTo>
                  <a:lnTo>
                    <a:pt x="694" y="231"/>
                  </a:lnTo>
                  <a:lnTo>
                    <a:pt x="463" y="0"/>
                  </a:lnTo>
                  <a:lnTo>
                    <a:pt x="0" y="464"/>
                  </a:lnTo>
                  <a:lnTo>
                    <a:pt x="47" y="511"/>
                  </a:lnTo>
                  <a:lnTo>
                    <a:pt x="463" y="95"/>
                  </a:lnTo>
                  <a:lnTo>
                    <a:pt x="599" y="231"/>
                  </a:lnTo>
                  <a:lnTo>
                    <a:pt x="136" y="694"/>
                  </a:lnTo>
                  <a:lnTo>
                    <a:pt x="324" y="883"/>
                  </a:lnTo>
                  <a:lnTo>
                    <a:pt x="371" y="835"/>
                  </a:lnTo>
                </a:path>
              </a:pathLst>
            </a:custGeom>
            <a:solidFill>
              <a:srgbClr val="33cc33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endParaRPr>
            </a:p>
          </p:txBody>
        </p:sp>
      </p:grpSp>
      <p:pic>
        <p:nvPicPr>
          <p:cNvPr id="39" name="" descr=""/>
          <p:cNvPicPr/>
          <p:nvPr/>
        </p:nvPicPr>
        <p:blipFill>
          <a:blip r:embed="rId2"/>
          <a:stretch/>
        </p:blipFill>
        <p:spPr>
          <a:xfrm>
            <a:off x="7162920" y="0"/>
            <a:ext cx="1752480" cy="9828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6.wmf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Executive Summary for</a:t>
            </a:r>
            <a:br>
              <a:rPr sz="2800"/>
            </a:b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Internal Transfers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48" name=""/>
          <p:cNvSpPr/>
          <p:nvPr/>
        </p:nvSpPr>
        <p:spPr>
          <a:xfrm>
            <a:off x="1107360" y="1905120"/>
            <a:ext cx="6876360" cy="29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3333cc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Twelve Months Activity for Internal Employee Transfers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20000"/>
              </a:lnSpc>
              <a:buClr>
                <a:srgbClr val="ff0000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April 2000 to March 2001 activity total 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3,174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(25% of domestic workforce) – includes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20000"/>
              </a:lnSpc>
              <a:tabLst>
                <a:tab algn="l" pos="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1,189 Major Reorganizations due to creation of Networks, EGM, EIM, etc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20000"/>
              </a:lnSpc>
              <a:tabLst>
                <a:tab algn="l" pos="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969 Open and Free Talent Market – 9% of domestic workforce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20000"/>
              </a:lnSpc>
              <a:tabLst>
                <a:tab algn="l" pos="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481 Analyst and Associate planned rotations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20000"/>
              </a:lnSpc>
              <a:tabLst>
                <a:tab algn="l" pos="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273 Automatic redeployment due to Business Re-organization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20000"/>
              </a:lnSpc>
              <a:tabLst>
                <a:tab algn="l" pos="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262 Formally redeployed by the Redeployment Team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14400">
              <a:lnSpc>
                <a:spcPct val="120000"/>
              </a:lnSpc>
              <a:tabLst>
                <a:tab algn="l" pos="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65000"/>
              </a:lnSpc>
              <a:tabLst>
                <a:tab algn="l" pos="0"/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65000"/>
              </a:lnSpc>
              <a:buClr>
                <a:srgbClr val="333399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Formal Redeployment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187"/>
              </a:spcBef>
              <a:buClr>
                <a:srgbClr val="ff0000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511 employees have participated in formal redeployment of which 51% or 262 have been successfully placed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187"/>
              </a:spcBef>
              <a:buClr>
                <a:srgbClr val="ff0000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149 of the 511 employees are currently still in redeployment today of which most have been there 11-20 days.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187"/>
              </a:spcBef>
              <a:buClr>
                <a:srgbClr val="ff0000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Of those successfully placed by the redeployment team, most were placed in 8 days; average is 21 days.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187"/>
              </a:spcBef>
              <a:tabLst>
                <a:tab algn="l" pos="0"/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100000"/>
              </a:lnSpc>
              <a:tabLst>
                <a:tab algn="l" pos="0"/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65000"/>
              </a:lnSpc>
              <a:buClr>
                <a:srgbClr val="333399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Automatic Redeployment Due to Business Reorganization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187"/>
              </a:spcBef>
              <a:buClr>
                <a:srgbClr val="ff0000"/>
              </a:buClr>
              <a:buFont typeface="Wingdings" charset="2"/>
              <a:buChar char=""/>
              <a:tabLst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273 employees have been automatically redeployed under recent reorganizations.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57200">
              <a:lnSpc>
                <a:spcPct val="90000"/>
              </a:lnSpc>
              <a:spcBef>
                <a:spcPts val="187"/>
              </a:spcBef>
              <a:tabLst>
                <a:tab algn="l" pos="0"/>
                <a:tab algn="l" pos="660240"/>
                <a:tab algn="l" pos="1320840"/>
                <a:tab algn="l" pos="1981080"/>
                <a:tab algn="l" pos="2641680"/>
                <a:tab algn="l" pos="3301920"/>
                <a:tab algn="l" pos="3962520"/>
                <a:tab algn="l" pos="4622760"/>
                <a:tab algn="l" pos="5283360"/>
                <a:tab algn="l" pos="5943600"/>
                <a:tab algn="l" pos="6603840"/>
                <a:tab algn="l" pos="7264440"/>
                <a:tab algn="l" pos="7924680"/>
                <a:tab algn="l" pos="8585280"/>
                <a:tab algn="l" pos="9245520"/>
                <a:tab algn="l" pos="9906120"/>
                <a:tab algn="l" pos="1056636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1684440" y="6126120"/>
            <a:ext cx="173340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 Domestic headcount as of 11/00.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748A761-E9F6-4F27-A22D-DD2B0AC5E0B2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"/>
          <p:cNvSpPr/>
          <p:nvPr/>
        </p:nvSpPr>
        <p:spPr>
          <a:xfrm>
            <a:off x="1452600" y="228600"/>
            <a:ext cx="454176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Internal Domestic Transfers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4/1/2000 to 3/31/2001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1213560" y="6338880"/>
            <a:ext cx="6333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From April 1, 2000 through March 31, 2000, 437 commercial employees and 2,256 non-commercial employees transferred within Enron.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5257800" y="4807080"/>
            <a:ext cx="2971800" cy="153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Total Internal Domestic Transfers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3,174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Major Reorganization Transfers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1,189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(color coded above)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Actual Transfers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969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Analyst/Associate Planned Rotations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481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Automatic Redeployment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273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75000"/>
              </a:lnSpc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(due to Business Reorganization)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Formal Redeployment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262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217188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5181480" y="4648320"/>
            <a:ext cx="3124440" cy="16002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1c1c1c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4" name="" descr=""/>
          <p:cNvPicPr/>
          <p:nvPr/>
        </p:nvPicPr>
        <p:blipFill>
          <a:blip r:embed="rId1"/>
          <a:stretch/>
        </p:blipFill>
        <p:spPr>
          <a:xfrm>
            <a:off x="838080" y="1219320"/>
            <a:ext cx="7239240" cy="3402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" name=""/>
          <p:cNvSpPr/>
          <p:nvPr/>
        </p:nvSpPr>
        <p:spPr>
          <a:xfrm>
            <a:off x="5936760" y="3962520"/>
            <a:ext cx="2172960" cy="33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Analysts and Associates Rotations         </a:t>
            </a:r>
            <a:r>
              <a:rPr b="0" lang="en-US" sz="8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481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                       Total                   3,174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A908123-3533-4162-BDE4-DBE8BDA97B4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Summary Statistics – </a:t>
            </a:r>
            <a:br>
              <a:rPr sz="2800"/>
            </a:b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Formal Redeployment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57" name=""/>
          <p:cNvSpPr/>
          <p:nvPr/>
        </p:nvSpPr>
        <p:spPr>
          <a:xfrm>
            <a:off x="228600" y="1797120"/>
            <a:ext cx="4495680" cy="375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 Redeployment Program Participation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June 1, 2000 through April 2,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Number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Employees Placed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262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Employees Terminated*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100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Employees to be Placed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149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29%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Number of Employees Placed in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 Redeployment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511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Aging of Employees to be Placed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1-10 Days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11-20 Days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21-30 Days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31-44 Days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45+ Days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Aging in Formal Redeployment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Number of Days 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in Redeployment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Average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Median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 Employees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Placed Employees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21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Terminated Employees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40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43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8" name=""/>
          <p:cNvSpPr/>
          <p:nvPr/>
        </p:nvSpPr>
        <p:spPr>
          <a:xfrm>
            <a:off x="1676520" y="6305400"/>
            <a:ext cx="18396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>
            <a:off x="4876920" y="1782720"/>
            <a:ext cx="4419360" cy="378756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98985b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Formal Redeployment Activity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Sent to Formal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Received from Formal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BU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Redeployment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Redeployment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A/A Program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Apachi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Azurix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Calme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54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58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274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EECC/EEOS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EGEP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EIM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ENW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EWC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PGE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23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1371600"/>
                <a:tab algn="l" pos="1778040"/>
                <a:tab algn="l" pos="2120760"/>
                <a:tab algn="l" pos="2692440"/>
                <a:tab algn="l" pos="308628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511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262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469B7EB-7647-4258-A942-01ED500824EC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Summary Statistics – </a:t>
            </a:r>
            <a:br>
              <a:rPr sz="2800"/>
            </a:b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Formal Redeployment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61" name=""/>
          <p:cNvSpPr/>
          <p:nvPr/>
        </p:nvSpPr>
        <p:spPr>
          <a:xfrm>
            <a:off x="1676520" y="6305400"/>
            <a:ext cx="183960" cy="24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"/>
          <p:cNvSpPr/>
          <p:nvPr/>
        </p:nvSpPr>
        <p:spPr>
          <a:xfrm>
            <a:off x="1245600" y="5867280"/>
            <a:ext cx="7040160" cy="52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* Unless noted, all data and statistics based on period June 1, 2000 through April 2, 2001.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** Since January 1, 2001, 263 employees have been terminated due to Business Reorganization.  During this same period, 58 employees who were in the redeployment group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were terminated.  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4648320" y="1447920"/>
          <a:ext cx="4038480" cy="2133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648320" y="1447920"/>
                    <a:ext cx="4038480" cy="213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65" name=""/>
          <p:cNvGraphicFramePr/>
          <p:nvPr/>
        </p:nvGraphicFramePr>
        <p:xfrm>
          <a:off x="457200" y="1523880"/>
          <a:ext cx="4114800" cy="1962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7200" y="1523880"/>
                    <a:ext cx="4114800" cy="1962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7" name=""/>
          <p:cNvSpPr/>
          <p:nvPr/>
        </p:nvSpPr>
        <p:spPr>
          <a:xfrm>
            <a:off x="5013360" y="285264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8" name=""/>
          <p:cNvGraphicFramePr/>
          <p:nvPr/>
        </p:nvGraphicFramePr>
        <p:xfrm>
          <a:off x="838080" y="3733920"/>
          <a:ext cx="3276720" cy="218592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69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838080" y="3733920"/>
                    <a:ext cx="3276720" cy="218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70" name=""/>
          <p:cNvGraphicFramePr/>
          <p:nvPr/>
        </p:nvGraphicFramePr>
        <p:xfrm>
          <a:off x="4952880" y="3733920"/>
          <a:ext cx="3276720" cy="218592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71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4952880" y="3733920"/>
                    <a:ext cx="3276720" cy="218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3CC5299-F5AE-4902-BFA6-D1E9C3C8C9C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218960" y="-360"/>
            <a:ext cx="77929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Automatic Redeployment</a:t>
            </a:r>
            <a:br>
              <a:rPr sz="2800"/>
            </a:br>
            <a:r>
              <a:rPr b="0" lang="en-US" sz="2800" strike="noStrike" u="none">
                <a:solidFill>
                  <a:srgbClr val="333399"/>
                </a:solidFill>
                <a:effectLst/>
                <a:uFillTx/>
                <a:latin typeface="Tahoma"/>
              </a:rPr>
              <a:t>Due to Business Reorganization</a:t>
            </a:r>
            <a:endParaRPr b="0" lang="en-US" sz="2800" strike="noStrike" u="none">
              <a:solidFill>
                <a:srgbClr val="333399"/>
              </a:solidFill>
              <a:effectLst/>
              <a:uFillTx/>
              <a:latin typeface="Tahoma"/>
            </a:endParaRPr>
          </a:p>
        </p:txBody>
      </p:sp>
      <p:sp>
        <p:nvSpPr>
          <p:cNvPr id="73" name=""/>
          <p:cNvSpPr/>
          <p:nvPr/>
        </p:nvSpPr>
        <p:spPr>
          <a:xfrm>
            <a:off x="152280" y="1665360"/>
            <a:ext cx="8845560" cy="4422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Former Business Unit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Employees Transferred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 Business Unit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EECC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32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22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EEOS*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17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3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NEPCO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78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39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ENW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71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50000"/>
              </a:lnSpc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CALME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54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EGM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24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22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17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6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</a:t>
            </a:r>
            <a:r>
              <a:rPr b="0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EBS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124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787320"/>
                <a:tab algn="l" pos="1574640"/>
                <a:tab algn="l" pos="2362320"/>
                <a:tab algn="l" pos="3149640"/>
                <a:tab algn="l" pos="3936960"/>
                <a:tab algn="l" pos="4724280"/>
                <a:tab algn="l" pos="5511960"/>
                <a:tab algn="l" pos="6299280"/>
                <a:tab algn="l" pos="7086600"/>
                <a:tab algn="l" pos="7873920"/>
                <a:tab algn="l" pos="8661240"/>
                <a:tab algn="l" pos="9448920"/>
                <a:tab algn="l" pos="1023624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273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>
            <a:off x="1233000" y="6095880"/>
            <a:ext cx="4101480" cy="20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 Some EECC employees were initially expected to be transferred but remained in the business unit.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02A334-87DF-460A-948D-7AE0A3CB33E9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2001-02-10T14:13:02Z</dcterms:created>
  <dc:creator>Preferred Customer</dc:creator>
  <dc:description/>
  <dc:language>en-US</dc:language>
  <cp:lastModifiedBy>ECT User</cp:lastModifiedBy>
  <cp:lastPrinted>2001-03-05T13:37:05Z</cp:lastPrinted>
  <dcterms:modified xsi:type="dcterms:W3CDTF">2001-04-09T21:25:18Z</dcterms:modified>
  <cp:revision>141</cp:revision>
  <dc:subject/>
  <dc:title>Global Cost Control</dc:title>
</cp:coreProperties>
</file>