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0" y="0"/>
            <a:ext cx="7005600" cy="922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35160" cy="45864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7"/>
          </p:nvPr>
        </p:nvSpPr>
        <p:spPr>
          <a:xfrm>
            <a:off x="3968640" y="0"/>
            <a:ext cx="3035520" cy="45864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Img"/>
          </p:nvPr>
        </p:nvSpPr>
        <p:spPr>
          <a:xfrm>
            <a:off x="1212480" y="687240"/>
            <a:ext cx="4584600" cy="343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8"/>
          </p:nvPr>
        </p:nvSpPr>
        <p:spPr>
          <a:xfrm>
            <a:off x="-360" y="8784720"/>
            <a:ext cx="3035160" cy="45900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9"/>
          </p:nvPr>
        </p:nvSpPr>
        <p:spPr>
          <a:xfrm>
            <a:off x="3968640" y="8784720"/>
            <a:ext cx="3035520" cy="45900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fld id="{B3D428C8-4831-4987-A1D8-93DF38B9D1C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ldImg"/>
          </p:nvPr>
        </p:nvSpPr>
        <p:spPr>
          <a:xfrm>
            <a:off x="1212840" y="68724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Normandy 4-9-01.xls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Business Reorg stats from 3-31-01 weekly term update.xls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1212840" y="68724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Normandy 4-0-01.xls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Business Reorg stats from 3-31-01 weekly term update.xls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ldImg"/>
          </p:nvPr>
        </p:nvSpPr>
        <p:spPr>
          <a:xfrm>
            <a:off x="1212840" y="68724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2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ED3AD3-C4FD-4CFE-AAC3-517779504E9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13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7162920" y="0"/>
            <a:ext cx="1752480" cy="98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3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sldNum" idx="4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3C4485-991C-4736-BF5D-85765C851C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31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7162920" y="0"/>
            <a:ext cx="1752480" cy="98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5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sldNum" idx="6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600830-CA5B-4DEB-B23B-67FEBC5F0A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38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7162920" y="0"/>
            <a:ext cx="1752480" cy="98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Executive Summary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8" name=""/>
          <p:cNvSpPr/>
          <p:nvPr/>
        </p:nvSpPr>
        <p:spPr>
          <a:xfrm>
            <a:off x="1226880" y="1447920"/>
            <a:ext cx="7620480" cy="50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Twelve Months Activity for Internal Employee Transfers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0000"/>
              </a:lnSpc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April 2000 to March 2001 activity total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3,174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(25% of domestic workforce) – includes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1,189 Major Reorganizations due to creation of Networks, EGM, EIM,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969 Self-initiated New Jobs – 9% of domestic workforce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481 Analyst/Associate Planned Rotations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273 Automatic Redeployment due to Business Reorganization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262 Formal Redeployment by the Redeployment Team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5000"/>
              </a:lnSpc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5000"/>
              </a:lnSpc>
              <a:buClr>
                <a:srgbClr val="333399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Formal Redeployment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511 employees have participated in formal redeployment of which 51% or 262 have been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successfully placed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149 of the 511 employees are currently still in redeployment today of which most have been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there 11-20 days.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Of those successfully placed by the redeployment team, most were placed in 8 days;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average is 21 days.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5000"/>
              </a:lnSpc>
              <a:buClr>
                <a:srgbClr val="333399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Automatic Redeployment Due to Business Reorganization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273 employees have been automatically redeployed under recent reorganizations.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5000"/>
              </a:lnSpc>
              <a:buClr>
                <a:srgbClr val="333399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887 employees have terminated YTD; Annualized termination rate is 19.5%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Of those who have left, most were poor performers ie contribution loss rate is 11.2%.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Only 278 or 31% were rated Strong or Above. Most of these employees were Technical, Engineering,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Administrative and other support functions.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5000"/>
              </a:lnSpc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224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227240" y="6126120"/>
            <a:ext cx="17334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Domestic headcount as of 11/00.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1440F4-7F57-49EB-BCD7-03CA5602801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1452600" y="228600"/>
            <a:ext cx="4541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Internal Domestic Transfers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4/1/2000 to 3/31/2001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213560" y="6338880"/>
            <a:ext cx="6333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From April 1, 2000 through March 31, 2000, 437 commercial employees and 2,256 non-commercial employees transferred within Enron.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257800" y="4807080"/>
            <a:ext cx="2971800" cy="15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Internal Domestic Transfers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3,174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 Reorganizations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1,189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(color coded above)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Self Initiated New Jobs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969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Analyst/Associate Planned Rotations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481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Automatic Redeployment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273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(due to Business Reorganization)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Formal Redeployment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262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838080" y="1217520"/>
            <a:ext cx="7467840" cy="350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5181480" y="4648320"/>
            <a:ext cx="3124440" cy="1600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1c1c1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216120" y="4191120"/>
            <a:ext cx="2172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Analysts and Associates Rotations         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481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                   Total                   3,174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697250-D8FC-48EC-8F9B-C350AB52228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Statistics – 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Formal Redeployment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"/>
          <p:cNvSpPr/>
          <p:nvPr/>
        </p:nvSpPr>
        <p:spPr>
          <a:xfrm>
            <a:off x="228600" y="1797120"/>
            <a:ext cx="4495680" cy="375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Redeployment Program Participation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1, 2000 through April 2,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 Placed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262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 Terminated*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 to be Placed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149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Number of Employees Placed in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Redeployment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511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Aging of Employees to be Placed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1-10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11-20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21-30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31-44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45+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Aging in Formal Redeployment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Days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in 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Average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Employees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Placed Employees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Terminated Employees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40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43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676520" y="6305400"/>
            <a:ext cx="18396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4876920" y="1782720"/>
            <a:ext cx="4419360" cy="3787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5b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Redeployment Activity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Sent to Formal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Received from Formal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Redeployment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A/A Program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Apachi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Calme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EECC/EEOS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EGEP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62A8D88-44AE-42C8-A1CF-B6F265EEA6E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Statistics – 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Formal Redeployment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61" name=""/>
          <p:cNvSpPr/>
          <p:nvPr/>
        </p:nvSpPr>
        <p:spPr>
          <a:xfrm>
            <a:off x="1676520" y="6305400"/>
            <a:ext cx="18396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245600" y="5867280"/>
            <a:ext cx="704016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* Unless noted, all data and statistics based on period June 1, 2000 through April 2, 2001.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** Since January 1, 2001, 263 employees have been terminated due to Business Reorganization.  During this same period, 58 employees who were in the redeployment group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were terminated.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4648320" y="1447920"/>
          <a:ext cx="4038480" cy="213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1447920"/>
                    <a:ext cx="4038480" cy="21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5" name=""/>
          <p:cNvGraphicFramePr/>
          <p:nvPr/>
        </p:nvGraphicFramePr>
        <p:xfrm>
          <a:off x="457200" y="1523880"/>
          <a:ext cx="4114800" cy="1962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1523880"/>
                    <a:ext cx="4114800" cy="19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"/>
          <p:cNvSpPr/>
          <p:nvPr/>
        </p:nvSpPr>
        <p:spPr>
          <a:xfrm>
            <a:off x="5013360" y="285264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838080" y="3733920"/>
          <a:ext cx="3276720" cy="21859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838080" y="3733920"/>
                    <a:ext cx="3276720" cy="218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0" name=""/>
          <p:cNvGraphicFramePr/>
          <p:nvPr/>
        </p:nvGraphicFramePr>
        <p:xfrm>
          <a:off x="4952880" y="3733920"/>
          <a:ext cx="3276720" cy="2185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952880" y="3733920"/>
                    <a:ext cx="3276720" cy="218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92BAA0-FC0B-4E65-9335-34686841049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Automatic Redeployment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Due to Business Reorganization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3" name=""/>
          <p:cNvSpPr/>
          <p:nvPr/>
        </p:nvSpPr>
        <p:spPr>
          <a:xfrm>
            <a:off x="914400" y="1600200"/>
            <a:ext cx="7013520" cy="366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Employees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Receiving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Business Unit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Automatically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Redeployed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Business Unit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EECC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32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EEOS*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17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3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78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EBS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39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71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CALME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54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24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17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124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273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233000" y="6095880"/>
            <a:ext cx="41014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Some EECC employees were initially expected to be transferred but remained in the business unit.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C4D745-F8B5-465B-BE06-4B5EEF6B41B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"/>
          <p:cNvGraphicFramePr/>
          <p:nvPr/>
        </p:nvGraphicFramePr>
        <p:xfrm>
          <a:off x="914400" y="990720"/>
          <a:ext cx="3429000" cy="26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990720"/>
                    <a:ext cx="342900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" name=""/>
          <p:cNvGraphicFramePr/>
          <p:nvPr/>
        </p:nvGraphicFramePr>
        <p:xfrm>
          <a:off x="914400" y="3581280"/>
          <a:ext cx="3429000" cy="2594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3581280"/>
                    <a:ext cx="3429000" cy="259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"/>
          <p:cNvSpPr/>
          <p:nvPr/>
        </p:nvSpPr>
        <p:spPr>
          <a:xfrm>
            <a:off x="7086600" y="3276720"/>
            <a:ext cx="1447920" cy="95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 Loss Scale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PRC Rating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Weight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1 - Superior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2 - Excellent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2.5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3 - Strong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0 - No Rating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4 - Satisfactory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5 - Needs Improvement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-2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6 - Issues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-3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4572000" y="1371600"/>
            <a:ext cx="2514600" cy="184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Voluntary Separations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Separation  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Contribution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Number of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40000"/>
              </a:lnSpc>
              <a:spcBef>
                <a:spcPts val="3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Date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Rate 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 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Loss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Separations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Jan 1-Jan 7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3.7%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0.1%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Jan 8-Jan 14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5.7%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0.1%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Jan 15-Jan 21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8.0%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2.3%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Jan 22-Jan 28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2.0%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0.4%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Jan 29-Feb 4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7.1%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3.3%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Feb 5-Feb 11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4.9%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6.6%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Feb 12-Feb 18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9.7%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2.6%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34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Feb 19-Feb 25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 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11.4%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15.1%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Feb 26-Mar 4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 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19.0%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21.7%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Mar 5-Mar 11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 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12.3%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8.5%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Mar 12-Mar 18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 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11.9%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12.4%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Mar 19-Mar 31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  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23.5%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30.5%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83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YTD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9.2%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7.9%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4572000" y="1371600"/>
            <a:ext cx="2438280" cy="1828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086600" y="1523880"/>
            <a:ext cx="1905120" cy="14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Overall, contribution loss rate is lower than both voluntary and involuntary separations, indicating that Enron is losing more poor than good performers.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it should be noted that </a:t>
            </a: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contribution loss exceeded separation rate for voluntary separations for 5 out of 12 weeks in the first quarter,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indicating Enron lost more good than poor performers during those weeks.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4572000" y="3276720"/>
            <a:ext cx="2514600" cy="18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Involuntary Separations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Separation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Contribution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Number of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4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Date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Rate 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 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Loss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Separations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Jan 1-Jan 7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3.7%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-2.9%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Jan 8-Jan 14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-5.8%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Jan 15-Jan 21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8.3%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-2.0%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Jan 22-Jan 28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-1.0%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Jan 29-Feb 4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26.0%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   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2.7%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91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Feb 5-Feb 11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6.3%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2.1%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Feb 12-Feb 18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16.2%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 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8.8%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57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Feb 19-Feb 25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Feb 26-Mar 4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11.6%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-0.8%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41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Mar 5-Mar 11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5.4%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Mar 12-Mar 18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9.9%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7.6%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Mar 19-Mar 31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36.5%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30.7%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129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tabLst>
                <a:tab algn="l" pos="0"/>
                <a:tab algn="l" pos="749160"/>
                <a:tab algn="l" pos="800280"/>
                <a:tab algn="l" pos="914400"/>
                <a:tab algn="l" pos="977760"/>
                <a:tab algn="l" pos="1257480"/>
                <a:tab algn="l" pos="1371600"/>
                <a:tab algn="l" pos="1549440"/>
                <a:tab algn="l" pos="1886040"/>
                <a:tab algn="l" pos="2057400"/>
                <a:tab algn="l" pos="21146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YTD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10.3%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 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3.3%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468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4572000" y="3276720"/>
            <a:ext cx="2438280" cy="1828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4648320" y="1143000"/>
            <a:ext cx="21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separation and contribution loss rates are annualized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Contribution Loss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7" name=""/>
          <p:cNvSpPr/>
          <p:nvPr/>
        </p:nvSpPr>
        <p:spPr>
          <a:xfrm>
            <a:off x="4937040" y="544032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573080" y="5183280"/>
            <a:ext cx="238716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Job Function Name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Job Group Name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Clerical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Professional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Anal/Assoc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Eng/Tech  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Anal/Assoc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Govt &amp; Reg Affairs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Inv/Comm/Gov’t Rel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200240"/>
                <a:tab algn="l" pos="1486080"/>
                <a:tab algn="l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451640" y="5257800"/>
            <a:ext cx="1311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Breakdown of employees rated Strong or above separated 1/1/01 to 3/31/01.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572000" y="5181480"/>
            <a:ext cx="2438280" cy="129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7146720" y="54100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114800" y="-39600"/>
            <a:ext cx="3200400" cy="114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Terminations YTD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887 employees have terminated (1/1/01 to 3/31/01)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419 have voluntarily terminated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468 have involuntarily terminated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Overall, 23% were rated Needs Improvement / Issues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Total Separation Rate = 19.5% (vs. 11% for yr 2000)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Total Contribution Loss = 11.2% (vs. 8.7% for yr 2000)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FB164E-43C7-4F8C-B4BA-DBCFF2E0B1B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2001-02-10T14:13:02Z</dcterms:created>
  <dc:creator>Preferred Customer</dc:creator>
  <dc:description/>
  <dc:language>en-US</dc:language>
  <cp:lastModifiedBy>ECT User</cp:lastModifiedBy>
  <cp:lastPrinted>2001-03-05T13:37:05Z</cp:lastPrinted>
  <dcterms:modified xsi:type="dcterms:W3CDTF">2001-04-10T15:21:13Z</dcterms:modified>
  <cp:revision>146</cp:revision>
  <dc:subject/>
  <dc:title>Global Cost Control</dc:title>
</cp:coreProperties>
</file>