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media/image3.wmf" ContentType="image/x-wmf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578963"/>
              </a:buClr>
              <a:buFont typeface="Monotype Sort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578963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B8A977A-08C8-4DE7-9565-73A4F63C559B}" type="slidenum"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578963"/>
              </a:buClr>
              <a:buFont typeface="Monotype Sort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578963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1BA45E-2FB6-4849-B36A-3BE2B52893A9}" type="slidenum"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578963"/>
              </a:buClr>
              <a:buFont typeface="Monotype Sort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578963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BE98A5-BC51-4BB1-A39E-A3F3D64AAF47}" type="slidenum"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690480" y="3340080"/>
            <a:ext cx="7653600" cy="485640"/>
          </a:xfrm>
          <a:custGeom>
            <a:avLst/>
            <a:gdLst/>
            <a:ahLst/>
            <a:rect l="l" t="t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rgbClr val="bdd7e5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9925734-8516-4D0D-B380-C2C2A3ACACF8}" type="slidenum"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333333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333333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333333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Project Completion Incentives</a:t>
            </a:r>
            <a:br>
              <a:rPr sz="4400"/>
            </a:br>
            <a:r>
              <a:rPr b="0" lang="en-US" sz="40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(for at-risk employees)</a:t>
            </a:r>
            <a:endParaRPr b="0" lang="en-US" sz="40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Enron Human Resources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June 2000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Highly Confidential Draft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F9BAA5-A6D6-4D53-8F55-A543E1DE3E67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Project Completion Incentive</a:t>
            </a:r>
            <a:br>
              <a:rPr sz="4000"/>
            </a:br>
            <a:r>
              <a:rPr b="0" i="1" lang="en-US" sz="36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Program Purpose</a:t>
            </a:r>
            <a:endParaRPr b="0" lang="en-US" sz="36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5238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Reward key performers (through project completion) who are working in areas of transition or areas of potential outsourcing</a:t>
            </a: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.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These positions are expected to phase out or change significantly within a one year timeframe.</a:t>
            </a:r>
            <a:endParaRPr b="0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This program is considered a short term incentive.  Long term equity &amp; incentives reviews (to include total compensation package reviews) are being conducted for key employees who are long term critical at Enron.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Highly Confidential Draft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01D0BA-3EF5-4E4B-A6A8-56972BC0277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Project Completion Incentive</a:t>
            </a:r>
            <a:br>
              <a:rPr sz="4000"/>
            </a:br>
            <a:r>
              <a:rPr b="0" i="1" lang="en-US" sz="36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Program Features</a:t>
            </a:r>
            <a:endParaRPr b="0" lang="en-US" sz="36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578963"/>
              </a:buClr>
              <a:buFont typeface="Monotype Sort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Cash incentives for all employees in departments identified as candidates for outsourcing.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578963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Payroll</a:t>
            </a:r>
            <a:endParaRPr b="0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578963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Benefits</a:t>
            </a:r>
            <a:endParaRPr b="0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578963"/>
              </a:buClr>
              <a:buFont typeface="Monotype Sort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Cash Payments will be given upon completion of assigned projects.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Highly Confidential Draft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E776BB-FBF2-4CC3-97B8-921B1468C4D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Project Completion Incentive</a:t>
            </a:r>
            <a:br>
              <a:rPr sz="4000"/>
            </a:br>
            <a:r>
              <a:rPr b="0" i="1" lang="en-US" sz="36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Program Features - Award Amounts</a:t>
            </a:r>
            <a:endParaRPr b="0" lang="en-US" sz="36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52280" y="1295280"/>
            <a:ext cx="8686800" cy="43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333333"/>
                </a:solidFill>
                <a:effectLst/>
                <a:uFillTx/>
                <a:latin typeface="Times New Roman"/>
              </a:rPr>
              <a:t>Base Program </a:t>
            </a: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(total cost = $290,263):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All employees in affected departments receive 15% of base salary.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333333"/>
                </a:solidFill>
                <a:effectLst/>
                <a:uFillTx/>
                <a:latin typeface="Times New Roman"/>
              </a:rPr>
              <a:t>Performance Perk</a:t>
            </a: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 (total cost = $152,239):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All employees in affected departments who rated excellent and above  will receive an additional 15% of base salary.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All employees in affected departments who</a:t>
            </a:r>
            <a:r>
              <a:rPr b="0" lang="en-US" sz="20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rated strong will receive an additional 10% of base salary.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Complete Program Cost = $442,502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495360" y="5715000"/>
            <a:ext cx="8001000" cy="871200"/>
            <a:chOff x="495360" y="5715000"/>
            <a:chExt cx="8001000" cy="871200"/>
          </a:xfrm>
        </p:grpSpPr>
        <p:sp>
          <p:nvSpPr>
            <p:cNvPr id="30" name=""/>
            <p:cNvSpPr/>
            <p:nvPr/>
          </p:nvSpPr>
          <p:spPr>
            <a:xfrm>
              <a:off x="495360" y="5943600"/>
              <a:ext cx="800100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800" strike="noStrike" u="none">
                  <a:solidFill>
                    <a:srgbClr val="333333"/>
                  </a:solidFill>
                  <a:effectLst/>
                  <a:uFillTx/>
                  <a:latin typeface="Times New Roman"/>
                </a:rPr>
                <a:t>If an exceptional contribution is made a PBA may be recommended as a normal course of business.</a:t>
              </a:r>
              <a:endParaRPr b="0" lang="en-US" sz="1800" strike="noStrike" u="none">
                <a:solidFill>
                  <a:srgbClr val="33333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95360" y="5715000"/>
              <a:ext cx="8001000" cy="838080"/>
            </a:xfrm>
            <a:prstGeom prst="rect">
              <a:avLst/>
            </a:prstGeom>
            <a:noFill/>
            <a:ln w="9360">
              <a:solidFill>
                <a:srgbClr val="333333"/>
              </a:solidFill>
              <a:miter/>
            </a:ln>
            <a:effectLst>
              <a:outerShdw dist="107932" dir="2700000" blurRad="0" rotWithShape="0">
                <a:srgbClr val="578963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8B11BE-5AF3-41EF-BB60-C68E2B37B18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Discussion Points:</a:t>
            </a:r>
            <a:endParaRPr b="0" lang="en-US" sz="44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76212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99"/>
              </a:spcBef>
              <a:buClr>
                <a:srgbClr val="578963"/>
              </a:buClr>
              <a:buFont typeface="Monotype Sort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Program now includes HRIS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578963"/>
              </a:buClr>
              <a:buFont typeface="Monotype Sort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Hard line on exceptions?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578963"/>
              </a:buClr>
              <a:buFont typeface="Monotype Sort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Stock Options used as short term incentives have been found ineffective.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578963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Options by design are meant for long term retention.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578963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If value of options decreases would need to replace with cash anyway.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578963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Alternative:  stick with cash for this program and identify key long term players for long term options retention beyond the project term. (*Names are highlighted in yellow on attachment.)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Highly Confidential Draft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C22500-5EE2-45AA-95F8-6B3A9ABEA98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Incentive Plan Award Detail</a:t>
            </a:r>
            <a:br>
              <a:rPr sz="4000"/>
            </a:br>
            <a:r>
              <a:rPr b="0" i="1" lang="en-US" sz="36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Benefits Department</a:t>
            </a:r>
            <a:endParaRPr b="0" lang="en-US" sz="36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533520" y="1143000"/>
          <a:ext cx="7619760" cy="51055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33520" y="1143000"/>
                    <a:ext cx="7619760" cy="5105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Highly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1E0F95-34EF-4309-9015-69D53A2553E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Incentive Plan Award Detail</a:t>
            </a:r>
            <a:br>
              <a:rPr sz="4000"/>
            </a:br>
            <a:r>
              <a:rPr b="0" i="1" lang="en-US" sz="36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Payroll Department</a:t>
            </a:r>
            <a:endParaRPr b="0" lang="en-US" sz="36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914400" y="1143000"/>
          <a:ext cx="7086600" cy="51055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14400" y="1143000"/>
                    <a:ext cx="7086600" cy="5105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Highly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9E0D09-FD87-41BB-BCF3-8431C89ED1A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2000-06-12T12:26:42Z</dcterms:created>
  <dc:creator>krizzi</dc:creator>
  <dc:description/>
  <dc:language>en-US</dc:language>
  <cp:lastModifiedBy>krizzi</cp:lastModifiedBy>
  <cp:lastPrinted>2000-06-21T12:14:31Z</cp:lastPrinted>
  <dcterms:modified xsi:type="dcterms:W3CDTF">2000-06-21T14:41:15Z</dcterms:modified>
  <cp:revision>26</cp:revision>
  <dc:subject/>
  <dc:title>Project Completion Incentives (for at-risk employees)</dc:title>
</cp:coreProperties>
</file>