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png" ContentType="image/png"/>
  <Override PartName="/ppt/media/image5.wmf" ContentType="image/x-wmf"/>
  <Override PartName="/ppt/media/image10.png" ContentType="image/png"/>
  <Override PartName="/ppt/media/image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B28CDE-CD6E-4CE9-9199-150C2F33B46D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9C23E9-181E-42FB-A473-03406DF187B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1EF13B-C174-4BD3-96DE-8AF87C1347D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440" y="6553080"/>
            <a:ext cx="152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93BB7A-1B2C-4DFE-8BC8-5A713D274419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fld id="{BF242EF1-3070-4F20-83B3-5F6D157E5CBE}" type="datetime10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00:49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70536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82995E-8147-4D18-95B9-20E3A8BCA67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5.wmf"/><Relationship Id="rId4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6.wmf"/><Relationship Id="rId4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286000" y="1676520"/>
            <a:ext cx="495288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Opportunity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Review of Webmodal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ndlesslogo" descr=""/>
          <p:cNvPicPr/>
          <p:nvPr/>
        </p:nvPicPr>
        <p:blipFill>
          <a:blip r:embed="rId1"/>
          <a:stretch/>
        </p:blipFill>
        <p:spPr>
          <a:xfrm>
            <a:off x="3867120" y="4219560"/>
            <a:ext cx="2000160" cy="65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2909880" y="1200240"/>
            <a:ext cx="6095880" cy="1003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10960" y="32076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WEBMODAL SOLUTION FOR 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345120" y="819000"/>
            <a:ext cx="452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Process Flow for Transportation Intermediation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26880" y="4878360"/>
            <a:ext cx="8382240" cy="155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Problem in transportation procurement revolves around numerous manual processes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Webmodal currently addresses this problem: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77840">
              <a:lnSpc>
                <a:spcPct val="12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a front-end, web-based interface for order entry and online tracking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77840">
              <a:lnSpc>
                <a:spcPct val="12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plans include automation or electronic confirmation, scheduling, and tracking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5384520" y="1200240"/>
            <a:ext cx="306684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3190680" y="1200240"/>
            <a:ext cx="115884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68480" y="4597560"/>
            <a:ext cx="136440" cy="152280"/>
          </a:xfrm>
          <a:prstGeom prst="rect">
            <a:avLst/>
          </a:pr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968480" y="4154400"/>
            <a:ext cx="136440" cy="15264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156040" y="4108320"/>
            <a:ext cx="43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current capability or solution to traditional industry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68480" y="4338720"/>
            <a:ext cx="136440" cy="182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104920" y="4322880"/>
            <a:ext cx="457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Partial current capability or solution to traditional industry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843200" y="19112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Approval/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Set-up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833560" y="19112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Order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890960" y="19112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24280" y="19112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881680" y="19112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Tracking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872400" y="19112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Invoicing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862760" y="19112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Collection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Payment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52480" y="189864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Marketing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60" y="2057400"/>
            <a:ext cx="90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Webmodal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843200" y="25970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Approval/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Set-up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833560" y="25970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Order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90960" y="25970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24280" y="25970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881680" y="25970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Tracking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72400" y="25970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Invoicing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862760" y="259704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Collection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Payment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52480" y="258444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Marketing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843200" y="343548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Approval/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Set-up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833560" y="343548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Order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Entry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890960" y="343548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824280" y="343548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881680" y="343548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Tracking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872400" y="343548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Invoicing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862760" y="3435480"/>
            <a:ext cx="1143000" cy="52056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560"/>
              <a:gd name="textAreaBottom" fmla="*/ 520920 h 520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f9f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Collection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Payment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52480" y="3422520"/>
            <a:ext cx="1143000" cy="520920"/>
          </a:xfrm>
          <a:custGeom>
            <a:avLst/>
            <a:gdLst>
              <a:gd name="textAreaLeft" fmla="*/ 0 w 1143000"/>
              <a:gd name="textAreaRight" fmla="*/ 1143360 w 1143000"/>
              <a:gd name="textAreaTop" fmla="*/ 0 h 520920"/>
              <a:gd name="textAreaBottom" fmla="*/ 521280 h 520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Marketing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200" y="2660760"/>
            <a:ext cx="587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120" y="349884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100600" y="4551480"/>
            <a:ext cx="41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capability or solution to traditional industry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18960" y="3270240"/>
            <a:ext cx="8763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7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"/>
          <p:cNvSpPr/>
          <p:nvPr/>
        </p:nvSpPr>
        <p:spPr>
          <a:xfrm>
            <a:off x="284040" y="70812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8A524C-A418-4965-A345-5A4545DEAFC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200160" y="2095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09480" y="954000"/>
            <a:ext cx="8382240" cy="155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time to execute transaction can be reduced by 70% using technology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through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2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functions such as notification of late loads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2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EDI, XML, or web communication of pricing, confirmation, tracking, and invoicing between carriers, shippers, and Webmodal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066680" y="3551400"/>
            <a:ext cx="1371600" cy="53316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Order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Entry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352680" y="3551400"/>
            <a:ext cx="1371600" cy="53316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209680" y="3551400"/>
            <a:ext cx="1371600" cy="53316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495680" y="3551400"/>
            <a:ext cx="1371600" cy="53316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Tracking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638680" y="3551400"/>
            <a:ext cx="1371600" cy="53316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781680" y="3551400"/>
            <a:ext cx="1371600" cy="53316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533160"/>
              <a:gd name="textAreaBottom" fmla="*/ 53352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f9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Collection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52280" y="4206960"/>
            <a:ext cx="1114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69920" y="481644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Automation 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28600" y="4816440"/>
            <a:ext cx="861048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28600" y="5425920"/>
            <a:ext cx="861048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971800" y="3124080"/>
            <a:ext cx="3581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Per Load Time to Execute (Minutes)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924680" y="3551400"/>
            <a:ext cx="1343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Average 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390680" y="4346640"/>
            <a:ext cx="76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1320840"/>
                <a:tab algn="ctr" pos="2577960"/>
                <a:tab algn="ctr" pos="3657600"/>
                <a:tab algn="ctr" pos="4863960"/>
                <a:tab algn="ctr" pos="5943600"/>
                <a:tab algn="ctr" pos="7086600"/>
                <a:tab algn="l" pos="82296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14.3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390680" y="4998960"/>
            <a:ext cx="76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1320840"/>
                <a:tab algn="ctr" pos="2577960"/>
                <a:tab algn="ctr" pos="3657600"/>
                <a:tab algn="ctr" pos="4863960"/>
                <a:tab algn="ctr" pos="5943600"/>
                <a:tab algn="ctr" pos="7086600"/>
                <a:tab algn="l" pos="82296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2.3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7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D8F427-660E-4790-9480-7C723705836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304920" y="866880"/>
            <a:ext cx="838188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EBIT of $(7.9) in 2001, with cash needs totaling $8.6 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factoring of 80% of receivables and current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20461200">
            <a:off x="1230480" y="3039840"/>
            <a:ext cx="7962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3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565DCD0-518A-4B00-B3EA-E1BB4478390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69920" y="257040"/>
            <a:ext cx="7953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AND PROJECTED FINANCIALS - WEBMODAL PROJECTIONS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574560" y="1962000"/>
          <a:ext cx="8035920" cy="38293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74560" y="1962000"/>
                    <a:ext cx="8035920" cy="382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190440" y="747720"/>
            <a:ext cx="8382240" cy="9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five large deals brought through Enron, EBIT rises to $105MM in 2004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rises to about $200MM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factoring of 80% of receivables and current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20461200">
            <a:off x="1230480" y="3039840"/>
            <a:ext cx="7962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2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BCDB36-E0CB-4960-BA97-080905084EE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00160" y="244440"/>
            <a:ext cx="7939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AND PROJECTED FINANCIALS - WITH ENRON PROJECTIONS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7" name=""/>
          <p:cNvGraphicFramePr/>
          <p:nvPr/>
        </p:nvGraphicFramePr>
        <p:xfrm>
          <a:off x="469800" y="1797120"/>
          <a:ext cx="7912080" cy="46036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5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69800" y="1797120"/>
                    <a:ext cx="7912080" cy="460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179280" y="285840"/>
            <a:ext cx="601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AND EXPECTED PURCHASE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0" name=""/>
          <p:cNvGraphicFramePr/>
          <p:nvPr/>
        </p:nvGraphicFramePr>
        <p:xfrm>
          <a:off x="762120" y="947880"/>
          <a:ext cx="7543800" cy="4914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1" name="" descr=""/>
                  <p:cNvPicPr/>
                  <p:nvPr/>
                </p:nvPicPr>
                <p:blipFill>
                  <a:blip r:embed="rId2">
                    <a:alphaModFix amt="50000"/>
                  </a:blip>
                  <a:stretch/>
                </p:blipFill>
                <p:spPr>
                  <a:xfrm>
                    <a:off x="762120" y="947880"/>
                    <a:ext cx="7543800" cy="4914720"/>
                  </a:xfrm>
                  <a:prstGeom prst="rect">
                    <a:avLst/>
                  </a:prstGeom>
                  <a:solidFill>
                    <a:srgbClr val="ffffff">
                      <a:alpha val="50000"/>
                    </a:srgbClr>
                  </a:solidFill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62" name="endlesslogo" descr=""/>
          <p:cNvPicPr/>
          <p:nvPr/>
        </p:nvPicPr>
        <p:blipFill>
          <a:blip r:embed="rId3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3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A428A6-EEF4-412C-BAF0-8759E435F4B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185760" y="181080"/>
            <a:ext cx="5715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OPPORTUNITY - BUSINESS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93640" y="72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8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216D52-F86B-4B38-934A-B9D2DE57E45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2" name=""/>
          <p:cNvGraphicFramePr/>
          <p:nvPr/>
        </p:nvGraphicFramePr>
        <p:xfrm>
          <a:off x="152280" y="1143000"/>
          <a:ext cx="9220320" cy="54054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1143000"/>
                    <a:ext cx="9220320" cy="540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185760" y="181080"/>
            <a:ext cx="6977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OPPORTUNITY - COST EXPECTATION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93640" y="72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6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FE0C03-F6FC-46C1-B4CC-D178978C66D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0" name=""/>
          <p:cNvGraphicFramePr/>
          <p:nvPr/>
        </p:nvGraphicFramePr>
        <p:xfrm>
          <a:off x="457200" y="762120"/>
          <a:ext cx="6362640" cy="57150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8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762120"/>
                    <a:ext cx="6362640" cy="571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"/>
          <p:cNvSpPr/>
          <p:nvPr/>
        </p:nvSpPr>
        <p:spPr>
          <a:xfrm>
            <a:off x="185760" y="181080"/>
            <a:ext cx="6977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OPPORTUNITY - COST EXPECTATION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93640" y="72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4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5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882D1CF-01D5-4D96-BB32-50AF1D2D745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80880" y="1066680"/>
          <a:ext cx="6426360" cy="4114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1066680"/>
                    <a:ext cx="64263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2133720" y="2590920"/>
            <a:ext cx="4572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1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2DAA2D-8902-4AE5-907D-790C1F6E933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/>
          <p:nvPr/>
        </p:nvSpPr>
        <p:spPr>
          <a:xfrm>
            <a:off x="304920" y="866880"/>
            <a:ext cx="838188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EBIT of $(6.9) in 2001, with cash needs totaling $7.6 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factoring of 80% of receivables and increased pricing by 50%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rot="20461200">
            <a:off x="1230480" y="3039840"/>
            <a:ext cx="7962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7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8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1BD128-DF36-4FC7-865E-6093CB4256F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9920" y="257040"/>
            <a:ext cx="7953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AND PROJECTED FINANCIALS - WEBMODAL PROJECTIONS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2" name=""/>
          <p:cNvGraphicFramePr/>
          <p:nvPr/>
        </p:nvGraphicFramePr>
        <p:xfrm>
          <a:off x="270000" y="1905120"/>
          <a:ext cx="8340480" cy="3657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0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70000" y="1905120"/>
                    <a:ext cx="834048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30040" y="228600"/>
            <a:ext cx="7162920" cy="25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Opportunity for Enron Global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Webmodal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086359-F135-4B5A-9B31-EAA8653D126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"/>
          <p:cNvSpPr/>
          <p:nvPr/>
        </p:nvSpPr>
        <p:spPr>
          <a:xfrm>
            <a:off x="190440" y="747720"/>
            <a:ext cx="8382240" cy="9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five large deals brought through Enron, EBIT rises to $162MM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rises to about $200MM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factoring of 80% of receivables and 50% price increase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rot="20461200">
            <a:off x="1230480" y="3039840"/>
            <a:ext cx="7962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6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7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CD1CA1-729F-46BC-A62B-700402EE930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00160" y="244440"/>
            <a:ext cx="7939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AND PROJECTED FINANCIALS - WITH ENRON PROJECTIONS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1" name=""/>
          <p:cNvGraphicFramePr/>
          <p:nvPr/>
        </p:nvGraphicFramePr>
        <p:xfrm>
          <a:off x="622440" y="1828800"/>
          <a:ext cx="7378560" cy="42940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1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22440" y="1828800"/>
                    <a:ext cx="7378560" cy="429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-43200" y="352080"/>
            <a:ext cx="5581800" cy="1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COMPARABLE - PRIVATE 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4" name=""/>
          <p:cNvGraphicFramePr/>
          <p:nvPr/>
        </p:nvGraphicFramePr>
        <p:xfrm>
          <a:off x="304920" y="1154160"/>
          <a:ext cx="8610480" cy="4851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154160"/>
                    <a:ext cx="8610480" cy="485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16" name="endlesslogo" descr=""/>
          <p:cNvPicPr/>
          <p:nvPr/>
        </p:nvPicPr>
        <p:blipFill>
          <a:blip r:embed="rId3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7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1D67D3E-34A8-48D4-B2ED-1A15A83C994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" name=""/>
          <p:cNvGraphicFramePr/>
          <p:nvPr/>
        </p:nvGraphicFramePr>
        <p:xfrm>
          <a:off x="1986120" y="655560"/>
          <a:ext cx="4479840" cy="576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6120" y="655560"/>
                    <a:ext cx="4479840" cy="576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2" name=""/>
          <p:cNvSpPr/>
          <p:nvPr/>
        </p:nvSpPr>
        <p:spPr>
          <a:xfrm>
            <a:off x="206280" y="263520"/>
            <a:ext cx="701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 BACK-OFFICE TRANSACTION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3" name="endlesslogo" descr=""/>
          <p:cNvPicPr/>
          <p:nvPr/>
        </p:nvPicPr>
        <p:blipFill>
          <a:blip r:embed="rId3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4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C19B1D-97F9-48C3-B1C3-2DB1285BAC6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990720" y="2286000"/>
            <a:ext cx="7162560" cy="22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Opportunity for Enron Global Markets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17CC0F-1EBB-490A-96E6-EEC04931BB4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01600" y="1951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 AND CONS OF ENTRY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930320" y="1523880"/>
            <a:ext cx="6099120" cy="458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business opportunity at NPV close to $1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Platform for future growth into global container/air freight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Leverages several core Enron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indicator for general trade/currency trends and 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Tradable units relatively small (Retail versus Wholesale)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455760" indent="-112680">
              <a:lnSpc>
                <a:spcPct val="100000"/>
              </a:lnSpc>
              <a:spcBef>
                <a:spcPts val="349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455760" indent="-112680">
              <a:lnSpc>
                <a:spcPct val="100000"/>
              </a:lnSpc>
              <a:spcBef>
                <a:spcPts val="349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1523880"/>
            <a:ext cx="760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4114800"/>
            <a:ext cx="7920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C1660E-A723-4310-9DC5-035D12F64D3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533520" y="1044720"/>
            <a:ext cx="1393560" cy="672840"/>
          </a:xfrm>
          <a:custGeom>
            <a:avLst/>
            <a:gdLst>
              <a:gd name="textAreaLeft" fmla="*/ 0 w 1393560"/>
              <a:gd name="textAreaRight" fmla="*/ 1393920 w 1393560"/>
              <a:gd name="textAreaTop" fmla="*/ 0 h 672840"/>
              <a:gd name="textAreaBottom" fmla="*/ 672840 h 672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Accounts/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Set-up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35160" y="1044720"/>
            <a:ext cx="1295280" cy="6858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Order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233960" y="1044720"/>
            <a:ext cx="1141200" cy="672840"/>
          </a:xfrm>
          <a:custGeom>
            <a:avLst/>
            <a:gdLst>
              <a:gd name="textAreaLeft" fmla="*/ 0 w 1141200"/>
              <a:gd name="textAreaRight" fmla="*/ 1141560 w 1141200"/>
              <a:gd name="textAreaTop" fmla="*/ 0 h 672840"/>
              <a:gd name="textAreaBottom" fmla="*/ 672840 h 672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201840" y="1044720"/>
            <a:ext cx="1244880" cy="672840"/>
          </a:xfrm>
          <a:custGeom>
            <a:avLst/>
            <a:gdLst>
              <a:gd name="textAreaLeft" fmla="*/ 0 w 1244880"/>
              <a:gd name="textAreaRight" fmla="*/ 1245240 w 1244880"/>
              <a:gd name="textAreaTop" fmla="*/ 0 h 672840"/>
              <a:gd name="textAreaBottom" fmla="*/ 672840 h 672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5452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159520" y="1044720"/>
            <a:ext cx="1139760" cy="672840"/>
          </a:xfrm>
          <a:custGeom>
            <a:avLst/>
            <a:gdLst>
              <a:gd name="textAreaLeft" fmla="*/ 0 w 1139760"/>
              <a:gd name="textAreaRight" fmla="*/ 1140120 w 1139760"/>
              <a:gd name="textAreaTop" fmla="*/ 0 h 672840"/>
              <a:gd name="textAreaBottom" fmla="*/ 672840 h 672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Tracking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86520" y="1044720"/>
            <a:ext cx="1139760" cy="672840"/>
          </a:xfrm>
          <a:custGeom>
            <a:avLst/>
            <a:gdLst>
              <a:gd name="textAreaLeft" fmla="*/ 0 w 1139760"/>
              <a:gd name="textAreaRight" fmla="*/ 1140120 w 1139760"/>
              <a:gd name="textAreaTop" fmla="*/ 0 h 672840"/>
              <a:gd name="textAreaBottom" fmla="*/ 672840 h 672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Invoicing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012080" y="1044720"/>
            <a:ext cx="1217520" cy="672840"/>
          </a:xfrm>
          <a:custGeom>
            <a:avLst/>
            <a:gdLst>
              <a:gd name="textAreaLeft" fmla="*/ 0 w 1217520"/>
              <a:gd name="textAreaRight" fmla="*/ 1217880 w 1217520"/>
              <a:gd name="textAreaTop" fmla="*/ 0 h 672840"/>
              <a:gd name="textAreaBottom" fmla="*/ 672840 h 672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Collection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Payment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47680" y="304920"/>
            <a:ext cx="72565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OPPORTUNITIES FOR PROCESSES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295280" y="1730520"/>
            <a:ext cx="990720" cy="145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Credit Screen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Quebecor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Cysive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Lightbridge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GE/Factors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97680" y="1814400"/>
            <a:ext cx="990360" cy="15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Quebecor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Portal Software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Convergys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Amdocs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238880" y="1814400"/>
            <a:ext cx="129564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Quebecor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920" y="3757680"/>
            <a:ext cx="8610480" cy="24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40000"/>
              </a:lnSpc>
              <a:spcBef>
                <a:spcPts val="876"/>
              </a:spcBef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Certain “Brick and mortar” firms have proficiency in logistics and excess capacity (Quebecor),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40000"/>
              </a:lnSpc>
              <a:spcBef>
                <a:spcPts val="876"/>
              </a:spcBef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based startups like NTE and i2 claim to have solved the “back-office” problem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40000"/>
              </a:lnSpc>
              <a:spcBef>
                <a:spcPts val="876"/>
              </a:spcBef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Accounts/Set-up companies offer outsourcing for credit and subscriber screening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40000"/>
              </a:lnSpc>
              <a:spcBef>
                <a:spcPts val="876"/>
              </a:spcBef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Software providers build or sell solutions to handle the logistics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40000"/>
              </a:lnSpc>
              <a:spcBef>
                <a:spcPts val="876"/>
              </a:spcBef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outsourcing firms for other industries could offer services to the transportation industry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40000"/>
              </a:lnSpc>
              <a:spcBef>
                <a:spcPts val="876"/>
              </a:spcBef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Numerous factoring companies are available to handle collections/payments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40280" y="2095560"/>
            <a:ext cx="990360" cy="11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Quebecor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Cysive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04920" y="1730520"/>
            <a:ext cx="129384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Webmodal/ENE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20960" y="195912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344840" y="1959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2820960" y="1730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5640480" y="1730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5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AE1315-EC09-479A-B167-CB8E505BB87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9" name=""/>
          <p:cNvCxnSpPr/>
          <p:nvPr/>
        </p:nvCxnSpPr>
        <p:spPr>
          <a:xfrm flipH="1" rot="16200000">
            <a:off x="4553640" y="285840"/>
            <a:ext cx="37080" cy="6096960"/>
          </a:xfrm>
          <a:prstGeom prst="bentConnector3">
            <a:avLst>
              <a:gd name="adj1" fmla="val 725490"/>
            </a:avLst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185760" y="181080"/>
            <a:ext cx="6900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OPPORTUNITY - ENTRY METHOD REVIEW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3640" y="72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2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D5D42A-5563-4BEA-9E8D-A8B7C48752F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7200" y="1246320"/>
            <a:ext cx="8381880" cy="40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hiring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Engaged in last two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acquisitions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Reviewed 20+ transportation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Non-asset based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mass of industry expertise and culture match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 initial capital investment for entry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ventures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reviewed railroad joint venture opportunities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effort with technology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3276720" y="2057400"/>
            <a:ext cx="2438280" cy="22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Webmodal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8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925DF8C-9B48-48A3-B10E-990C1D680D3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87200" y="195120"/>
            <a:ext cx="5715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WEBMODAL ACQUISITION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93640" y="72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7200" y="990720"/>
            <a:ext cx="8381880" cy="50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1652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100% of outstanding shares of Webmodal, Inc. for $12.5MM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$10MM for non-employee shareholders (56%)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$2MM in Enron stock for ownership of Founder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$.5MM in debt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employee retention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0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of senior management team to sign 3 year employment contracts or transition agreements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buClr>
                <a:srgbClr val="333399"/>
              </a:buClr>
              <a:buFont typeface="Marlett" charset="2"/>
              <a:buChar char="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Employment package of restricted shares and options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business model to operate within Enron Global Markets, with focus on building capacity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165240">
              <a:lnSpc>
                <a:spcPct val="120000"/>
              </a:lnSpc>
              <a:buClr>
                <a:srgbClr val="333399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Merge processes and technology with Enron’s to create basis for transportation trading systems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5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7BD2E1-A8C8-4AA6-9533-BF57CBE542B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201600" y="2095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 AND CONS OF USING WEBMODAL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438280" y="1446120"/>
            <a:ext cx="4191120" cy="397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Reduces time to enter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Leverages existing data and supplier/customer relationships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access to critical mass of industry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Investors have to be paid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customer 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333399"/>
              </a:buClr>
              <a:buFont typeface="Marlett" charset="2"/>
              <a:buChar char="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still under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7160" indent="-225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dec" pos="91440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09480" y="1409760"/>
            <a:ext cx="836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09480" y="3679920"/>
            <a:ext cx="836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3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D01416-D93D-419B-B41C-30046591CEA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2000-01-13T21:11:38Z</dcterms:created>
  <dc:creator>Alok Garg</dc:creator>
  <dc:description/>
  <dc:language>en-US</dc:language>
  <cp:lastModifiedBy>pconne1</cp:lastModifiedBy>
  <cp:lastPrinted>2001-01-11T17:56:35Z</cp:lastPrinted>
  <dcterms:modified xsi:type="dcterms:W3CDTF">2001-01-11T20:07:30Z</dcterms:modified>
  <cp:revision>345</cp:revision>
  <dc:subject/>
  <dc:title>El Paso Energy</dc:title>
</cp:coreProperties>
</file>