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1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2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3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FCFF3B5-0753-4401-AA04-00C84E938311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"/>
          <p:cNvGrpSpPr/>
          <p:nvPr/>
        </p:nvGrpSpPr>
        <p:grpSpPr>
          <a:xfrm>
            <a:off x="457200" y="2363760"/>
            <a:ext cx="8152920" cy="1599840"/>
            <a:chOff x="457200" y="2363760"/>
            <a:chExt cx="8152920" cy="1599840"/>
          </a:xfrm>
        </p:grpSpPr>
        <p:sp>
          <p:nvSpPr>
            <p:cNvPr id="11" name=""/>
            <p:cNvSpPr/>
            <p:nvPr/>
          </p:nvSpPr>
          <p:spPr>
            <a:xfrm>
              <a:off x="2886480" y="23637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2811960" y="25290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771280" y="27496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57200" y="30798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4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5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6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BA59A75-5A28-4B46-9540-F4B70CEF3272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ffcc66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Market Microstructure Theory</a:t>
            </a:r>
            <a:br>
              <a:rPr sz="4400"/>
            </a:br>
            <a:r>
              <a:rPr b="0" i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Maureen O’Hara</a:t>
            </a:r>
            <a:endParaRPr b="0" i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403812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6/28/2001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Jinbaek Kim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Learning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Difficulty of modeling learning process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Learning depends on traders’ risk preferences, endowments, the nature and extent of uncertainty, market structure itself etc.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Many traders learn from sequence of prices, trading volume, trading time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Sequence of prices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Sequence of prices can be informative beyond the information provided by the individual prices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Model: private information and supply uncertainty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Grundy and McNichols[1989], Brown and Jennings[1989]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Learning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76212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Trading volume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Empirical link is strong: 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Volume is larger when prices move up than when they move down</a:t>
            </a:r>
            <a:endParaRPr b="0" lang="en-US" sz="1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Strong link between volume and the absolute value of price changes</a:t>
            </a:r>
            <a:endParaRPr b="0" lang="en-US" sz="1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Wang[1994]: Volume is decreasing in the amount of the information asymmetry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BEO[1994]: Volume conveys information about signal quality (small volume when the quality is very high or very low)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Trading time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Diamond and Verrecchia[1987]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Traders have various short sale constraints</a:t>
            </a:r>
            <a:endParaRPr b="0" lang="en-US" sz="1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Observing an absence of trade: signal of bad news</a:t>
            </a:r>
            <a:endParaRPr b="0" lang="en-US" sz="1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Fast convergence under no constraints</a:t>
            </a:r>
            <a:endParaRPr b="0" lang="en-US" sz="1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Easley and O’Hara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Trades provide signals on the direction of any new information</a:t>
            </a:r>
            <a:endParaRPr b="0" lang="en-US" sz="1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The lack of trade provides a signal of the existence of any new information: high probability of no new information</a:t>
            </a:r>
            <a:endParaRPr b="0" lang="en-US" sz="1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Contrasted response of market maker to lack of trade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DV: increase spread, move prices down</a:t>
            </a:r>
            <a:endParaRPr b="0" lang="en-US" sz="1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EO: decrease spread, price may go up or down depending on the cumulated volume</a:t>
            </a:r>
            <a:endParaRPr b="0" lang="en-US" sz="1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Order forms: limit order, stop order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Limit order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Provide liquidity to the market 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“Free option”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Only from uninformed traders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Profit from market maker’s inventory position adjustment process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Strategy depends on available information: structure of the book, market maker’s inventory position etc. 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Stop order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Typically used to sell stock when prices are falling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Take liquidity from the market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Only from uninformed traders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Effect of introducing book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Market order flow is more likely to come from informed traders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Large spreads with faster adjustment (high volatility)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Price converge faster to full-information values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Order type uncertainty is inevitable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Bidders may use complex portfolio strategy that does not use book explicitly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Market failure issue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Adverse selection issue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Too many informed traders, too large bid-ask spread, no transaction, no quote update, no transaction, no quote update …..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Solution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Halt trading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Monopoly position of specialist: Glosten[1989]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Sets prices that maximize profits on average not transaction-by-transaction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Call market: Madhavan[1992]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No quote, price is not known when traders submit bid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Cost: price discovery is hard due to the lack of continuity (especially so, for infrequently traded stock)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Larger traders are better off, small traders are worse off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Possibility of cream skimming (3</a:t>
            </a:r>
            <a:r>
              <a:rPr b="0" lang="en-US" sz="1600" strike="noStrike" u="none" baseline="30000">
                <a:solidFill>
                  <a:srgbClr val="ffffcc"/>
                </a:solidFill>
                <a:effectLst/>
                <a:uFillTx/>
                <a:latin typeface="Garamond"/>
              </a:rPr>
              <a:t>rd</a:t>
            </a: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 market for small traders)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Clr>
                <a:srgbClr val="ffcc66"/>
              </a:buClr>
              <a:buFont typeface="Garamond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Restrict orders to small amount</a:t>
            </a:r>
            <a:endParaRPr b="0" lang="en-US" sz="1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Clr>
                <a:srgbClr val="ffcc66"/>
              </a:buClr>
              <a:buFont typeface="Garamond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Match the best bid or offer</a:t>
            </a:r>
            <a:endParaRPr b="0" lang="en-US" sz="1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Clr>
                <a:srgbClr val="ffcc66"/>
              </a:buClr>
              <a:buFont typeface="Garamond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Arizona Stock Exchange, POSIT, Instinet etc.</a:t>
            </a:r>
            <a:endParaRPr b="0" lang="en-US" sz="1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NYSE estimates about 20% of total volume and 35% of small trade volume (less than 2,100 shares) was diverted to third party providers[1993]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Stability of market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Market fall in 1987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Explanation: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Uncertainty of hedging amount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Gennotte and Leland[1990], Jacklin et al.[1992]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“Sunshine policy”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Grossman[1988], Admati and Pfleiderer[1991]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Uninformed price-contingent orders are revealed to the market prior to their execution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Increase liquidity by inducing more risk averse liquidity providers enter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Large traders benefit more from increased liquidity than do small traders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Relationships between markets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Possibility of arbitrage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Bid-ask spread increases due to the risk of trading with arbitrageurs (technical uninformed traders)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A market may have effect on the liquidity of other markets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Different types of information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Information common to all securities, systematic information, security-specific information etc.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Discretionary liquidity traders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Informed trading increases variance of order flow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Discretionary liquidity traders prefer market with lowest variance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Adding discretionary order flow decreases variance of market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Every discretionary liquidity trader goes to the same market in equilibrium..?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There are many factors affecting overall volatility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Relationships between markets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Upstairs market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27% of blocks in 1992 used upstairs market, why?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Large size of transaction is beyond risk bearing capacity of the specialist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The lack of anonymity in upstairs market to avoid signaling to market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Index products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Reduces liquidity of the individual securities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Increase sensitivity of individual securities to systematic information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Derivative market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Increasing volatility of the stock increases option liquidity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Informed traders may move to the derivative market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Futures market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Information in the futures market on the aggregate value is more informative: Kumar and Seppi, 1990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Futures markets respond more strongly to information than do the underlying stock markets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Requirements of Market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Commodity Exchange Act of 1974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Reliable price discovery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Market clearing price can always be found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Single setting providing market-clearing price or multiple setting provide different market prices for different quantities?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Broad-based price dissemination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Transparency: expedite price discovery process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Third market who “free ride” price discovery elsewhere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Effective hedging against price risks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General role of markets: provide insurance to liquidity traders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Greater liquidity, reduction of anonymity, prohibition of dual trading and front running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0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Market Efficiency</a:t>
            </a:r>
            <a:endParaRPr b="0" i="1" lang="en-US" sz="40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Market Efficiency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How well and how quickly a market aggregates and impounds information into the price?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Strong form efficient: prices reflect all private and public information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Semi-strong form efficient: prices reflect all public information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Weak form efficient: prices reflect the information in their own past values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Dynamic efficiency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Speed with which prices reflect full information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Volatility, efficiency trade-off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The goals of minimizing uninformed trading costs and increased price efficiency conflict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Market efficiency benefits society directly by reducing the cost of capital for firms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0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Summary, Today</a:t>
            </a:r>
            <a:endParaRPr b="0" i="1" lang="en-US" sz="40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80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Different environment and assumptions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Information-based model with uncertainty of information existence and volume selection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Learning process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Learning by price sequence, trading volume and time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Market structure and price behavior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Effect of order book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Market failure and stability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Relationship between markets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upstairs market, index product, derivative, futures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Market performance: requirements, efficiency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0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Objective: Getting a Big Picture</a:t>
            </a:r>
            <a:r>
              <a:rPr b="0" i="1" lang="en-US" sz="4000" strike="noStrike" u="none">
                <a:solidFill>
                  <a:srgbClr val="ffcc66"/>
                </a:solidFill>
                <a:effectLst/>
                <a:uFillTx/>
                <a:latin typeface="Garamond"/>
              </a:rPr>
              <a:t>  </a:t>
            </a:r>
            <a:endParaRPr b="0" i="1" lang="en-US" sz="40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Summary and Criticism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Real scenario: NYSE (1992)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What did we miss?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Existence of new information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Trading quantity selection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Learning based on other public information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Order book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Market failure and stability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Relationship between markets etc. 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Theories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Next steps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Discussion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Determining bid-ask spread is not simple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Too many factors. Information overflow…!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What did we miss, still?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Game theory and rational expectations model (Kyle’s framework)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Something important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What is the most relevant factors and what is dominating factors?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How can we deal with contradicting intuitions?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How can we model bid-ask spread reflecting identified factors?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For practical reason, is there anything else that makes it simple? … like free riding?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Next Steps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Market microstructure survey: Madhavan[2000]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Existence of new information and trading quantity selection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Easley and O’Hara [1987]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Inventory with limit order, competition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Cohen, Maier, Schwartz, and Whitcomb [1981]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Strategic behavior of traders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Rational expectations model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Kyle[1984, 1985]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Papers on futures market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Incorporates suggestions from our discussion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Summary, so far 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Inventory-based model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Dealer balances order flows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Dealer has preferred inventory position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Predicts mean-reversion of prices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Information-based model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Different information regarding the true value of a stock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Bid-ask spread from compensating loss from informed trader(CG) or learning true value after transaction (GM)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Price forms Martingale property in the process of reflecting </a:t>
            </a:r>
            <a:r>
              <a:rPr b="1" lang="en-US" sz="1800" strike="noStrike" u="sng">
                <a:solidFill>
                  <a:srgbClr val="ffffcc"/>
                </a:solidFill>
                <a:effectLst/>
                <a:uFillTx/>
                <a:latin typeface="Garamond"/>
              </a:rPr>
              <a:t>all publicly available information</a:t>
            </a: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 (no serial correlation)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Price converges to the true value after all (by learning process)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Spread is dependent on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Information quality, number of informed traders, trader’s elasticities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0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Criticism: Inventory-based model</a:t>
            </a:r>
            <a:endParaRPr b="0" i="1" lang="en-US" sz="40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Effect on price is temporary (ultimately reverts to “true” levels)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Unclear preferred inventory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The desired level is not clear 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What changes the level is not clear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Especially when dealer speculates, it is not clear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Weak empirical evidence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Existence of preferred level is verified but it departs from the level in the long run (Madhavan and Smidt[91,93], Hasbrouck and Sofianos[93])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Little evidence of mean reverting behavior of prices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Lyons[93]: found evidence in foreign exchange markets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Madhavan and Smidt[91,92]: little evidence in equity markets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Manaster and Mann[92]: little evidence in futures markets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0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Criticism: Information-based model</a:t>
            </a:r>
            <a:endParaRPr b="0" i="1" lang="en-US" sz="40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Price adjustment path to true value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How long it will take is not clear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Different paths depending on the information the market maker sees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Existence of new information?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Do not allow traders to select quantity (one unit at a time)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Cannot explain immediate price drop associated with block trades and subsequent price behavior (i.e. partial recovery)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Virtual queue is required to explain arrival process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Strategy of unformed and informed traders is not considered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Real Scenario: NYSE in 1992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400 specialist, 2089 listed firms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Each specialist handles average 3.7 stocks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Specialists participate in average 19.4 % of transactions (greater involvement with less frequently traded stocks)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Limit orders (contingent on price, time etc) are kept in the specialist’s book (not common knowledge)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Trading occurs between 9:30 to 4:00 E.S.T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Trading Mechanism: call auction + continuous auction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Program trading: 11.5 % or all orders (SuperDOT system)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Inter-market trading system(ITS):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9 US Markets: NYSE, American Stock Exchange, Boston, Midwest, Cincinnati, Pacific, Philadelphia, the Chicago Board Options Exchange, the NASD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Real Scenario: NYSE in 1992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Block Trade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Transaction involving 10,000 shares or more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Explains 50.7 % of total volume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Cf)</a:t>
            </a: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 27% of block trades use “upstairs market maker” who forms a syndicate of buyers to take the other side of the trade, not specialist. 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 </a:t>
            </a: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Price continuity: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96.4 % of all transactions occurred with a price change of 1/8 or less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Specialist is expected to stabilize market: ex) no sale into a falling market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 </a:t>
            </a: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Circuit breakers: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Introduced after the market crash in 1987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DJIA: 250 points, 400 points declines: trading halt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Rule 80A: restricts index arbitrage – execution of sell orders only on a plus tick, buy orders only on a minus tick when DJIA 50 points declines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  <a:ea typeface="Times New Roman"/>
              </a:rPr>
              <a:t>Trading halt in response to firm-specific events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What did we miss?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Existence of new information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Selection of transaction quantity: block trading or small trading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Learning based on public information such as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Price process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Trading volume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Transaction time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Order book: limit order, stop order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Market failure issue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Stability of market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Relationships between markets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Upstairs market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Futures, Derivatives market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Index product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Requirements of market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Market efficiency: efficiency concept, dynamic efficiency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Existence of new information and Selection of trading quantity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7621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Garamon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Easley and O’Hara[1987]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Information-based model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Dual uncertainty: existence of information and information content – dual learning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Trader selects quantity: large quantity or small quantity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Two possible equilibria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Separating</a:t>
            </a: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: Informed traders choose large quantity, uninformed choose both large and small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Pooling</a:t>
            </a: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: Informed traders choose both, uninformed choose both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Spread could vary across trade sizes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Large trade with larger spread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Large trade at worse price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Uninformed trade can have information value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Signal that no new information exists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Partial price recovery after block trading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cc66"/>
              </a:buClr>
              <a:buFont typeface="Garamond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If following quantity is small, dealer updates belief on no information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Garamon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Garamond"/>
              </a:rPr>
              <a:t>Examining only the small-trade spread can be misleading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2001-06-27T18:12:01Z</dcterms:created>
  <dc:creator>jkim2</dc:creator>
  <dc:description/>
  <dc:language>en-US</dc:language>
  <cp:lastModifiedBy>jkim2</cp:lastModifiedBy>
  <dcterms:modified xsi:type="dcterms:W3CDTF">2001-06-28T16:00:34Z</dcterms:modified>
  <cp:revision>87</cp:revision>
  <dc:subject/>
  <dc:title>Market Microstructure Theory Maureen O’Hara</dc:title>
</cp:coreProperties>
</file>