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embeddings/oleObject1.bin" ContentType="application/vnd.openxmlformats-officedocument.oleObject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notesSlides/_rels/notesSlide3.xml.rels" ContentType="application/vnd.openxmlformats-package.relationships+xml"/>
  <Override PartName="/ppt/notesSlides/_rels/notesSlide2.xml.rels" ContentType="application/vnd.openxmlformats-package.relationship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"/>
          <p:cNvSpPr/>
          <p:nvPr/>
        </p:nvSpPr>
        <p:spPr>
          <a:xfrm>
            <a:off x="0" y="0"/>
            <a:ext cx="7009200" cy="9295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1"/>
          <p:cNvSpPr>
            <a:spLocks noGrp="1"/>
          </p:cNvSpPr>
          <p:nvPr>
            <p:ph type="hdr"/>
          </p:nvPr>
        </p:nvSpPr>
        <p:spPr>
          <a:xfrm>
            <a:off x="0" y="0"/>
            <a:ext cx="3036960" cy="46512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440" bIns="46440" anchor="ctr">
            <a:noAutofit/>
          </a:bodyPr>
          <a:p>
            <a:pPr marL="216000" indent="0">
              <a:buNone/>
              <a:tabLst>
                <a:tab algn="l" pos="0"/>
                <a:tab algn="l" pos="932040"/>
                <a:tab algn="l" pos="1863720"/>
                <a:tab algn="l" pos="2795760"/>
                <a:tab algn="l" pos="3727440"/>
                <a:tab algn="l" pos="4659480"/>
                <a:tab algn="l" pos="5591160"/>
                <a:tab algn="l" pos="6523200"/>
                <a:tab algn="l" pos="7454880"/>
                <a:tab algn="l" pos="8386920"/>
                <a:tab algn="l" pos="9318600"/>
                <a:tab algn="l" pos="102506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dt" idx="10"/>
          </p:nvPr>
        </p:nvSpPr>
        <p:spPr>
          <a:xfrm>
            <a:off x="3970440" y="0"/>
            <a:ext cx="3036960" cy="46512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440" bIns="46440" anchor="ctr">
            <a:noAutofit/>
          </a:bodyPr>
          <a:lstStyle>
            <a:lvl1pPr marL="216000" indent="0" algn="r">
              <a:buNone/>
              <a:tabLst>
                <a:tab algn="l" pos="0"/>
                <a:tab algn="l" pos="932040"/>
                <a:tab algn="l" pos="1863720"/>
                <a:tab algn="l" pos="2795760"/>
                <a:tab algn="l" pos="3727440"/>
                <a:tab algn="l" pos="4659480"/>
                <a:tab algn="l" pos="5591160"/>
                <a:tab algn="l" pos="6523200"/>
                <a:tab algn="l" pos="7454880"/>
                <a:tab algn="l" pos="8386920"/>
                <a:tab algn="l" pos="9318600"/>
                <a:tab algn="l" pos="1025064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32040"/>
                <a:tab algn="l" pos="1863720"/>
                <a:tab algn="l" pos="2795760"/>
                <a:tab algn="l" pos="3727440"/>
                <a:tab algn="l" pos="4659480"/>
                <a:tab algn="l" pos="5591160"/>
                <a:tab algn="l" pos="6523200"/>
                <a:tab algn="l" pos="7454880"/>
                <a:tab algn="l" pos="8386920"/>
                <a:tab algn="l" pos="9318600"/>
                <a:tab algn="l" pos="102506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sldImg"/>
          </p:nvPr>
        </p:nvSpPr>
        <p:spPr>
          <a:xfrm>
            <a:off x="1180800" y="696600"/>
            <a:ext cx="4646520" cy="34844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 anchorCtr="1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move the slide</a:t>
            </a:r>
            <a:endParaRPr b="1" lang="en-US" sz="3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934920" y="4414680"/>
            <a:ext cx="5137200" cy="418176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440" bIns="46440" anchor="ctr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 type="ftr" idx="11"/>
          </p:nvPr>
        </p:nvSpPr>
        <p:spPr>
          <a:xfrm>
            <a:off x="0" y="8827560"/>
            <a:ext cx="3036960" cy="46548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440" bIns="46440" anchor="b">
            <a:noAutofit/>
          </a:bodyPr>
          <a:lstStyle>
            <a:lvl1pPr marL="216000" indent="0">
              <a:buNone/>
              <a:tabLst>
                <a:tab algn="l" pos="0"/>
                <a:tab algn="l" pos="932040"/>
                <a:tab algn="l" pos="1863720"/>
                <a:tab algn="l" pos="2795760"/>
                <a:tab algn="l" pos="3727440"/>
                <a:tab algn="l" pos="4659480"/>
                <a:tab algn="l" pos="5591160"/>
                <a:tab algn="l" pos="6523200"/>
                <a:tab algn="l" pos="7454880"/>
                <a:tab algn="l" pos="8386920"/>
                <a:tab algn="l" pos="9318600"/>
                <a:tab algn="l" pos="1025064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32040"/>
                <a:tab algn="l" pos="1863720"/>
                <a:tab algn="l" pos="2795760"/>
                <a:tab algn="l" pos="3727440"/>
                <a:tab algn="l" pos="4659480"/>
                <a:tab algn="l" pos="5591160"/>
                <a:tab algn="l" pos="6523200"/>
                <a:tab algn="l" pos="7454880"/>
                <a:tab algn="l" pos="8386920"/>
                <a:tab algn="l" pos="9318600"/>
                <a:tab algn="l" pos="102506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6"/>
          <p:cNvSpPr>
            <a:spLocks noGrp="1"/>
          </p:cNvSpPr>
          <p:nvPr>
            <p:ph type="sldNum" idx="12"/>
          </p:nvPr>
        </p:nvSpPr>
        <p:spPr>
          <a:xfrm>
            <a:off x="3970440" y="8827560"/>
            <a:ext cx="3036960" cy="46548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440" bIns="46440" anchor="b">
            <a:noAutofit/>
          </a:bodyPr>
          <a:lstStyle>
            <a:lvl1pPr marL="216000" indent="0" algn="r">
              <a:buNone/>
              <a:tabLst>
                <a:tab algn="l" pos="0"/>
                <a:tab algn="l" pos="932040"/>
                <a:tab algn="l" pos="1863720"/>
                <a:tab algn="l" pos="2795760"/>
                <a:tab algn="l" pos="3727440"/>
                <a:tab algn="l" pos="4659480"/>
                <a:tab algn="l" pos="5591160"/>
                <a:tab algn="l" pos="6523200"/>
                <a:tab algn="l" pos="7454880"/>
                <a:tab algn="l" pos="8386920"/>
                <a:tab algn="l" pos="9318600"/>
                <a:tab algn="l" pos="1025064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32040"/>
                <a:tab algn="l" pos="1863720"/>
                <a:tab algn="l" pos="2795760"/>
                <a:tab algn="l" pos="3727440"/>
                <a:tab algn="l" pos="4659480"/>
                <a:tab algn="l" pos="5591160"/>
                <a:tab algn="l" pos="6523200"/>
                <a:tab algn="l" pos="7454880"/>
                <a:tab algn="l" pos="8386920"/>
                <a:tab algn="l" pos="9318600"/>
                <a:tab algn="l" pos="10250640"/>
              </a:tabLst>
            </a:pPr>
            <a:fld id="{FF4265DD-57BE-4C65-89F4-F37AF7764562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sldImg"/>
          </p:nvPr>
        </p:nvSpPr>
        <p:spPr>
          <a:xfrm>
            <a:off x="1181160" y="696960"/>
            <a:ext cx="4646520" cy="3484440"/>
          </a:xfrm>
          <a:prstGeom prst="rect">
            <a:avLst/>
          </a:prstGeom>
          <a:ln w="0">
            <a:noFill/>
          </a:ln>
        </p:spPr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934920" y="4414680"/>
            <a:ext cx="5137200" cy="418176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440" bIns="46440" anchor="ctr">
            <a:noAutofit/>
          </a:bodyPr>
          <a:p>
            <a:pPr indent="0">
              <a:spcBef>
                <a:spcPts val="5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sldImg"/>
          </p:nvPr>
        </p:nvSpPr>
        <p:spPr>
          <a:xfrm>
            <a:off x="1181160" y="696960"/>
            <a:ext cx="4646520" cy="3484440"/>
          </a:xfrm>
          <a:prstGeom prst="rect">
            <a:avLst/>
          </a:prstGeom>
          <a:ln w="0">
            <a:noFill/>
          </a:ln>
        </p:spPr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934920" y="4414680"/>
            <a:ext cx="5137200" cy="4181760"/>
          </a:xfrm>
          <a:prstGeom prst="rect">
            <a:avLst/>
          </a:prstGeom>
          <a:noFill/>
          <a:ln w="0">
            <a:noFill/>
          </a:ln>
        </p:spPr>
        <p:txBody>
          <a:bodyPr lIns="93240" rIns="93240" tIns="46440" bIns="46440" anchor="ctr">
            <a:noAutofit/>
          </a:bodyPr>
          <a:p>
            <a:pPr indent="0">
              <a:spcBef>
                <a:spcPts val="5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333333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333333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333333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B0E4257-4745-4B45-979F-28135BA76AA6}" type="slidenum">
              <a:rPr b="0" lang="en-US" sz="14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304920" y="6400800"/>
            <a:ext cx="3276360" cy="0"/>
          </a:xfrm>
          <a:prstGeom prst="line">
            <a:avLst/>
          </a:prstGeom>
          <a:ln w="155520">
            <a:solidFill>
              <a:srgbClr val="3399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5653080" y="6400800"/>
            <a:ext cx="3246480" cy="0"/>
          </a:xfrm>
          <a:prstGeom prst="line">
            <a:avLst/>
          </a:prstGeom>
          <a:ln w="155520">
            <a:solidFill>
              <a:srgbClr val="3399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3502800" y="6249960"/>
            <a:ext cx="2146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99ffcc"/>
                </a:solidFill>
                <a:effectLst/>
                <a:uFillTx/>
                <a:latin typeface="Arial Black"/>
              </a:rPr>
              <a:t> </a:t>
            </a:r>
            <a:r>
              <a:rPr b="0" lang="en-US" sz="2000" strike="noStrike" u="none">
                <a:solidFill>
                  <a:srgbClr val="33cccc"/>
                </a:solidFill>
                <a:effectLst/>
                <a:uFillTx/>
                <a:latin typeface="Arial Black"/>
              </a:rPr>
              <a:t>F  A  S  T  E R</a:t>
            </a:r>
            <a:endParaRPr b="0" lang="en-US" sz="20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8458200" y="6315120"/>
            <a:ext cx="210960" cy="164880"/>
          </a:xfrm>
          <a:prstGeom prst="ellipse">
            <a:avLst/>
          </a:prstGeom>
          <a:solidFill>
            <a:srgbClr val="33cc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 type="title"/>
          </p:nvPr>
        </p:nvSpPr>
        <p:spPr>
          <a:xfrm>
            <a:off x="1371600" y="304560"/>
            <a:ext cx="7772400" cy="72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3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5"/>
          <p:cNvSpPr>
            <a:spLocks noGrp="1"/>
          </p:cNvSpPr>
          <p:nvPr>
            <p:ph type="body"/>
          </p:nvPr>
        </p:nvSpPr>
        <p:spPr>
          <a:xfrm>
            <a:off x="1143000" y="1676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333399"/>
              </a:buClr>
              <a:buSzPct val="10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1" lang="en-US" sz="28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333399"/>
              </a:buClr>
              <a:buFont typeface="Wingdings" charset="2"/>
              <a:buChar char="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Second Outline Level</a:t>
            </a:r>
            <a:endParaRPr b="1" lang="en-US" sz="28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00"/>
              </a:spcBef>
              <a:buClr>
                <a:srgbClr val="3333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Third Outline Level</a:t>
            </a:r>
            <a:endParaRPr b="1" lang="en-US" sz="28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00"/>
              </a:spcBef>
              <a:buClr>
                <a:srgbClr val="ffffff"/>
              </a:buClr>
              <a:buFont typeface="Monotype Sorts" charset="2"/>
              <a:buChar char="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Fourth Outline Level</a:t>
            </a:r>
            <a:endParaRPr b="1" lang="en-US" sz="28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00"/>
              </a:spcBef>
              <a:buClr>
                <a:srgbClr val="ffffff"/>
              </a:buClr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Fifth Outline Level</a:t>
            </a:r>
            <a:endParaRPr b="1" lang="en-US" sz="28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00"/>
              </a:spcBef>
              <a:buClr>
                <a:srgbClr val="333333"/>
              </a:buClr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Sixth Outline Level</a:t>
            </a:r>
            <a:endParaRPr b="1" lang="en-US" sz="28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00"/>
              </a:spcBef>
              <a:buClr>
                <a:srgbClr val="333333"/>
              </a:buClr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Seventh Outline Level</a:t>
            </a:r>
            <a:endParaRPr b="1" lang="en-US" sz="28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0" y="0"/>
          <a:ext cx="1447920" cy="10526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0" y="0"/>
                    <a:ext cx="1447920" cy="1052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dt" idx="4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333333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ftr" idx="5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333333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sldNum" idx="6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333333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9D76859-679A-4069-9133-D0717D7ED4C9}" type="slidenum">
              <a:rPr b="0" lang="en-US" sz="14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04920" y="6400800"/>
            <a:ext cx="3276360" cy="0"/>
          </a:xfrm>
          <a:prstGeom prst="line">
            <a:avLst/>
          </a:prstGeom>
          <a:ln w="155520">
            <a:solidFill>
              <a:srgbClr val="3399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5653080" y="6400800"/>
            <a:ext cx="3246480" cy="0"/>
          </a:xfrm>
          <a:prstGeom prst="line">
            <a:avLst/>
          </a:prstGeom>
          <a:ln w="155520">
            <a:solidFill>
              <a:srgbClr val="3399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3502800" y="6249960"/>
            <a:ext cx="2146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99ffcc"/>
                </a:solidFill>
                <a:effectLst/>
                <a:uFillTx/>
                <a:latin typeface="Arial Black"/>
              </a:rPr>
              <a:t> </a:t>
            </a:r>
            <a:r>
              <a:rPr b="0" lang="en-US" sz="2000" strike="noStrike" u="none">
                <a:solidFill>
                  <a:srgbClr val="33cccc"/>
                </a:solidFill>
                <a:effectLst/>
                <a:uFillTx/>
                <a:latin typeface="Arial Black"/>
              </a:rPr>
              <a:t>F  A  S  T  E R</a:t>
            </a:r>
            <a:endParaRPr b="0" lang="en-US" sz="20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8458200" y="6315120"/>
            <a:ext cx="210960" cy="164880"/>
          </a:xfrm>
          <a:prstGeom prst="ellipse">
            <a:avLst/>
          </a:prstGeom>
          <a:solidFill>
            <a:srgbClr val="33cc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title"/>
          </p:nvPr>
        </p:nvSpPr>
        <p:spPr>
          <a:xfrm>
            <a:off x="1371600" y="304560"/>
            <a:ext cx="7772400" cy="72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3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5"/>
          <p:cNvSpPr>
            <a:spLocks noGrp="1"/>
          </p:cNvSpPr>
          <p:nvPr>
            <p:ph type="body"/>
          </p:nvPr>
        </p:nvSpPr>
        <p:spPr>
          <a:xfrm>
            <a:off x="1143000" y="1676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333399"/>
              </a:buClr>
              <a:buSzPct val="10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1" lang="en-US" sz="28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333399"/>
              </a:buClr>
              <a:buFont typeface="Wingdings" charset="2"/>
              <a:buChar char="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Second Outline Level</a:t>
            </a:r>
            <a:endParaRPr b="1" lang="en-US" sz="28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00"/>
              </a:spcBef>
              <a:buClr>
                <a:srgbClr val="3333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Third Outline Level</a:t>
            </a:r>
            <a:endParaRPr b="1" lang="en-US" sz="28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00"/>
              </a:spcBef>
              <a:buClr>
                <a:srgbClr val="ffffff"/>
              </a:buClr>
              <a:buFont typeface="Monotype Sorts" charset="2"/>
              <a:buChar char="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Fourth Outline Level</a:t>
            </a:r>
            <a:endParaRPr b="1" lang="en-US" sz="28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00"/>
              </a:spcBef>
              <a:buClr>
                <a:srgbClr val="ffffff"/>
              </a:buClr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Fifth Outline Level</a:t>
            </a:r>
            <a:endParaRPr b="1" lang="en-US" sz="28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00"/>
              </a:spcBef>
              <a:buClr>
                <a:srgbClr val="333333"/>
              </a:buClr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Sixth Outline Level</a:t>
            </a:r>
            <a:endParaRPr b="1" lang="en-US" sz="28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00"/>
              </a:spcBef>
              <a:buClr>
                <a:srgbClr val="333333"/>
              </a:buClr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Seventh Outline Level</a:t>
            </a:r>
            <a:endParaRPr b="1" lang="en-US" sz="28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8" name=""/>
          <p:cNvGraphicFramePr/>
          <p:nvPr/>
        </p:nvGraphicFramePr>
        <p:xfrm>
          <a:off x="0" y="0"/>
          <a:ext cx="1447920" cy="10526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9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0" y="0"/>
                    <a:ext cx="1447920" cy="1052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dt" idx="7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333333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ftr" idx="8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333333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sldNum" idx="9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333333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F24F8AD-0EE5-44AF-A032-8E6D1B377AD8}" type="slidenum">
              <a:rPr b="0" lang="en-US" sz="14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3" name="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24" name=""/>
            <p:cNvSpPr/>
            <p:nvPr/>
          </p:nvSpPr>
          <p:spPr>
            <a:xfrm>
              <a:off x="0" y="0"/>
              <a:ext cx="9144000" cy="849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33333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0" y="4995720"/>
              <a:ext cx="9144000" cy="186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333333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" name=""/>
          <p:cNvGrpSpPr/>
          <p:nvPr/>
        </p:nvGrpSpPr>
        <p:grpSpPr>
          <a:xfrm>
            <a:off x="304920" y="4343040"/>
            <a:ext cx="8418240" cy="214200"/>
            <a:chOff x="304920" y="4343040"/>
            <a:chExt cx="8418240" cy="214200"/>
          </a:xfrm>
        </p:grpSpPr>
        <p:sp>
          <p:nvSpPr>
            <p:cNvPr id="27" name=""/>
            <p:cNvSpPr/>
            <p:nvPr/>
          </p:nvSpPr>
          <p:spPr>
            <a:xfrm>
              <a:off x="7926480" y="4419720"/>
              <a:ext cx="796680" cy="0"/>
            </a:xfrm>
            <a:prstGeom prst="line">
              <a:avLst/>
            </a:prstGeom>
            <a:ln w="165240">
              <a:solidFill>
                <a:srgbClr val="3399ff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33333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 rot="16200000">
              <a:off x="4237200" y="410760"/>
              <a:ext cx="214200" cy="8078760"/>
            </a:xfrm>
            <a:prstGeom prst="rect">
              <a:avLst/>
            </a:prstGeom>
            <a:gradFill rotWithShape="0">
              <a:gsLst>
                <a:gs pos="0">
                  <a:srgbClr val="3399ff"/>
                </a:gs>
                <a:gs pos="100000">
                  <a:srgbClr val="174675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333333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9" name=""/>
          <p:cNvSpPr/>
          <p:nvPr/>
        </p:nvSpPr>
        <p:spPr>
          <a:xfrm>
            <a:off x="609480" y="3886200"/>
            <a:ext cx="75438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5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200" strike="noStrike" u="none">
                <a:solidFill>
                  <a:srgbClr val="ffff66"/>
                </a:solidFill>
                <a:effectLst/>
                <a:uFillTx/>
                <a:latin typeface="Arial Black"/>
              </a:rPr>
              <a:t>F  A  S  T  E  R</a:t>
            </a:r>
            <a:endParaRPr b="0" lang="en-US" sz="7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rot="18679200">
            <a:off x="919440" y="3182400"/>
            <a:ext cx="115020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0" strike="noStrike" u="none">
                <a:solidFill>
                  <a:srgbClr val="003366"/>
                </a:solidFill>
                <a:effectLst/>
                <a:uFillTx/>
                <a:latin typeface="Comic Sans MS"/>
              </a:rPr>
              <a:t>air</a:t>
            </a:r>
            <a:endParaRPr b="0" lang="en-US" sz="60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rot="18679200">
            <a:off x="1874520" y="2397960"/>
            <a:ext cx="311040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0" strike="noStrike" u="none">
                <a:solidFill>
                  <a:srgbClr val="003366"/>
                </a:solidFill>
                <a:effectLst/>
                <a:uFillTx/>
                <a:latin typeface="Comic Sans MS"/>
              </a:rPr>
              <a:t>ccess to</a:t>
            </a:r>
            <a:endParaRPr b="0" lang="en-US" sz="60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rot="18679200">
            <a:off x="3305520" y="2796480"/>
            <a:ext cx="216936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0" strike="noStrike" u="none">
                <a:solidFill>
                  <a:srgbClr val="003366"/>
                </a:solidFill>
                <a:effectLst/>
                <a:uFillTx/>
                <a:latin typeface="Comic Sans MS"/>
              </a:rPr>
              <a:t>ecure</a:t>
            </a:r>
            <a:endParaRPr b="0" lang="en-US" sz="60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 rot="18679200">
            <a:off x="4053960" y="1592640"/>
            <a:ext cx="524376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0" strike="noStrike" u="none">
                <a:solidFill>
                  <a:srgbClr val="003366"/>
                </a:solidFill>
                <a:effectLst/>
                <a:uFillTx/>
                <a:latin typeface="Comic Sans MS"/>
              </a:rPr>
              <a:t>ransmission at</a:t>
            </a:r>
            <a:endParaRPr b="0" lang="en-US" sz="60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rot="18679200">
            <a:off x="5708880" y="2427480"/>
            <a:ext cx="296928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0" strike="noStrike" u="none">
                <a:solidFill>
                  <a:srgbClr val="003366"/>
                </a:solidFill>
                <a:effectLst/>
                <a:uFillTx/>
                <a:latin typeface="Comic Sans MS"/>
              </a:rPr>
              <a:t>conomic</a:t>
            </a:r>
            <a:endParaRPr b="0" lang="en-US" sz="60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rot="18679200">
            <a:off x="7188480" y="2944800"/>
            <a:ext cx="171828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0" strike="noStrike" u="none">
                <a:solidFill>
                  <a:srgbClr val="003366"/>
                </a:solidFill>
                <a:effectLst/>
                <a:uFillTx/>
                <a:latin typeface="Comic Sans MS"/>
              </a:rPr>
              <a:t>ates</a:t>
            </a:r>
            <a:endParaRPr b="0" lang="en-US" sz="60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</p:txBody>
      </p:sp>
      <p:pic>
        <p:nvPicPr>
          <p:cNvPr id="36" name="EALlogo" descr=""/>
          <p:cNvPicPr/>
          <p:nvPr/>
        </p:nvPicPr>
        <p:blipFill>
          <a:blip r:embed="rId3"/>
          <a:stretch/>
        </p:blipFill>
        <p:spPr>
          <a:xfrm>
            <a:off x="0" y="0"/>
            <a:ext cx="2819520" cy="2050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7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3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1" lang="en-US" sz="28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Second Outline Level</a:t>
            </a:r>
            <a:endParaRPr b="1" lang="en-US" sz="24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601"/>
              </a:spcBef>
              <a:buClr>
                <a:srgbClr val="333399"/>
              </a:buClr>
              <a:buFont typeface="Times New Roman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499"/>
              </a:spcBef>
              <a:buClr>
                <a:srgbClr val="ffffff"/>
              </a:buClr>
              <a:buFont typeface="Monotype Sorts" charset="2"/>
              <a:buChar char="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499"/>
              </a:spcBef>
              <a:buClr>
                <a:srgbClr val="ffffff"/>
              </a:buClr>
              <a:buFont typeface="Monotype Sorts" charset="2"/>
              <a:buChar char="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499"/>
              </a:spcBef>
              <a:buClr>
                <a:srgbClr val="333333"/>
              </a:buClr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499"/>
              </a:spcBef>
              <a:buClr>
                <a:srgbClr val="333333"/>
              </a:buClr>
              <a:buFont typeface="Monotype Sorts" charset="2"/>
              <a:buChar char="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7.wmf"/><Relationship Id="rId2" Type="http://schemas.openxmlformats.org/officeDocument/2006/relationships/hyperlink" Target="http://www.eal.ab.ca/" TargetMode="External"/><Relationship Id="rId3" Type="http://schemas.openxmlformats.org/officeDocument/2006/relationships/hyperlink" Target="http://www.eal.ab.ca/" TargetMode="External"/><Relationship Id="rId4" Type="http://schemas.openxmlformats.org/officeDocument/2006/relationships/hyperlink" Target="http://www.eal.ab.ca/" TargetMode="External"/><Relationship Id="rId5" Type="http://schemas.openxmlformats.org/officeDocument/2006/relationships/hyperlink" Target="http://www.eal.ab.ca/" TargetMode="External"/><Relationship Id="rId6" Type="http://schemas.openxmlformats.org/officeDocument/2006/relationships/hyperlink" Target="http://www.eal.ab.ca/" TargetMode="External"/><Relationship Id="rId7" Type="http://schemas.openxmlformats.org/officeDocument/2006/relationships/hyperlink" Target="http://www.eal.ab.ca/" TargetMode="External"/><Relationship Id="rId8" Type="http://schemas.openxmlformats.org/officeDocument/2006/relationships/hyperlink" Target="http://www.eal.ab.ca/" TargetMode="External"/><Relationship Id="rId9" Type="http://schemas.openxmlformats.org/officeDocument/2006/relationships/hyperlink" Target="http://www.eal.ab.ca/" TargetMode="External"/><Relationship Id="rId10" Type="http://schemas.openxmlformats.org/officeDocument/2006/relationships/hyperlink" Target="http://www.eal.ab.ca/" TargetMode="External"/><Relationship Id="rId11" Type="http://schemas.openxmlformats.org/officeDocument/2006/relationships/hyperlink" Target="http://www.eal.ab.ca/" TargetMode="External"/><Relationship Id="rId1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6840" y="4952880"/>
            <a:ext cx="8534520" cy="1524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Outage Coordination in Alberta</a:t>
            </a:r>
            <a:endParaRPr b="0" lang="en-US" sz="40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June 14, 2001</a:t>
            </a:r>
            <a:endParaRPr b="0" lang="en-US" sz="18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Fred Ritter, P.Eng., ESBI Alberta Ltd</a:t>
            </a:r>
            <a:endParaRPr b="0" lang="en-US" sz="20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1371600" y="304560"/>
            <a:ext cx="7772400" cy="72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1" lang="en-US" sz="3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4" name="" descr=""/>
          <p:cNvPicPr/>
          <p:nvPr/>
        </p:nvPicPr>
        <p:blipFill>
          <a:blip r:embed="rId1"/>
          <a:stretch/>
        </p:blipFill>
        <p:spPr>
          <a:xfrm>
            <a:off x="1447920" y="152280"/>
            <a:ext cx="6781680" cy="6553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1371600" y="304560"/>
            <a:ext cx="7772400" cy="72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Ancillary Services Exchange </a:t>
            </a:r>
            <a:r>
              <a:rPr b="1" lang="en-US" sz="3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1" lang="en-US" sz="3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1143000" y="1676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333399"/>
              </a:buClr>
              <a:buSzPct val="10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AS Exchange planned for start July 4, 2001</a:t>
            </a:r>
            <a:endParaRPr b="1" lang="en-US" sz="28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333399"/>
              </a:buClr>
              <a:buSzPct val="10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See EAL web site for technical requirements and TAOPs which become effective July 3.</a:t>
            </a:r>
            <a:endParaRPr b="1" lang="en-US" sz="28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1371600" y="304560"/>
            <a:ext cx="7772400" cy="72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Next Steps</a:t>
            </a:r>
            <a:r>
              <a:rPr b="1" lang="en-US" sz="3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1" lang="en-US" sz="3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1143000" y="1676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333399"/>
              </a:buClr>
              <a:buSzPct val="10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TA/SC continue to make adequacy assessments and report on an ongoing basis. </a:t>
            </a:r>
            <a:endParaRPr b="1" lang="en-US" sz="28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333399"/>
              </a:buClr>
              <a:buSzPct val="10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 Meeting in Fall to review process</a:t>
            </a:r>
            <a:endParaRPr b="1" lang="en-US" sz="28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333399"/>
              </a:buClr>
              <a:buSzPct val="10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Others?</a:t>
            </a:r>
            <a:endParaRPr b="1" lang="en-US" sz="28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1371600" y="304560"/>
            <a:ext cx="7772400" cy="72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Questions...</a:t>
            </a:r>
            <a:endParaRPr b="1" lang="en-US" sz="3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1143000" y="1676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</p:txBody>
      </p:sp>
      <p:pic>
        <p:nvPicPr>
          <p:cNvPr id="71" name="" descr=""/>
          <p:cNvPicPr/>
          <p:nvPr/>
        </p:nvPicPr>
        <p:blipFill>
          <a:blip r:embed="rId1"/>
          <a:stretch/>
        </p:blipFill>
        <p:spPr>
          <a:xfrm>
            <a:off x="990720" y="2590920"/>
            <a:ext cx="1857240" cy="3995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2" name=""/>
          <p:cNvSpPr/>
          <p:nvPr/>
        </p:nvSpPr>
        <p:spPr>
          <a:xfrm>
            <a:off x="3538440" y="2407680"/>
            <a:ext cx="347472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Web sites:</a:t>
            </a:r>
            <a:endParaRPr b="0" lang="en-US" sz="28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cc00cc"/>
                </a:solidFill>
                <a:effectLst/>
                <a:uFillTx/>
                <a:latin typeface="Times New Roman"/>
                <a:hlinkClick r:id="rId2"/>
              </a:rPr>
              <a:t>www.</a:t>
            </a:r>
            <a:r>
              <a:rPr b="0" lang="en-US" sz="2800" strike="noStrike" u="sng">
                <a:solidFill>
                  <a:srgbClr val="cc00cc"/>
                </a:solidFill>
                <a:effectLst/>
                <a:uFillTx/>
                <a:latin typeface="Times New Roman"/>
                <a:hlinkClick r:id="rId3"/>
              </a:rPr>
              <a:t>eal</a:t>
            </a:r>
            <a:r>
              <a:rPr b="0" lang="en-US" sz="2800" strike="noStrike" u="sng">
                <a:solidFill>
                  <a:srgbClr val="cc00cc"/>
                </a:solidFill>
                <a:effectLst/>
                <a:uFillTx/>
                <a:latin typeface="Times New Roman"/>
                <a:hlinkClick r:id="rId4"/>
              </a:rPr>
              <a:t>.</a:t>
            </a:r>
            <a:r>
              <a:rPr b="0" lang="en-US" sz="2800" strike="noStrike" u="sng">
                <a:solidFill>
                  <a:srgbClr val="cc00cc"/>
                </a:solidFill>
                <a:effectLst/>
                <a:uFillTx/>
                <a:latin typeface="Times New Roman"/>
                <a:hlinkClick r:id="rId5"/>
              </a:rPr>
              <a:t>ab</a:t>
            </a:r>
            <a:r>
              <a:rPr b="0" lang="en-US" sz="2800" strike="noStrike" u="sng">
                <a:solidFill>
                  <a:srgbClr val="cc00cc"/>
                </a:solidFill>
                <a:effectLst/>
                <a:uFillTx/>
                <a:latin typeface="Times New Roman"/>
                <a:hlinkClick r:id="rId6"/>
              </a:rPr>
              <a:t>.ca</a:t>
            </a:r>
            <a:endParaRPr b="0" lang="en-US" sz="28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cc00cc"/>
                </a:solidFill>
                <a:effectLst/>
                <a:uFillTx/>
                <a:latin typeface="Times New Roman"/>
                <a:hlinkClick r:id="rId7"/>
              </a:rPr>
              <a:t>www.</a:t>
            </a:r>
            <a:r>
              <a:rPr b="0" lang="en-US" sz="2800" strike="noStrike" u="sng">
                <a:solidFill>
                  <a:srgbClr val="cc00cc"/>
                </a:solidFill>
                <a:effectLst/>
                <a:uFillTx/>
                <a:latin typeface="Times New Roman"/>
                <a:hlinkClick r:id="rId8"/>
              </a:rPr>
              <a:t>powerpool</a:t>
            </a:r>
            <a:r>
              <a:rPr b="0" lang="en-US" sz="2800" strike="noStrike" u="sng">
                <a:solidFill>
                  <a:srgbClr val="cc00cc"/>
                </a:solidFill>
                <a:effectLst/>
                <a:uFillTx/>
                <a:latin typeface="Times New Roman"/>
                <a:hlinkClick r:id="rId9"/>
              </a:rPr>
              <a:t>.</a:t>
            </a:r>
            <a:r>
              <a:rPr b="0" lang="en-US" sz="2800" strike="noStrike" u="sng">
                <a:solidFill>
                  <a:srgbClr val="cc00cc"/>
                </a:solidFill>
                <a:effectLst/>
                <a:uFillTx/>
                <a:latin typeface="Times New Roman"/>
                <a:hlinkClick r:id="rId10"/>
              </a:rPr>
              <a:t>ab</a:t>
            </a:r>
            <a:r>
              <a:rPr b="0" lang="en-US" sz="2800" strike="noStrike" u="sng">
                <a:solidFill>
                  <a:srgbClr val="cc00cc"/>
                </a:solidFill>
                <a:effectLst/>
                <a:uFillTx/>
                <a:latin typeface="Times New Roman"/>
                <a:hlinkClick r:id="rId11"/>
              </a:rPr>
              <a:t>.ca</a:t>
            </a:r>
            <a:r>
              <a:rPr b="0" lang="en-US" sz="28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1752480" y="304560"/>
            <a:ext cx="7220160" cy="99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Agenda  </a:t>
            </a:r>
            <a:endParaRPr b="1" lang="en-US" sz="3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1143000" y="1676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333399"/>
              </a:buClr>
              <a:buSzPct val="10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33"/>
                </a:solidFill>
                <a:effectLst/>
                <a:uFillTx/>
                <a:latin typeface="Tahoma"/>
              </a:rPr>
              <a:t>Introduction of Participants</a:t>
            </a:r>
            <a:endParaRPr b="1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333399"/>
              </a:buClr>
              <a:buSzPct val="10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33"/>
                </a:solidFill>
                <a:effectLst/>
                <a:uFillTx/>
                <a:latin typeface="Tahoma"/>
              </a:rPr>
              <a:t>Current Coordination practices</a:t>
            </a:r>
            <a:endParaRPr b="1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333399"/>
              </a:buClr>
              <a:buSzPct val="10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33"/>
                </a:solidFill>
                <a:effectLst/>
                <a:uFillTx/>
                <a:latin typeface="Tahoma"/>
              </a:rPr>
              <a:t>Information posting practices</a:t>
            </a:r>
            <a:endParaRPr b="1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333399"/>
              </a:buClr>
              <a:buSzPct val="10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33"/>
                </a:solidFill>
                <a:effectLst/>
                <a:uFillTx/>
                <a:latin typeface="Tahoma"/>
              </a:rPr>
              <a:t>System Controller processes</a:t>
            </a:r>
            <a:endParaRPr b="1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333399"/>
              </a:buClr>
              <a:buSzPct val="10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33"/>
                </a:solidFill>
                <a:effectLst/>
                <a:uFillTx/>
                <a:latin typeface="Tahoma"/>
              </a:rPr>
              <a:t>Information needs for 2002</a:t>
            </a:r>
            <a:endParaRPr b="1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333399"/>
              </a:buClr>
              <a:buSzPct val="10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33"/>
                </a:solidFill>
                <a:effectLst/>
                <a:uFillTx/>
                <a:latin typeface="Tahoma"/>
              </a:rPr>
              <a:t>System Restoration plans</a:t>
            </a:r>
            <a:endParaRPr b="1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333399"/>
              </a:buClr>
              <a:buSzPct val="10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33"/>
                </a:solidFill>
                <a:effectLst/>
                <a:uFillTx/>
                <a:latin typeface="Tahoma"/>
              </a:rPr>
              <a:t>Other issues?</a:t>
            </a:r>
            <a:endParaRPr b="1" lang="en-US" sz="32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2225520" y="304560"/>
            <a:ext cx="6747120" cy="99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TA Review and Analysis Practices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1143000" y="1371240"/>
            <a:ext cx="777240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333399"/>
              </a:buClr>
              <a:buSzPct val="10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33"/>
                </a:solidFill>
                <a:effectLst/>
                <a:uFillTx/>
                <a:latin typeface="Tahoma"/>
              </a:rPr>
              <a:t>Generators provide TA with outage schedules &amp; changes</a:t>
            </a:r>
            <a:endParaRPr b="1" lang="en-US" sz="24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333399"/>
              </a:buClr>
              <a:buSzPct val="10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33"/>
                </a:solidFill>
                <a:effectLst/>
                <a:uFillTx/>
                <a:latin typeface="Tahoma"/>
              </a:rPr>
              <a:t>Confidentiality agreements</a:t>
            </a:r>
            <a:endParaRPr b="1" lang="en-US" sz="24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333399"/>
              </a:buClr>
              <a:buSzPct val="10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33"/>
                </a:solidFill>
                <a:effectLst/>
                <a:uFillTx/>
                <a:latin typeface="Tahoma"/>
              </a:rPr>
              <a:t>Confidential fax line</a:t>
            </a:r>
            <a:endParaRPr b="1" lang="en-US" sz="24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333399"/>
              </a:buClr>
              <a:buSzPct val="10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33"/>
                </a:solidFill>
                <a:effectLst/>
                <a:uFillTx/>
                <a:latin typeface="Tahoma"/>
              </a:rPr>
              <a:t>Gen outages considered in scheduling transmission</a:t>
            </a:r>
            <a:endParaRPr b="1" lang="en-US" sz="24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333399"/>
              </a:buClr>
              <a:buSzPct val="10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33"/>
                </a:solidFill>
                <a:effectLst/>
                <a:uFillTx/>
                <a:latin typeface="Tahoma"/>
              </a:rPr>
              <a:t>TA adjusts adequacy forecasts</a:t>
            </a:r>
            <a:endParaRPr b="1" lang="en-US" sz="24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001"/>
              </a:spcBef>
              <a:buClr>
                <a:srgbClr val="333399"/>
              </a:buClr>
              <a:buSzPct val="10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33"/>
                </a:solidFill>
                <a:effectLst/>
                <a:uFillTx/>
                <a:latin typeface="Tahoma"/>
              </a:rPr>
              <a:t>TA does not request changes to generator maintenance schedules but may request changes to those generators providing Ancillary services under contract.</a:t>
            </a:r>
            <a:r>
              <a:rPr b="0" lang="en-US" sz="4000" strike="noStrike" u="none">
                <a:solidFill>
                  <a:srgbClr val="333333"/>
                </a:solidFill>
                <a:effectLst/>
                <a:uFillTx/>
                <a:latin typeface="Tahoma"/>
              </a:rPr>
              <a:t> </a:t>
            </a:r>
            <a:endParaRPr b="1" lang="en-US" sz="40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1371600" y="304560"/>
            <a:ext cx="7772400" cy="106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EAL Adequacy Forecasts and Posting</a:t>
            </a:r>
            <a:endParaRPr b="1" lang="en-US" sz="3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1143000" y="1676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333399"/>
              </a:buClr>
              <a:buSzPct val="10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Posted on web site and updated daily</a:t>
            </a:r>
            <a:endParaRPr b="1" lang="en-US" sz="28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333399"/>
              </a:buClr>
              <a:buSzPct val="10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Supply adjusted to reflect availability of interruptible loads</a:t>
            </a:r>
            <a:endParaRPr b="1" lang="en-US" sz="28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333399"/>
              </a:buClr>
              <a:buSzPct val="10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Need information regarding changes in a timely manner</a:t>
            </a:r>
            <a:endParaRPr b="1" lang="en-US" sz="28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333399"/>
              </a:buClr>
              <a:buSzPct val="10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Propose to eliminate or replace the 800 MW import availability graph</a:t>
            </a:r>
            <a:endParaRPr b="1" lang="en-US" sz="28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333399"/>
              </a:buClr>
              <a:buSzPct val="10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Post numerical values - is there support for this?</a:t>
            </a:r>
            <a:endParaRPr b="1" lang="en-US" sz="28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1371600" y="304560"/>
            <a:ext cx="7772400" cy="72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Annual Adequacy Forecast</a:t>
            </a:r>
            <a:endParaRPr b="1" lang="en-US" sz="3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4" name="" descr=""/>
          <p:cNvPicPr/>
          <p:nvPr/>
        </p:nvPicPr>
        <p:blipFill>
          <a:blip r:embed="rId1"/>
          <a:stretch/>
        </p:blipFill>
        <p:spPr>
          <a:xfrm>
            <a:off x="609480" y="1066680"/>
            <a:ext cx="7925040" cy="5105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1371600" y="304560"/>
            <a:ext cx="7772400" cy="72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Adequacy Forecast - 14 day</a:t>
            </a:r>
            <a:endParaRPr b="1" lang="en-US" sz="3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6" name="" descr=""/>
          <p:cNvPicPr/>
          <p:nvPr/>
        </p:nvPicPr>
        <p:blipFill>
          <a:blip r:embed="rId1"/>
          <a:stretch/>
        </p:blipFill>
        <p:spPr>
          <a:xfrm>
            <a:off x="838080" y="1295280"/>
            <a:ext cx="7467840" cy="449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1371600" y="304560"/>
            <a:ext cx="7772400" cy="72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System Controller Practices</a:t>
            </a:r>
            <a:endParaRPr b="1" lang="en-US" sz="3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1143000" y="1676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333399"/>
              </a:buClr>
              <a:buSzPct val="10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SC to discuss</a:t>
            </a:r>
            <a:endParaRPr b="1" lang="en-US" sz="28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1371600" y="304560"/>
            <a:ext cx="7772400" cy="72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 Information Needs for 2002</a:t>
            </a:r>
            <a:endParaRPr b="1" lang="en-US" sz="3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1143000" y="1676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333399"/>
              </a:buClr>
              <a:buSzPct val="10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Generator maintenance plans for 2002-Oct.1, 2001</a:t>
            </a:r>
            <a:endParaRPr b="1" lang="en-US" sz="28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333399"/>
              </a:buClr>
              <a:buSzPct val="10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Future requirements:</a:t>
            </a:r>
            <a:endParaRPr b="1" lang="en-US" sz="28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333399"/>
              </a:buClr>
              <a:buFont typeface="Wingdings" charset="2"/>
              <a:buChar char="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generator forced outage rates and performance</a:t>
            </a:r>
            <a:endParaRPr b="1" lang="en-US" sz="24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1371600" y="304560"/>
            <a:ext cx="7772400" cy="72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System Restoration Plans</a:t>
            </a:r>
            <a:endParaRPr b="1" lang="en-US" sz="3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1143000" y="1676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333399"/>
              </a:buClr>
              <a:buSzPct val="10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Copy of plan provided , no comments received</a:t>
            </a:r>
            <a:endParaRPr b="1" lang="en-US" sz="28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333399"/>
              </a:buClr>
              <a:buSzPct val="10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Was developed with generator input</a:t>
            </a:r>
            <a:endParaRPr b="1" lang="en-US" sz="28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333399"/>
              </a:buClr>
              <a:buSzPct val="10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propose to continue to coordinate directly with owners of generators regarding the plan</a:t>
            </a:r>
            <a:endParaRPr b="1" lang="en-US" sz="28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333399"/>
              </a:buClr>
              <a:buSzPct val="10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33"/>
                </a:solidFill>
                <a:effectLst/>
                <a:uFillTx/>
                <a:latin typeface="Times New Roman"/>
              </a:rPr>
              <a:t>EAL continuing to negotiate for black start services</a:t>
            </a:r>
            <a:endParaRPr b="1" lang="en-US" sz="2800" strike="noStrike" u="none">
              <a:solidFill>
                <a:srgbClr val="333333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3768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2000-02-03T20:38:04Z</dcterms:created>
  <dc:creator>RBaker</dc:creator>
  <dc:description/>
  <dc:language>en-US</dc:language>
  <cp:lastModifiedBy>FRitter</cp:lastModifiedBy>
  <cp:lastPrinted>2001-06-13T18:13:03Z</cp:lastPrinted>
  <dcterms:modified xsi:type="dcterms:W3CDTF">2001-06-15T01:06:36Z</dcterms:modified>
  <cp:revision>118</cp:revision>
  <dc:subject/>
  <dc:title>January 01, 2000 System Disturbance in Alberta</dc:title>
</cp:coreProperties>
</file>