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x" ContentType="application/vnd.openxmlformats-officedocument.wordprocessingml.document"/>
  <Override PartName="/ppt/embeddings/oleObject1.bin" ContentType="application/vnd.openxmlformats-officedocument.oleObject"/>
  <Override PartName="/ppt/media/image1.wmf" ContentType="image/x-wmf"/>
  <Override PartName="/ppt/media/image2.wmf" ContentType="image/x-wmf"/>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59.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28.xml" ContentType="application/vnd.openxmlformats-officedocument.presentationml.slide+xml"/>
  <Override PartName="/ppt/slides/slide70.xml" ContentType="application/vnd.openxmlformats-officedocument.presentationml.slide+xml"/>
  <Override PartName="/ppt/slides/slide65.xml" ContentType="application/vnd.openxmlformats-officedocument.presentationml.slide+xml"/>
  <Override PartName="/ppt/slides/slide29.xml" ContentType="application/vnd.openxmlformats-officedocument.presentationml.slide+xml"/>
  <Override PartName="/ppt/slides/_rels/slide5.xml.rels" ContentType="application/vnd.openxmlformats-package.relationships+xml"/>
  <Override PartName="/ppt/slides/_rels/slide84.xml.rels" ContentType="application/vnd.openxmlformats-package.relationships+xml"/>
  <Override PartName="/ppt/slides/_rels/slide19.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83.xml.rels" ContentType="application/vnd.openxmlformats-package.relationships+xml"/>
  <Override PartName="/ppt/slides/_rels/slide18.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82.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8.xml.rels" ContentType="application/vnd.openxmlformats-package.relationships+xml"/>
  <Override PartName="/ppt/slides/_rels/slide16.xml.rels" ContentType="application/vnd.openxmlformats-package.relationships+xml"/>
  <Override PartName="/ppt/slides/_rels/slide81.xml.rels" ContentType="application/vnd.openxmlformats-package.relationships+xml"/>
  <Override PartName="/ppt/slides/_rels/slide46.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80.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25.xml.rels" ContentType="application/vnd.openxmlformats-package.relationships+xml"/>
  <Override PartName="/ppt/slides/_rels/slide30.xml.rels" ContentType="application/vnd.openxmlformats-package.relationships+xml"/>
  <Override PartName="/ppt/slides/_rels/slide67.xml.rels" ContentType="application/vnd.openxmlformats-package.relationships+xml"/>
  <Override PartName="/ppt/slides/_rels/slide31.xml.rels" ContentType="application/vnd.openxmlformats-package.relationships+xml"/>
  <Override PartName="/ppt/slides/_rels/slide68.xml.rels" ContentType="application/vnd.openxmlformats-package.relationships+xml"/>
  <Override PartName="/ppt/slides/_rels/slide32.xml.rels" ContentType="application/vnd.openxmlformats-package.relationships+xml"/>
  <Override PartName="/ppt/slides/_rels/slide69.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79.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8.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77.xml.rels" ContentType="application/vnd.openxmlformats-package.relationships+xml"/>
  <Override PartName="/ppt/slides/_rels/slide51.xml.rels" ContentType="application/vnd.openxmlformats-package.relationships+xml"/>
  <Override PartName="/ppt/slides/_rels/slide88.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87.xml.rels" ContentType="application/vnd.openxmlformats-package.relationships+xml"/>
  <Override PartName="/ppt/slides/_rels/slide45.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3.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28.xml.rels" ContentType="application/vnd.openxmlformats-package.relationships+xml"/>
  <Override PartName="/ppt/slides/_rels/slide70.xml.rels" ContentType="application/vnd.openxmlformats-package.relationships+xml"/>
  <Override PartName="/ppt/slides/_rels/slide65.xml.rels" ContentType="application/vnd.openxmlformats-package.relationships+xml"/>
  <Override PartName="/ppt/slides/_rels/slide71.xml.rels" ContentType="application/vnd.openxmlformats-package.relationships+xml"/>
  <Override PartName="/ppt/slides/_rels/slide66.xml.rels" ContentType="application/vnd.openxmlformats-package.relationships+xml"/>
  <Override PartName="/ppt/slides/_rels/slide76.xml.rels" ContentType="application/vnd.openxmlformats-package.relationships+xml"/>
  <Override PartName="/ppt/slides/_rels/slide75.xml.rels" ContentType="application/vnd.openxmlformats-package.relationships+xml"/>
  <Override PartName="/ppt/slides/_rels/slide14.xml.rels" ContentType="application/vnd.openxmlformats-package.relationships+xml"/>
  <Override PartName="/ppt/slides/_rels/slide86.xml.rels" ContentType="application/vnd.openxmlformats-package.relationships+xml"/>
  <Override PartName="/ppt/slides/_rels/slide74.xml.rels" ContentType="application/vnd.openxmlformats-package.relationships+xml"/>
  <Override PartName="/ppt/slides/_rels/slide85.xml.rels" ContentType="application/vnd.openxmlformats-package.relationships+xml"/>
  <Override PartName="/ppt/slides/_rels/slide73.xml.rels" ContentType="application/vnd.openxmlformats-package.relationships+xml"/>
  <Override PartName="/ppt/slides/_rels/slide72.xml.rels" ContentType="application/vnd.openxmlformats-package.relationships+xml"/>
  <Override PartName="/ppt/slides/slide71.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88.xml" ContentType="application/vnd.openxmlformats-officedocument.presentationml.slide+xml"/>
  <Override PartName="/ppt/slides/slide76.xml" ContentType="application/vnd.openxmlformats-officedocument.presentationml.slide+xml"/>
  <Override PartName="/ppt/slides/slide87.xml" ContentType="application/vnd.openxmlformats-officedocument.presentationml.slide+xml"/>
  <Override PartName="/ppt/slides/slide75.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86.xml" ContentType="application/vnd.openxmlformats-officedocument.presentationml.slide+xml"/>
  <Override PartName="/ppt/slides/slide74.xml" ContentType="application/vnd.openxmlformats-officedocument.presentationml.slide+xml"/>
  <Override PartName="/ppt/slides/slide85.xml" ContentType="application/vnd.openxmlformats-officedocument.presentationml.slide+xml"/>
  <Override PartName="/ppt/slides/slide73.xml" ContentType="application/vnd.openxmlformats-officedocument.presentationml.slide+xml"/>
  <Override PartName="/ppt/slides/slide79.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2.xml" ContentType="application/vnd.openxmlformats-officedocument.presentationml.slide+xml"/>
  <Override PartName="/ppt/slides/slide69.xml" ContentType="application/vnd.openxmlformats-officedocument.presentationml.slide+xml"/>
  <Override PartName="/ppt/slides/slide80.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8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82.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18.xml" ContentType="application/vnd.openxmlformats-officedocument.presentationml.slide+xml"/>
  <Override PartName="/ppt/slides/slide8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19.xml" ContentType="application/vnd.openxmlformats-officedocument.presentationml.slide+xml"/>
  <Override PartName="/ppt/slides/slide84.xml" ContentType="application/vnd.openxmlformats-officedocument.presentationml.slide+xml"/>
  <Override PartName="/ppt/slides/slide5.xml" ContentType="application/vnd.openxmlformats-officedocument.presentationml.slide+xml"/>
  <Override PartName="/ppt/notesSlides/_rels/notesSlide51.xml.rels" ContentType="application/vnd.openxmlformats-package.relationships+xml"/>
  <Override PartName="/ppt/notesSlides/_rels/notesSlide43.xml.rels" ContentType="application/vnd.openxmlformats-package.relationships+xml"/>
  <Override PartName="/ppt/notesSlides/_rels/notesSlide41.xml.rels" ContentType="application/vnd.openxmlformats-package.relationships+xml"/>
  <Override PartName="/ppt/notesSlides/_rels/notesSlide13.xml.rels" ContentType="application/vnd.openxmlformats-package.relationships+xml"/>
  <Override PartName="/ppt/notesSlides/_rels/notesSlide47.xml.rels" ContentType="application/vnd.openxmlformats-package.relationships+xml"/>
  <Override PartName="/ppt/notesSlides/_rels/notesSlide10.xml.rels" ContentType="application/vnd.openxmlformats-package.relationships+xml"/>
  <Override PartName="/ppt/notesSlides/_rels/notesSlide36.xml.rels" ContentType="application/vnd.openxmlformats-package.relationships+xml"/>
  <Override PartName="/ppt/notesSlides/_rels/notesSlide58.xml.rels" ContentType="application/vnd.openxmlformats-package.relationships+xml"/>
  <Override PartName="/ppt/notesSlides/_rels/notesSlide21.xml.rels" ContentType="application/vnd.openxmlformats-package.relationships+xml"/>
  <Override PartName="/ppt/notesSlides/_rels/notesSlide2.xml.rels" ContentType="application/vnd.openxmlformats-package.relationships+xml"/>
  <Override PartName="/ppt/notesSlides/_rels/notesSlide35.xml.rels" ContentType="application/vnd.openxmlformats-package.relationships+xml"/>
  <Override PartName="/ppt/notesSlides/_rels/notesSlide34.xml.rels" ContentType="application/vnd.openxmlformats-package.relationships+xml"/>
  <Override PartName="/ppt/notesSlides/_rels/notesSlide86.xml.rels" ContentType="application/vnd.openxmlformats-package.relationships+xml"/>
  <Override PartName="/ppt/notesSlides/_rels/notesSlide50.xml.rels" ContentType="application/vnd.openxmlformats-package.relationships+xml"/>
  <Override PartName="/ppt/notesSlides/_rels/notesSlide87.xml.rels" ContentType="application/vnd.openxmlformats-package.relationships+xml"/>
  <Override PartName="/ppt/notesSlides/_rels/notesSlide48.xml.rels" ContentType="application/vnd.openxmlformats-package.relationships+xml"/>
  <Override PartName="/ppt/notesSlides/_rels/notesSlide42.xml.rels" ContentType="application/vnd.openxmlformats-package.relationships+xml"/>
  <Override PartName="/ppt/notesSlides/_rels/notesSlide79.xml.rels" ContentType="application/vnd.openxmlformats-package.relationships+xml"/>
  <Override PartName="/ppt/notesSlides/_rels/notesSlide56.xml.rels" ContentType="application/vnd.openxmlformats-package.relationships+xml"/>
  <Override PartName="/ppt/notesSlides/_rels/notesSlide67.xml.rels" ContentType="application/vnd.openxmlformats-package.relationships+xml"/>
  <Override PartName="/ppt/notesSlides/_rels/notesSlide30.xml.rels" ContentType="application/vnd.openxmlformats-package.relationships+xml"/>
  <Override PartName="/ppt/notesSlides/_rels/notesSlide70.xml.rels" ContentType="application/vnd.openxmlformats-package.relationships+xml"/>
  <Override PartName="/ppt/notesSlides/_rels/notesSlide28.xml.rels" ContentType="application/vnd.openxmlformats-package.relationships+xml"/>
  <Override PartName="/ppt/notesSlides/_rels/notesSlide68.xml.rels" ContentType="application/vnd.openxmlformats-package.relationships+xml"/>
  <Override PartName="/ppt/notesSlides/_rels/notesSlide31.xml.rels" ContentType="application/vnd.openxmlformats-package.relationships+xml"/>
  <Override PartName="/ppt/notesSlides/_rels/notesSlide73.xml.rels" ContentType="application/vnd.openxmlformats-package.relationships+xml"/>
  <Override PartName="/ppt/notesSlides/_rels/notesSlide72.xml.rels" ContentType="application/vnd.openxmlformats-package.relationships+xml"/>
  <Override PartName="/ppt/notesSlides/_rels/notesSlide82.xml.rels" ContentType="application/vnd.openxmlformats-package.relationships+xml"/>
  <Override PartName="/ppt/notesSlides/_rels/notesSlide17.xml.rels" ContentType="application/vnd.openxmlformats-package.relationships+xml"/>
  <Override PartName="/ppt/notesSlides/_rels/notesSlide23.xml.rels" ContentType="application/vnd.openxmlformats-package.relationships+xml"/>
  <Override PartName="/ppt/notesSlides/_rels/notesSlide60.xml.rels" ContentType="application/vnd.openxmlformats-package.relationships+xml"/>
  <Override PartName="/ppt/notesSlides/_rels/notesSlide54.xml.rels" ContentType="application/vnd.openxmlformats-package.relationships+xml"/>
  <Override PartName="/ppt/notesSlides/_rels/notesSlide65.xml.rels" ContentType="application/vnd.openxmlformats-package.relationships+xml"/>
  <Override PartName="/ppt/notesSlides/_rels/notesSlide53.xml.rels" ContentType="application/vnd.openxmlformats-package.relationships+xml"/>
  <Override PartName="/ppt/notesSlides/_rels/notesSlide64.xml.rels" ContentType="application/vnd.openxmlformats-package.relationships+xml"/>
  <Override PartName="/ppt/notesSlides/_rels/notesSlide52.xml.rels" ContentType="application/vnd.openxmlformats-package.relationships+xml"/>
  <Override PartName="/ppt/notesSlides/_rels/notesSlide63.xml.rels" ContentType="application/vnd.openxmlformats-package.relationships+xml"/>
  <Override PartName="/ppt/notesSlides/_rels/notesSlide62.xml.rels" ContentType="application/vnd.openxmlformats-package.relationships+xml"/>
  <Override PartName="/ppt/notesSlides/_rels/notesSlide55.xml.rels" ContentType="application/vnd.openxmlformats-package.relationships+xml"/>
  <Override PartName="/ppt/notesSlides/_rels/notesSlide66.xml.rels" ContentType="application/vnd.openxmlformats-package.relationships+xml"/>
  <Override PartName="/ppt/notesSlides/_rels/notesSlide8.xml.rels" ContentType="application/vnd.openxmlformats-package.relationships+xml"/>
  <Override PartName="/ppt/notesSlides/_rels/notesSlide27.xml.rels" ContentType="application/vnd.openxmlformats-package.relationships+xml"/>
  <Override PartName="/ppt/notesSlides/_rels/notesSlide85.xml.rels" ContentType="application/vnd.openxmlformats-package.relationships+xml"/>
  <Override PartName="/ppt/notesSlides/_rels/notesSlide38.xml.rels" ContentType="application/vnd.openxmlformats-package.relationships+xml"/>
  <Override PartName="/ppt/notesSlides/_rels/notesSlide80.xml.rels" ContentType="application/vnd.openxmlformats-package.relationships+xml"/>
  <Override PartName="/ppt/notesSlides/_rels/notesSlide15.xml.rels" ContentType="application/vnd.openxmlformats-package.relationships+xml"/>
  <Override PartName="/ppt/notesSlides/_rels/notesSlide7.xml.rels" ContentType="application/vnd.openxmlformats-package.relationships+xml"/>
  <Override PartName="/ppt/notesSlides/_rels/notesSlide26.xml.rels" ContentType="application/vnd.openxmlformats-package.relationships+xml"/>
  <Override PartName="/ppt/notesSlides/_rels/notesSlide84.xml.rels" ContentType="application/vnd.openxmlformats-package.relationships+xml"/>
  <Override PartName="/ppt/notesSlides/_rels/notesSlide74.xml.rels" ContentType="application/vnd.openxmlformats-package.relationships+xml"/>
  <Override PartName="/ppt/notesSlides/_rels/notesSlide37.xml.rels" ContentType="application/vnd.openxmlformats-package.relationships+xml"/>
  <Override PartName="/ppt/notesSlides/_rels/notesSlide6.xml.rels" ContentType="application/vnd.openxmlformats-package.relationships+xml"/>
  <Override PartName="/ppt/notesSlides/_rels/notesSlide25.xml.rels" ContentType="application/vnd.openxmlformats-package.relationships+xml"/>
  <Override PartName="/ppt/notesSlides/_rels/notesSlide83.xml.rels" ContentType="application/vnd.openxmlformats-package.relationships+xml"/>
  <Override PartName="/ppt/notesSlides/_rels/notesSlide76.xml.rels" ContentType="application/vnd.openxmlformats-package.relationships+xml"/>
  <Override PartName="/ppt/notesSlides/_rels/notesSlide32.xml.rels" ContentType="application/vnd.openxmlformats-package.relationships+xml"/>
  <Override PartName="/ppt/notesSlides/_rels/notesSlide69.xml.rels" ContentType="application/vnd.openxmlformats-package.relationships+xml"/>
  <Override PartName="/ppt/notesSlides/_rels/notesSlide29.xml.rels" ContentType="application/vnd.openxmlformats-package.relationships+xml"/>
  <Override PartName="/ppt/notesSlides/_rels/notesSlide71.xml.rels" ContentType="application/vnd.openxmlformats-package.relationships+xml"/>
  <Override PartName="/ppt/notesSlides/_rels/notesSlide75.xml.rels" ContentType="application/vnd.openxmlformats-package.relationships+xml"/>
  <Override PartName="/ppt/notesSlides/_rels/notesSlide49.xml.rels" ContentType="application/vnd.openxmlformats-package.relationships+xml"/>
  <Override PartName="/ppt/notesSlides/_rels/notesSlide20.xml.rels" ContentType="application/vnd.openxmlformats-package.relationships+xml"/>
  <Override PartName="/ppt/notesSlides/_rels/notesSlide57.xml.rels" ContentType="application/vnd.openxmlformats-package.relationships+xml"/>
  <Override PartName="/ppt/notesSlides/_rels/notesSlide33.xml.rels" ContentType="application/vnd.openxmlformats-package.relationships+xml"/>
  <Override PartName="/ppt/notesSlides/_rels/notesSlide77.xml.rels" ContentType="application/vnd.openxmlformats-package.relationships+xml"/>
  <Override PartName="/ppt/notesSlides/_rels/notesSlide40.xml.rels" ContentType="application/vnd.openxmlformats-package.relationships+xml"/>
  <Override PartName="/ppt/notesSlides/_rels/notesSlide24.xml.rels" ContentType="application/vnd.openxmlformats-package.relationships+xml"/>
  <Override PartName="/ppt/notesSlides/_rels/notesSlide5.xml.rels" ContentType="application/vnd.openxmlformats-package.relationships+xml"/>
  <Override PartName="/ppt/notesSlides/_rels/notesSlide3.xml.rels" ContentType="application/vnd.openxmlformats-package.relationships+xml"/>
  <Override PartName="/ppt/notesSlides/_rels/notesSlide22.xml.rels" ContentType="application/vnd.openxmlformats-package.relationships+xml"/>
  <Override PartName="/ppt/notesSlides/_rels/notesSlide59.xml.rels" ContentType="application/vnd.openxmlformats-package.relationships+xml"/>
  <Override PartName="/ppt/notesSlides/notesSlide73.xml" ContentType="application/vnd.openxmlformats-officedocument.presentationml.notesSlide+xml"/>
  <Override PartName="/ppt/notesSlides/notesSlide72.xml" ContentType="application/vnd.openxmlformats-officedocument.presentationml.notesSlide+xml"/>
  <Override PartName="/ppt/notesSlides/notesSlide66.xml" ContentType="application/vnd.openxmlformats-officedocument.presentationml.notesSlide+xml"/>
  <Override PartName="/ppt/notesSlides/notesSlide65.xml" ContentType="application/vnd.openxmlformats-officedocument.presentationml.notesSlide+xml"/>
  <Override PartName="/ppt/notesSlides/notesSlide64.xml" ContentType="application/vnd.openxmlformats-officedocument.presentationml.notesSlide+xml"/>
  <Override PartName="/ppt/notesSlides/notesSlide63.xml" ContentType="application/vnd.openxmlformats-officedocument.presentationml.notesSlide+xml"/>
  <Override PartName="/ppt/notesSlides/notesSlide62.xml" ContentType="application/vnd.openxmlformats-officedocument.presentationml.notesSlide+xml"/>
  <Override PartName="/ppt/notesSlides/notesSlide60.xml" ContentType="application/vnd.openxmlformats-officedocument.presentationml.notesSlide+xml"/>
  <Override PartName="/ppt/notesSlides/notesSlide55.xml" ContentType="application/vnd.openxmlformats-officedocument.presentationml.notesSlide+xml"/>
  <Override PartName="/ppt/notesSlides/notesSlide54.xml" ContentType="application/vnd.openxmlformats-officedocument.presentationml.notesSlide+xml"/>
  <Override PartName="/ppt/notesSlides/notesSlide53.xml" ContentType="application/vnd.openxmlformats-officedocument.presentationml.notesSlide+xml"/>
  <Override PartName="/ppt/notesSlides/notesSlide52.xml" ContentType="application/vnd.openxmlformats-officedocument.presentationml.notesSlide+xml"/>
  <Override PartName="/ppt/notesSlides/notesSlide31.xml" ContentType="application/vnd.openxmlformats-officedocument.presentationml.notesSlide+xml"/>
  <Override PartName="/ppt/notesSlides/notesSlide68.xml" ContentType="application/vnd.openxmlformats-officedocument.presentationml.notesSlide+xml"/>
  <Override PartName="/ppt/notesSlides/notesSlide17.xml" ContentType="application/vnd.openxmlformats-officedocument.presentationml.notesSlide+xml"/>
  <Override PartName="/ppt/notesSlides/notesSlide82.xml" ContentType="application/vnd.openxmlformats-officedocument.presentationml.notesSlide+xml"/>
  <Override PartName="/ppt/notesSlides/notesSlide56.xml" ContentType="application/vnd.openxmlformats-officedocument.presentationml.notesSlide+xml"/>
  <Override PartName="/ppt/notesSlides/notesSlide70.xml" ContentType="application/vnd.openxmlformats-officedocument.presentationml.notesSlide+xml"/>
  <Override PartName="/ppt/notesSlides/notesSlide28.xml" ContentType="application/vnd.openxmlformats-officedocument.presentationml.notesSlide+xml"/>
  <Override PartName="/ppt/notesSlides/notesSlide30.xml" ContentType="application/vnd.openxmlformats-officedocument.presentationml.notesSlide+xml"/>
  <Override PartName="/ppt/notesSlides/notesSlide67.xml" ContentType="application/vnd.openxmlformats-officedocument.presentationml.notesSlide+xml"/>
  <Override PartName="/ppt/notesSlides/notesSlide23.xml" ContentType="application/vnd.openxmlformats-officedocument.presentationml.notesSlide+xml"/>
  <Override PartName="/ppt/notesSlides/notesSlide6.xml" ContentType="application/vnd.openxmlformats-officedocument.presentationml.notesSlide+xml"/>
  <Override PartName="/ppt/notesSlides/notesSlide24.xml" ContentType="application/vnd.openxmlformats-officedocument.presentationml.notesSlide+xml"/>
  <Override PartName="/ppt/notesSlides/notesSlide7.xml" ContentType="application/vnd.openxmlformats-officedocument.presentationml.notesSlide+xml"/>
  <Override PartName="/ppt/notesSlides/notesSlide79.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25.xml" ContentType="application/vnd.openxmlformats-officedocument.presentationml.notesSlide+xml"/>
  <Override PartName="/ppt/notesSlides/notesSlide87.xml" ContentType="application/vnd.openxmlformats-officedocument.presentationml.notesSlide+xml"/>
  <Override PartName="/ppt/notesSlides/notesSlide50.xml" ContentType="application/vnd.openxmlformats-officedocument.presentationml.notesSlide+xml"/>
  <Override PartName="/ppt/notesSlides/notesSlide86.xml" ContentType="application/vnd.openxmlformats-officedocument.presentationml.notesSlide+xml"/>
  <Override PartName="/ppt/notesSlides/notesSlide27.xml" ContentType="application/vnd.openxmlformats-officedocument.presentationml.notesSlide+xml"/>
  <Override PartName="/ppt/notesSlides/notesSlide85.xml" ContentType="application/vnd.openxmlformats-officedocument.presentationml.notesSlide+xml"/>
  <Override PartName="/ppt/notesSlides/notesSlide38.xml" ContentType="application/vnd.openxmlformats-officedocument.presentationml.notesSlide+xml"/>
  <Override PartName="/ppt/notesSlides/notesSlide26.xml" ContentType="application/vnd.openxmlformats-officedocument.presentationml.notesSlide+xml"/>
  <Override PartName="/ppt/notesSlides/notesSlide84.xml" ContentType="application/vnd.openxmlformats-officedocument.presentationml.notesSlide+xml"/>
  <Override PartName="/ppt/notesSlides/notesSlide2.xml" ContentType="application/vnd.openxmlformats-officedocument.presentationml.notesSlide+xml"/>
  <Override PartName="/ppt/notesSlides/notesSlide74.xml" ContentType="application/vnd.openxmlformats-officedocument.presentationml.notesSlide+xml"/>
  <Override PartName="/ppt/notesSlides/notesSlide37.xml" ContentType="application/vnd.openxmlformats-officedocument.presentationml.notesSlide+xml"/>
  <Override PartName="/ppt/notesSlides/notesSlide83.xml" ContentType="application/vnd.openxmlformats-officedocument.presentationml.notesSlide+xml"/>
  <Override PartName="/ppt/notesSlides/notesSlide76.xml" ContentType="application/vnd.openxmlformats-officedocument.presentationml.notesSlide+xml"/>
  <Override PartName="/ppt/notesSlides/notesSlide32.xml" ContentType="application/vnd.openxmlformats-officedocument.presentationml.notesSlide+xml"/>
  <Override PartName="/ppt/notesSlides/notesSlide69.xml" ContentType="application/vnd.openxmlformats-officedocument.presentationml.notesSlide+xml"/>
  <Override PartName="/ppt/notesSlides/notesSlide29.xml" ContentType="application/vnd.openxmlformats-officedocument.presentationml.notesSlide+xml"/>
  <Override PartName="/ppt/notesSlides/notesSlide71.xml" ContentType="application/vnd.openxmlformats-officedocument.presentationml.notesSlide+xml"/>
  <Override PartName="/ppt/notesSlides/notesSlide75.xml" ContentType="application/vnd.openxmlformats-officedocument.presentationml.notesSlide+xml"/>
  <Override PartName="/ppt/notesSlides/notesSlide3.xml" ContentType="application/vnd.openxmlformats-officedocument.presentationml.notesSlide+xml"/>
  <Override PartName="/ppt/notesSlides/notesSlide20.xml" ContentType="application/vnd.openxmlformats-officedocument.presentationml.notesSlide+xml"/>
  <Override PartName="/ppt/notesSlides/notesSlide57.xml" ContentType="application/vnd.openxmlformats-officedocument.presentationml.notesSlide+xml"/>
  <Override PartName="/ppt/notesSlides/notesSlide33.xml" ContentType="application/vnd.openxmlformats-officedocument.presentationml.notesSlide+xml"/>
  <Override PartName="/ppt/notesSlides/notesSlide40.xml" ContentType="application/vnd.openxmlformats-officedocument.presentationml.notesSlide+xml"/>
  <Override PartName="/ppt/notesSlides/notesSlide77.xml" ContentType="application/vnd.openxmlformats-officedocument.presentationml.notesSlide+xml"/>
  <Override PartName="/ppt/notesSlides/notesSlide5.xml" ContentType="application/vnd.openxmlformats-officedocument.presentationml.notesSlide+xml"/>
  <Override PartName="/ppt/notesSlides/notesSlide22.xml" ContentType="application/vnd.openxmlformats-officedocument.presentationml.notesSlide+xml"/>
  <Override PartName="/ppt/notesSlides/notesSlide59.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21.xml" ContentType="application/vnd.openxmlformats-officedocument.presentationml.notesSlide+xml"/>
  <Override PartName="/ppt/notesSlides/notesSlide58.xml" ContentType="application/vnd.openxmlformats-officedocument.presentationml.notesSlide+xml"/>
  <Override PartName="/ppt/notesSlides/notesSlide36.xml" ContentType="application/vnd.openxmlformats-officedocument.presentationml.notesSlide+xml"/>
  <Override PartName="/ppt/notesSlides/notesSlide10.xml" ContentType="application/vnd.openxmlformats-officedocument.presentationml.notesSlide+xml"/>
  <Override PartName="/ppt/notesSlides/notesSlide47.xml" ContentType="application/vnd.openxmlformats-officedocument.presentationml.notesSlide+xml"/>
  <Override PartName="/ppt/notesSlides/notesSlide13.xml" ContentType="application/vnd.openxmlformats-officedocument.presentationml.notesSlide+xml"/>
  <Override PartName="/ppt/notesSlides/notesSlide80.xml" ContentType="application/vnd.openxmlformats-officedocument.presentationml.notesSlide+xml"/>
  <Override PartName="/ppt/notesSlides/notesSlide15.xml" ContentType="application/vnd.openxmlformats-officedocument.presentationml.notesSlide+xml"/>
  <Override PartName="/ppt/notesSlides/notesSlide41.xml" ContentType="application/vnd.openxmlformats-officedocument.presentationml.notesSlide+xml"/>
  <Override PartName="/ppt/notesSlides/notesSlide43.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 id="337" r:id="rId85"/>
    <p:sldId id="338" r:id="rId86"/>
    <p:sldId id="339" r:id="rId87"/>
    <p:sldId id="340" r:id="rId88"/>
    <p:sldId id="341" r:id="rId89"/>
    <p:sldId id="342" r:id="rId90"/>
    <p:sldId id="343" r:id="rId91"/>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80" Type="http://schemas.openxmlformats.org/officeDocument/2006/relationships/slide" Target="slides/slide77.xml"/><Relationship Id="rId81" Type="http://schemas.openxmlformats.org/officeDocument/2006/relationships/slide" Target="slides/slide78.xml"/><Relationship Id="rId82" Type="http://schemas.openxmlformats.org/officeDocument/2006/relationships/slide" Target="slides/slide79.xml"/><Relationship Id="rId83" Type="http://schemas.openxmlformats.org/officeDocument/2006/relationships/slide" Target="slides/slide80.xml"/><Relationship Id="rId84" Type="http://schemas.openxmlformats.org/officeDocument/2006/relationships/slide" Target="slides/slide81.xml"/><Relationship Id="rId85" Type="http://schemas.openxmlformats.org/officeDocument/2006/relationships/slide" Target="slides/slide82.xml"/><Relationship Id="rId86" Type="http://schemas.openxmlformats.org/officeDocument/2006/relationships/slide" Target="slides/slide83.xml"/><Relationship Id="rId87" Type="http://schemas.openxmlformats.org/officeDocument/2006/relationships/slide" Target="slides/slide84.xml"/><Relationship Id="rId88" Type="http://schemas.openxmlformats.org/officeDocument/2006/relationships/slide" Target="slides/slide85.xml"/><Relationship Id="rId89" Type="http://schemas.openxmlformats.org/officeDocument/2006/relationships/slide" Target="slides/slide86.xml"/><Relationship Id="rId90" Type="http://schemas.openxmlformats.org/officeDocument/2006/relationships/slide" Target="slides/slide87.xml"/><Relationship Id="rId91" Type="http://schemas.openxmlformats.org/officeDocument/2006/relationships/slide" Target="slides/slide88.xml"/><Relationship Id="rId9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hdr"/>
          </p:nvPr>
        </p:nvSpPr>
        <p:spPr>
          <a:xfrm>
            <a:off x="-360" y="0"/>
            <a:ext cx="2971800" cy="458640"/>
          </a:xfrm>
          <a:prstGeom prst="rect">
            <a:avLst/>
          </a:prstGeom>
          <a:noFill/>
          <a:ln w="0">
            <a:noFill/>
          </a:ln>
        </p:spPr>
        <p:txBody>
          <a:bodyPr lIns="91800" rIns="91800" tIns="45720" bIns="45720" anchor="t">
            <a:noAutofit/>
          </a:bodyPr>
          <a:p>
            <a: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4"/>
          </p:nvPr>
        </p:nvSpPr>
        <p:spPr>
          <a:xfrm>
            <a:off x="3885840" y="0"/>
            <a:ext cx="2971800" cy="458640"/>
          </a:xfrm>
          <a:prstGeom prst="rect">
            <a:avLst/>
          </a:prstGeom>
          <a:noFill/>
          <a:ln w="0">
            <a:noFill/>
          </a:ln>
        </p:spPr>
        <p:txBody>
          <a:bodyPr lIns="91800" rIns="91800" tIns="45720" bIns="45720" anchor="t">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1134720" y="688680"/>
            <a:ext cx="4591080" cy="34434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6" name="PlaceHolder 4"/>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5"/>
          </p:nvPr>
        </p:nvSpPr>
        <p:spPr>
          <a:xfrm>
            <a:off x="-360" y="8721720"/>
            <a:ext cx="2971800" cy="458640"/>
          </a:xfrm>
          <a:prstGeom prst="rect">
            <a:avLst/>
          </a:prstGeom>
          <a:noFill/>
          <a:ln w="0">
            <a:noFill/>
          </a:ln>
        </p:spPr>
        <p:txBody>
          <a:bodyPr lIns="91800" rIns="91800" tIns="45720" bIns="45720" anchor="b">
            <a:noAutofit/>
          </a:bodyPr>
          <a:lstStyle>
            <a:lvl1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6"/>
          </p:nvPr>
        </p:nvSpPr>
        <p:spPr>
          <a:xfrm>
            <a:off x="3885840" y="8721720"/>
            <a:ext cx="2971800" cy="458640"/>
          </a:xfrm>
          <a:prstGeom prst="rect">
            <a:avLst/>
          </a:prstGeom>
          <a:noFill/>
          <a:ln w="0">
            <a:noFill/>
          </a:ln>
        </p:spPr>
        <p:txBody>
          <a:bodyPr lIns="91800" rIns="91800" tIns="45720" bIns="45720" anchor="b">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14E8C342-4073-4B54-90C6-9B10CB0D06F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7.xml.rels><?xml version="1.0" encoding="UTF-8"?>
<Relationships xmlns="http://schemas.openxmlformats.org/package/2006/relationships"><Relationship Id="rId1" Type="http://schemas.openxmlformats.org/officeDocument/2006/relationships/slide" Target="../slides/slide47.xml"/><Relationship Id="rId2" Type="http://schemas.openxmlformats.org/officeDocument/2006/relationships/notesMaster" Target="../notesMasters/notesMaster1.xml"/>
</Relationships>
</file>

<file path=ppt/notesSlides/_rels/notesSlide48.xml.rels><?xml version="1.0" encoding="UTF-8"?>
<Relationships xmlns="http://schemas.openxmlformats.org/package/2006/relationships"><Relationship Id="rId1" Type="http://schemas.openxmlformats.org/officeDocument/2006/relationships/slide" Target="../slides/slide48.xml"/><Relationship Id="rId2" Type="http://schemas.openxmlformats.org/officeDocument/2006/relationships/notesMaster" Target="../notesMasters/notesMaster1.xml"/>
</Relationships>
</file>

<file path=ppt/notesSlides/_rels/notesSlide49.xml.rels><?xml version="1.0" encoding="UTF-8"?>
<Relationships xmlns="http://schemas.openxmlformats.org/package/2006/relationships"><Relationship Id="rId1" Type="http://schemas.openxmlformats.org/officeDocument/2006/relationships/slide" Target="../slides/slide49.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50.xml.rels><?xml version="1.0" encoding="UTF-8"?>
<Relationships xmlns="http://schemas.openxmlformats.org/package/2006/relationships"><Relationship Id="rId1" Type="http://schemas.openxmlformats.org/officeDocument/2006/relationships/slide" Target="../slides/slide50.xml"/><Relationship Id="rId2" Type="http://schemas.openxmlformats.org/officeDocument/2006/relationships/notesMaster" Target="../notesMasters/notesMaster1.xml"/>
</Relationships>
</file>

<file path=ppt/notesSlides/_rels/notesSlide51.xml.rels><?xml version="1.0" encoding="UTF-8"?>
<Relationships xmlns="http://schemas.openxmlformats.org/package/2006/relationships"><Relationship Id="rId1" Type="http://schemas.openxmlformats.org/officeDocument/2006/relationships/slide" Target="../slides/slide51.xml"/><Relationship Id="rId2" Type="http://schemas.openxmlformats.org/officeDocument/2006/relationships/notesMaster" Target="../notesMasters/notesMaster1.xml"/>
</Relationships>
</file>

<file path=ppt/notesSlides/_rels/notesSlide52.xml.rels><?xml version="1.0" encoding="UTF-8"?>
<Relationships xmlns="http://schemas.openxmlformats.org/package/2006/relationships"><Relationship Id="rId1" Type="http://schemas.openxmlformats.org/officeDocument/2006/relationships/slide" Target="../slides/slide52.xml"/><Relationship Id="rId2" Type="http://schemas.openxmlformats.org/officeDocument/2006/relationships/notesMaster" Target="../notesMasters/notesMaster1.xml"/>
</Relationships>
</file>

<file path=ppt/notesSlides/_rels/notesSlide53.xml.rels><?xml version="1.0" encoding="UTF-8"?>
<Relationships xmlns="http://schemas.openxmlformats.org/package/2006/relationships"><Relationship Id="rId1" Type="http://schemas.openxmlformats.org/officeDocument/2006/relationships/slide" Target="../slides/slide53.xml"/><Relationship Id="rId2" Type="http://schemas.openxmlformats.org/officeDocument/2006/relationships/notesMaster" Target="../notesMasters/notesMaster1.xml"/>
</Relationships>
</file>

<file path=ppt/notesSlides/_rels/notesSlide54.xml.rels><?xml version="1.0" encoding="UTF-8"?>
<Relationships xmlns="http://schemas.openxmlformats.org/package/2006/relationships"><Relationship Id="rId1" Type="http://schemas.openxmlformats.org/officeDocument/2006/relationships/slide" Target="../slides/slide54.xml"/><Relationship Id="rId2" Type="http://schemas.openxmlformats.org/officeDocument/2006/relationships/notesMaster" Target="../notesMasters/notesMaster1.xml"/>
</Relationships>
</file>

<file path=ppt/notesSlides/_rels/notesSlide55.xml.rels><?xml version="1.0" encoding="UTF-8"?>
<Relationships xmlns="http://schemas.openxmlformats.org/package/2006/relationships"><Relationship Id="rId1" Type="http://schemas.openxmlformats.org/officeDocument/2006/relationships/slide" Target="../slides/slide55.xml"/><Relationship Id="rId2" Type="http://schemas.openxmlformats.org/officeDocument/2006/relationships/notesMaster" Target="../notesMasters/notesMaster1.xml"/>
</Relationships>
</file>

<file path=ppt/notesSlides/_rels/notesSlide56.xml.rels><?xml version="1.0" encoding="UTF-8"?>
<Relationships xmlns="http://schemas.openxmlformats.org/package/2006/relationships"><Relationship Id="rId1" Type="http://schemas.openxmlformats.org/officeDocument/2006/relationships/slide" Target="../slides/slide56.xml"/><Relationship Id="rId2" Type="http://schemas.openxmlformats.org/officeDocument/2006/relationships/notesMaster" Target="../notesMasters/notesMaster1.xml"/>
</Relationships>
</file>

<file path=ppt/notesSlides/_rels/notesSlide57.xml.rels><?xml version="1.0" encoding="UTF-8"?>
<Relationships xmlns="http://schemas.openxmlformats.org/package/2006/relationships"><Relationship Id="rId1" Type="http://schemas.openxmlformats.org/officeDocument/2006/relationships/slide" Target="../slides/slide57.xml"/><Relationship Id="rId2" Type="http://schemas.openxmlformats.org/officeDocument/2006/relationships/notesMaster" Target="../notesMasters/notesMaster1.xml"/>
</Relationships>
</file>

<file path=ppt/notesSlides/_rels/notesSlide58.xml.rels><?xml version="1.0" encoding="UTF-8"?>
<Relationships xmlns="http://schemas.openxmlformats.org/package/2006/relationships"><Relationship Id="rId1" Type="http://schemas.openxmlformats.org/officeDocument/2006/relationships/slide" Target="../slides/slide58.xml"/><Relationship Id="rId2" Type="http://schemas.openxmlformats.org/officeDocument/2006/relationships/notesMaster" Target="../notesMasters/notesMaster1.xml"/>
</Relationships>
</file>

<file path=ppt/notesSlides/_rels/notesSlide59.xml.rels><?xml version="1.0" encoding="UTF-8"?>
<Relationships xmlns="http://schemas.openxmlformats.org/package/2006/relationships"><Relationship Id="rId1" Type="http://schemas.openxmlformats.org/officeDocument/2006/relationships/slide" Target="../slides/slide59.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60.xml.rels><?xml version="1.0" encoding="UTF-8"?>
<Relationships xmlns="http://schemas.openxmlformats.org/package/2006/relationships"><Relationship Id="rId1" Type="http://schemas.openxmlformats.org/officeDocument/2006/relationships/slide" Target="../slides/slide60.xml"/><Relationship Id="rId2" Type="http://schemas.openxmlformats.org/officeDocument/2006/relationships/notesMaster" Target="../notesMasters/notesMaster1.xml"/>
</Relationships>
</file>

<file path=ppt/notesSlides/_rels/notesSlide62.xml.rels><?xml version="1.0" encoding="UTF-8"?>
<Relationships xmlns="http://schemas.openxmlformats.org/package/2006/relationships"><Relationship Id="rId1" Type="http://schemas.openxmlformats.org/officeDocument/2006/relationships/slide" Target="../slides/slide62.xml"/><Relationship Id="rId2" Type="http://schemas.openxmlformats.org/officeDocument/2006/relationships/notesMaster" Target="../notesMasters/notesMaster1.xml"/>
</Relationships>
</file>

<file path=ppt/notesSlides/_rels/notesSlide63.xml.rels><?xml version="1.0" encoding="UTF-8"?>
<Relationships xmlns="http://schemas.openxmlformats.org/package/2006/relationships"><Relationship Id="rId1" Type="http://schemas.openxmlformats.org/officeDocument/2006/relationships/slide" Target="../slides/slide63.xml"/><Relationship Id="rId2" Type="http://schemas.openxmlformats.org/officeDocument/2006/relationships/notesMaster" Target="../notesMasters/notesMaster1.xml"/>
</Relationships>
</file>

<file path=ppt/notesSlides/_rels/notesSlide64.xml.rels><?xml version="1.0" encoding="UTF-8"?>
<Relationships xmlns="http://schemas.openxmlformats.org/package/2006/relationships"><Relationship Id="rId1" Type="http://schemas.openxmlformats.org/officeDocument/2006/relationships/slide" Target="../slides/slide64.xml"/><Relationship Id="rId2" Type="http://schemas.openxmlformats.org/officeDocument/2006/relationships/notesMaster" Target="../notesMasters/notesMaster1.xml"/>
</Relationships>
</file>

<file path=ppt/notesSlides/_rels/notesSlide65.xml.rels><?xml version="1.0" encoding="UTF-8"?>
<Relationships xmlns="http://schemas.openxmlformats.org/package/2006/relationships"><Relationship Id="rId1" Type="http://schemas.openxmlformats.org/officeDocument/2006/relationships/slide" Target="../slides/slide65.xml"/><Relationship Id="rId2" Type="http://schemas.openxmlformats.org/officeDocument/2006/relationships/notesMaster" Target="../notesMasters/notesMaster1.xml"/>
</Relationships>
</file>

<file path=ppt/notesSlides/_rels/notesSlide66.xml.rels><?xml version="1.0" encoding="UTF-8"?>
<Relationships xmlns="http://schemas.openxmlformats.org/package/2006/relationships"><Relationship Id="rId1" Type="http://schemas.openxmlformats.org/officeDocument/2006/relationships/slide" Target="../slides/slide66.xml"/><Relationship Id="rId2" Type="http://schemas.openxmlformats.org/officeDocument/2006/relationships/notesMaster" Target="../notesMasters/notesMaster1.xml"/>
</Relationships>
</file>

<file path=ppt/notesSlides/_rels/notesSlide67.xml.rels><?xml version="1.0" encoding="UTF-8"?>
<Relationships xmlns="http://schemas.openxmlformats.org/package/2006/relationships"><Relationship Id="rId1" Type="http://schemas.openxmlformats.org/officeDocument/2006/relationships/slide" Target="../slides/slide67.xml"/><Relationship Id="rId2" Type="http://schemas.openxmlformats.org/officeDocument/2006/relationships/notesMaster" Target="../notesMasters/notesMaster1.xml"/>
</Relationships>
</file>

<file path=ppt/notesSlides/_rels/notesSlide68.xml.rels><?xml version="1.0" encoding="UTF-8"?>
<Relationships xmlns="http://schemas.openxmlformats.org/package/2006/relationships"><Relationship Id="rId1" Type="http://schemas.openxmlformats.org/officeDocument/2006/relationships/slide" Target="../slides/slide68.xml"/><Relationship Id="rId2" Type="http://schemas.openxmlformats.org/officeDocument/2006/relationships/notesMaster" Target="../notesMasters/notesMaster1.xml"/>
</Relationships>
</file>

<file path=ppt/notesSlides/_rels/notesSlide69.xml.rels><?xml version="1.0" encoding="UTF-8"?>
<Relationships xmlns="http://schemas.openxmlformats.org/package/2006/relationships"><Relationship Id="rId1" Type="http://schemas.openxmlformats.org/officeDocument/2006/relationships/slide" Target="../slides/slide69.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70.xml.rels><?xml version="1.0" encoding="UTF-8"?>
<Relationships xmlns="http://schemas.openxmlformats.org/package/2006/relationships"><Relationship Id="rId1" Type="http://schemas.openxmlformats.org/officeDocument/2006/relationships/slide" Target="../slides/slide70.xml"/><Relationship Id="rId2" Type="http://schemas.openxmlformats.org/officeDocument/2006/relationships/notesMaster" Target="../notesMasters/notesMaster1.xml"/>
</Relationships>
</file>

<file path=ppt/notesSlides/_rels/notesSlide71.xml.rels><?xml version="1.0" encoding="UTF-8"?>
<Relationships xmlns="http://schemas.openxmlformats.org/package/2006/relationships"><Relationship Id="rId1" Type="http://schemas.openxmlformats.org/officeDocument/2006/relationships/slide" Target="../slides/slide71.xml"/><Relationship Id="rId2" Type="http://schemas.openxmlformats.org/officeDocument/2006/relationships/notesMaster" Target="../notesMasters/notesMaster1.xml"/>
</Relationships>
</file>

<file path=ppt/notesSlides/_rels/notesSlide72.xml.rels><?xml version="1.0" encoding="UTF-8"?>
<Relationships xmlns="http://schemas.openxmlformats.org/package/2006/relationships"><Relationship Id="rId1" Type="http://schemas.openxmlformats.org/officeDocument/2006/relationships/slide" Target="../slides/slide72.xml"/><Relationship Id="rId2" Type="http://schemas.openxmlformats.org/officeDocument/2006/relationships/notesMaster" Target="../notesMasters/notesMaster1.xml"/>
</Relationships>
</file>

<file path=ppt/notesSlides/_rels/notesSlide73.xml.rels><?xml version="1.0" encoding="UTF-8"?>
<Relationships xmlns="http://schemas.openxmlformats.org/package/2006/relationships"><Relationship Id="rId1" Type="http://schemas.openxmlformats.org/officeDocument/2006/relationships/slide" Target="../slides/slide73.xml"/><Relationship Id="rId2" Type="http://schemas.openxmlformats.org/officeDocument/2006/relationships/notesMaster" Target="../notesMasters/notesMaster1.xml"/>
</Relationships>
</file>

<file path=ppt/notesSlides/_rels/notesSlide74.xml.rels><?xml version="1.0" encoding="UTF-8"?>
<Relationships xmlns="http://schemas.openxmlformats.org/package/2006/relationships"><Relationship Id="rId1" Type="http://schemas.openxmlformats.org/officeDocument/2006/relationships/slide" Target="../slides/slide74.xml"/><Relationship Id="rId2" Type="http://schemas.openxmlformats.org/officeDocument/2006/relationships/notesMaster" Target="../notesMasters/notesMaster1.xml"/>
</Relationships>
</file>

<file path=ppt/notesSlides/_rels/notesSlide75.xml.rels><?xml version="1.0" encoding="UTF-8"?>
<Relationships xmlns="http://schemas.openxmlformats.org/package/2006/relationships"><Relationship Id="rId1" Type="http://schemas.openxmlformats.org/officeDocument/2006/relationships/slide" Target="../slides/slide75.xml"/><Relationship Id="rId2" Type="http://schemas.openxmlformats.org/officeDocument/2006/relationships/notesMaster" Target="../notesMasters/notesMaster1.xml"/>
</Relationships>
</file>

<file path=ppt/notesSlides/_rels/notesSlide76.xml.rels><?xml version="1.0" encoding="UTF-8"?>
<Relationships xmlns="http://schemas.openxmlformats.org/package/2006/relationships"><Relationship Id="rId1" Type="http://schemas.openxmlformats.org/officeDocument/2006/relationships/slide" Target="../slides/slide76.xml"/><Relationship Id="rId2" Type="http://schemas.openxmlformats.org/officeDocument/2006/relationships/notesMaster" Target="../notesMasters/notesMaster1.xml"/>
</Relationships>
</file>

<file path=ppt/notesSlides/_rels/notesSlide77.xml.rels><?xml version="1.0" encoding="UTF-8"?>
<Relationships xmlns="http://schemas.openxmlformats.org/package/2006/relationships"><Relationship Id="rId1" Type="http://schemas.openxmlformats.org/officeDocument/2006/relationships/slide" Target="../slides/slide77.xml"/><Relationship Id="rId2" Type="http://schemas.openxmlformats.org/officeDocument/2006/relationships/notesMaster" Target="../notesMasters/notesMaster1.xml"/>
</Relationships>
</file>

<file path=ppt/notesSlides/_rels/notesSlide79.xml.rels><?xml version="1.0" encoding="UTF-8"?>
<Relationships xmlns="http://schemas.openxmlformats.org/package/2006/relationships"><Relationship Id="rId1" Type="http://schemas.openxmlformats.org/officeDocument/2006/relationships/slide" Target="../slides/slide79.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80.xml.rels><?xml version="1.0" encoding="UTF-8"?>
<Relationships xmlns="http://schemas.openxmlformats.org/package/2006/relationships"><Relationship Id="rId1" Type="http://schemas.openxmlformats.org/officeDocument/2006/relationships/slide" Target="../slides/slide80.xml"/><Relationship Id="rId2" Type="http://schemas.openxmlformats.org/officeDocument/2006/relationships/notesMaster" Target="../notesMasters/notesMaster1.xml"/>
</Relationships>
</file>

<file path=ppt/notesSlides/_rels/notesSlide82.xml.rels><?xml version="1.0" encoding="UTF-8"?>
<Relationships xmlns="http://schemas.openxmlformats.org/package/2006/relationships"><Relationship Id="rId1" Type="http://schemas.openxmlformats.org/officeDocument/2006/relationships/slide" Target="../slides/slide82.xml"/><Relationship Id="rId2" Type="http://schemas.openxmlformats.org/officeDocument/2006/relationships/notesMaster" Target="../notesMasters/notesMaster1.xml"/>
</Relationships>
</file>

<file path=ppt/notesSlides/_rels/notesSlide83.xml.rels><?xml version="1.0" encoding="UTF-8"?>
<Relationships xmlns="http://schemas.openxmlformats.org/package/2006/relationships"><Relationship Id="rId1" Type="http://schemas.openxmlformats.org/officeDocument/2006/relationships/slide" Target="../slides/slide83.xml"/><Relationship Id="rId2" Type="http://schemas.openxmlformats.org/officeDocument/2006/relationships/notesMaster" Target="../notesMasters/notesMaster1.xml"/>
</Relationships>
</file>

<file path=ppt/notesSlides/_rels/notesSlide84.xml.rels><?xml version="1.0" encoding="UTF-8"?>
<Relationships xmlns="http://schemas.openxmlformats.org/package/2006/relationships"><Relationship Id="rId1" Type="http://schemas.openxmlformats.org/officeDocument/2006/relationships/slide" Target="../slides/slide84.xml"/><Relationship Id="rId2" Type="http://schemas.openxmlformats.org/officeDocument/2006/relationships/notesMaster" Target="../notesMasters/notesMaster1.xml"/>
</Relationships>
</file>

<file path=ppt/notesSlides/_rels/notesSlide85.xml.rels><?xml version="1.0" encoding="UTF-8"?>
<Relationships xmlns="http://schemas.openxmlformats.org/package/2006/relationships"><Relationship Id="rId1" Type="http://schemas.openxmlformats.org/officeDocument/2006/relationships/slide" Target="../slides/slide85.xml"/><Relationship Id="rId2" Type="http://schemas.openxmlformats.org/officeDocument/2006/relationships/notesMaster" Target="../notesMasters/notesMaster1.xml"/>
</Relationships>
</file>

<file path=ppt/notesSlides/_rels/notesSlide86.xml.rels><?xml version="1.0" encoding="UTF-8"?>
<Relationships xmlns="http://schemas.openxmlformats.org/package/2006/relationships"><Relationship Id="rId1" Type="http://schemas.openxmlformats.org/officeDocument/2006/relationships/slide" Target="../slides/slide86.xml"/><Relationship Id="rId2" Type="http://schemas.openxmlformats.org/officeDocument/2006/relationships/notesMaster" Target="../notesMasters/notesMaster1.xml"/>
</Relationships>
</file>

<file path=ppt/notesSlides/_rels/notesSlide87.xml.rels><?xml version="1.0" encoding="UTF-8"?>
<Relationships xmlns="http://schemas.openxmlformats.org/package/2006/relationships"><Relationship Id="rId1" Type="http://schemas.openxmlformats.org/officeDocument/2006/relationships/slide" Target="../slides/slide87.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0" name="PlaceHolder 1"/>
          <p:cNvSpPr>
            <a:spLocks noGrp="1"/>
          </p:cNvSpPr>
          <p:nvPr>
            <p:ph type="sldImg"/>
          </p:nvPr>
        </p:nvSpPr>
        <p:spPr>
          <a:xfrm>
            <a:off x="1135080" y="689040"/>
            <a:ext cx="4591080" cy="3443400"/>
          </a:xfrm>
          <a:prstGeom prst="rect">
            <a:avLst/>
          </a:prstGeom>
          <a:ln w="0">
            <a:noFill/>
          </a:ln>
        </p:spPr>
      </p:sp>
      <p:sp>
        <p:nvSpPr>
          <p:cNvPr id="68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unlimited</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is limited to the premium paid</a:t>
            </a:r>
            <a:endParaRPr b="0" lang="en-US" sz="16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2" name="PlaceHolder 1"/>
          <p:cNvSpPr>
            <a:spLocks noGrp="1"/>
          </p:cNvSpPr>
          <p:nvPr>
            <p:ph type="sldImg"/>
          </p:nvPr>
        </p:nvSpPr>
        <p:spPr>
          <a:xfrm>
            <a:off x="1135080" y="689040"/>
            <a:ext cx="4591080" cy="3443400"/>
          </a:xfrm>
          <a:prstGeom prst="rect">
            <a:avLst/>
          </a:prstGeom>
          <a:ln w="0">
            <a:noFill/>
          </a:ln>
        </p:spPr>
      </p:sp>
      <p:sp>
        <p:nvSpPr>
          <p:cNvPr id="68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 example enables us to get into the components of an option:</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$32 is the strike price: This is the predetermined price the position is long if the right is exercised.</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$.65 is the premium paid for the right to go long: Premium is a tradable price.</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Expiration date; this option ceases to exist after this date.</a:t>
            </a:r>
            <a:endParaRPr b="0" lang="en-US" sz="1400" strike="noStrike" u="none">
              <a:solidFill>
                <a:srgbClr val="000000"/>
              </a:solidFill>
              <a:effectLst/>
              <a:uFillTx/>
              <a:latin typeface="Times New Roman"/>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4" name="PlaceHolder 1"/>
          <p:cNvSpPr>
            <a:spLocks noGrp="1"/>
          </p:cNvSpPr>
          <p:nvPr>
            <p:ph type="sldImg"/>
          </p:nvPr>
        </p:nvSpPr>
        <p:spPr>
          <a:xfrm>
            <a:off x="1130400" y="762120"/>
            <a:ext cx="4591080" cy="3443040"/>
          </a:xfrm>
          <a:prstGeom prst="rect">
            <a:avLst/>
          </a:prstGeom>
          <a:ln w="0">
            <a:noFill/>
          </a:ln>
        </p:spPr>
      </p:sp>
      <p:sp>
        <p:nvSpPr>
          <p:cNvPr id="68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Emphasize the graph is the clearest way to represent an option’s payoff.</a:t>
            </a:r>
            <a:endParaRPr b="0" lang="en-US" sz="16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PlaceHolder 1"/>
          <p:cNvSpPr>
            <a:spLocks noGrp="1"/>
          </p:cNvSpPr>
          <p:nvPr>
            <p:ph type="sldImg"/>
          </p:nvPr>
        </p:nvSpPr>
        <p:spPr>
          <a:xfrm>
            <a:off x="1135080" y="689040"/>
            <a:ext cx="4591080" cy="3443400"/>
          </a:xfrm>
          <a:prstGeom prst="rect">
            <a:avLst/>
          </a:prstGeom>
          <a:ln w="0">
            <a:noFill/>
          </a:ln>
        </p:spPr>
      </p:sp>
      <p:sp>
        <p:nvSpPr>
          <p:cNvPr id="68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Profit is limited to premium collected.</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Risk is unlimited. </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Emphasize the difference between selling options  (margins) and buying options (debit).</a:t>
            </a:r>
            <a:endParaRPr b="0" lang="en-US" sz="14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8" name="PlaceHolder 1"/>
          <p:cNvSpPr>
            <a:spLocks noGrp="1"/>
          </p:cNvSpPr>
          <p:nvPr>
            <p:ph type="sldImg"/>
          </p:nvPr>
        </p:nvSpPr>
        <p:spPr>
          <a:xfrm>
            <a:off x="1135080" y="689040"/>
            <a:ext cx="4591080" cy="3443400"/>
          </a:xfrm>
          <a:prstGeom prst="rect">
            <a:avLst/>
          </a:prstGeom>
          <a:ln w="0">
            <a:noFill/>
          </a:ln>
        </p:spPr>
      </p:sp>
      <p:sp>
        <p:nvSpPr>
          <p:cNvPr id="66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volume and open interest in Crude and Natural Gas Options.</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8" name="PlaceHolder 1"/>
          <p:cNvSpPr>
            <a:spLocks noGrp="1"/>
          </p:cNvSpPr>
          <p:nvPr>
            <p:ph type="sldImg"/>
          </p:nvPr>
        </p:nvSpPr>
        <p:spPr>
          <a:xfrm>
            <a:off x="1135080" y="689040"/>
            <a:ext cx="4591080" cy="3443400"/>
          </a:xfrm>
          <a:prstGeom prst="rect">
            <a:avLst/>
          </a:prstGeom>
          <a:ln w="0">
            <a:noFill/>
          </a:ln>
        </p:spPr>
      </p:sp>
      <p:sp>
        <p:nvSpPr>
          <p:cNvPr id="68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A call is said to be out-of-the money if the underlying is trading below the strike price (At expiration, this call is worth zero.).</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A call is in-the-money if the underlying is trading above the strike price.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[Puts work in a converse manner.]</a:t>
            </a:r>
            <a:endParaRPr b="0" lang="en-US" sz="12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Examples: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With MKT at $32, the $34 call is $2 OTM</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With MKT at $32, the $32 call is ATM</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With MKT at $32, the $30 put is $2 OTM</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Ask Questions: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market is trading 29.63, then  is the  $31 put ATM, OTM or ITM?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30 call?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sldImg"/>
          </p:nvPr>
        </p:nvSpPr>
        <p:spPr>
          <a:xfrm>
            <a:off x="1135080" y="689040"/>
            <a:ext cx="4591080" cy="3443400"/>
          </a:xfrm>
          <a:prstGeom prst="rect">
            <a:avLst/>
          </a:prstGeom>
          <a:ln w="0">
            <a:noFill/>
          </a:ln>
        </p:spPr>
      </p:sp>
      <p:sp>
        <p:nvSpPr>
          <p:cNvPr id="69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CLK = $30.50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 31 call   =  1.19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 31  put   =  1.69,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Difference</a:t>
            </a:r>
            <a:r>
              <a:rPr b="0" lang="en-US" sz="1200" strike="noStrike" u="none">
                <a:solidFill>
                  <a:srgbClr val="000000"/>
                </a:solidFill>
                <a:effectLst/>
                <a:uFillTx/>
                <a:latin typeface="Times New Roman"/>
              </a:rPr>
              <a:t> =    .50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.50 difference is the amount the K 31 put is in the money (ie intrinsic).</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Both the K31 call and K31 put have 119 extrinsic value.</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2" name="PlaceHolder 1"/>
          <p:cNvSpPr>
            <a:spLocks noGrp="1"/>
          </p:cNvSpPr>
          <p:nvPr>
            <p:ph type="sldImg"/>
          </p:nvPr>
        </p:nvSpPr>
        <p:spPr>
          <a:xfrm>
            <a:off x="1135080" y="689040"/>
            <a:ext cx="4591080" cy="3443400"/>
          </a:xfrm>
          <a:prstGeom prst="rect">
            <a:avLst/>
          </a:prstGeom>
          <a:ln w="0">
            <a:noFill/>
          </a:ln>
        </p:spPr>
      </p:sp>
      <p:sp>
        <p:nvSpPr>
          <p:cNvPr id="69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CLK               =$30.02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May  32 put    =$  2.63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1.98 (Intrinsic)  = [32.00 </a:t>
            </a:r>
            <a:r>
              <a:rPr b="0" i="1" lang="en-US" sz="1200" strike="noStrike" u="none">
                <a:solidFill>
                  <a:srgbClr val="000000"/>
                </a:solidFill>
                <a:effectLst/>
                <a:uFillTx/>
                <a:latin typeface="Times New Roman"/>
              </a:rPr>
              <a:t>(strike px)</a:t>
            </a:r>
            <a:r>
              <a:rPr b="0" lang="en-US" sz="1200" strike="noStrike" u="none">
                <a:solidFill>
                  <a:srgbClr val="000000"/>
                </a:solidFill>
                <a:effectLst/>
                <a:uFillTx/>
                <a:latin typeface="Times New Roman"/>
              </a:rPr>
              <a:t> - 30.02]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..65 (Extrinsic) = May 32 call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is the basis for synthetically creating futures and options. Being able to create synthetics demonstrates pricing is based on relationships. The price of the 32 call is connected to the prices of the 32 put and the underlying future’s price.</a:t>
            </a:r>
            <a:endParaRPr b="0" lang="en-US" sz="14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CLJ = $31.51, $29 call = 2.64,   $29 put =   .13;</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CLK= $30.02, $31 put = 2.00,   $31 call = 1.02</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4" name="PlaceHolder 1"/>
          <p:cNvSpPr>
            <a:spLocks noGrp="1"/>
          </p:cNvSpPr>
          <p:nvPr>
            <p:ph type="sldImg"/>
          </p:nvPr>
        </p:nvSpPr>
        <p:spPr>
          <a:xfrm>
            <a:off x="1135080" y="689040"/>
            <a:ext cx="4591080" cy="3443400"/>
          </a:xfrm>
          <a:prstGeom prst="rect">
            <a:avLst/>
          </a:prstGeom>
          <a:ln w="0">
            <a:noFill/>
          </a:ln>
        </p:spPr>
      </p:sp>
      <p:sp>
        <p:nvSpPr>
          <p:cNvPr id="69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What are the odds the option will expire in-the-money?</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What are the odds the option will expire out-of-the-money?</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(These questions should be asked rhetorically.)</a:t>
            </a:r>
            <a:endParaRPr b="0" lang="en-US" sz="14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6" name="PlaceHolder 1"/>
          <p:cNvSpPr>
            <a:spLocks noGrp="1"/>
          </p:cNvSpPr>
          <p:nvPr>
            <p:ph type="sldImg"/>
          </p:nvPr>
        </p:nvSpPr>
        <p:spPr>
          <a:xfrm>
            <a:off x="1135080" y="689040"/>
            <a:ext cx="4591080" cy="3443400"/>
          </a:xfrm>
          <a:prstGeom prst="rect">
            <a:avLst/>
          </a:prstGeom>
          <a:ln w="0">
            <a:noFill/>
          </a:ln>
        </p:spPr>
      </p:sp>
      <p:sp>
        <p:nvSpPr>
          <p:cNvPr id="69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Emphasize these are the factors that make options tick.</a:t>
            </a:r>
            <a:endParaRPr b="0" lang="en-US" sz="14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8" name="PlaceHolder 1"/>
          <p:cNvSpPr>
            <a:spLocks noGrp="1"/>
          </p:cNvSpPr>
          <p:nvPr>
            <p:ph type="sldImg"/>
          </p:nvPr>
        </p:nvSpPr>
        <p:spPr>
          <a:xfrm>
            <a:off x="1135080" y="689040"/>
            <a:ext cx="4591080" cy="3443400"/>
          </a:xfrm>
          <a:prstGeom prst="rect">
            <a:avLst/>
          </a:prstGeom>
          <a:ln w="0">
            <a:noFill/>
          </a:ln>
        </p:spPr>
      </p:sp>
      <p:sp>
        <p:nvSpPr>
          <p:cNvPr id="69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Point here is to reinforce the concept that option premium is made up of factors that are related and that relationship constantly changes - changing the value of the option.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Notes on the study of motion:                        (17th century)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Newton and Leibniz studied the motion of objects on and near Earth:</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Determining the </a:t>
            </a:r>
            <a:r>
              <a:rPr b="0" i="1" lang="en-US" sz="1200" strike="noStrike" u="none">
                <a:solidFill>
                  <a:srgbClr val="000000"/>
                </a:solidFill>
                <a:effectLst/>
                <a:uFillTx/>
                <a:latin typeface="Times New Roman"/>
              </a:rPr>
              <a:t>speed</a:t>
            </a:r>
            <a:r>
              <a:rPr b="0" lang="en-US" sz="1200" strike="noStrike" u="none">
                <a:solidFill>
                  <a:srgbClr val="000000"/>
                </a:solidFill>
                <a:effectLst/>
                <a:uFillTx/>
                <a:latin typeface="Times New Roman"/>
              </a:rPr>
              <a:t> and </a:t>
            </a:r>
            <a:r>
              <a:rPr b="0" i="1" lang="en-US" sz="1200" strike="noStrike" u="none">
                <a:solidFill>
                  <a:srgbClr val="000000"/>
                </a:solidFill>
                <a:effectLst/>
                <a:uFillTx/>
                <a:latin typeface="Times New Roman"/>
              </a:rPr>
              <a:t>acceleration </a:t>
            </a:r>
            <a:r>
              <a:rPr b="0" lang="en-US" sz="1200" strike="noStrike" u="none">
                <a:solidFill>
                  <a:srgbClr val="000000"/>
                </a:solidFill>
                <a:effectLst/>
                <a:uFillTx/>
                <a:latin typeface="Times New Roman"/>
              </a:rPr>
              <a:t>of moving bodies; namely,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Speed is the rate at which distance changes with time.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more complex motions, such as the speed and acceleration of planets moving on elliptical paths, the concepts of change, average rate of change, and instantaneous rate of change utilized.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ideas will reappear in the discussion of valuation (ie price models).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0" name="PlaceHolder 1"/>
          <p:cNvSpPr>
            <a:spLocks noGrp="1"/>
          </p:cNvSpPr>
          <p:nvPr>
            <p:ph type="sldImg"/>
          </p:nvPr>
        </p:nvSpPr>
        <p:spPr>
          <a:xfrm>
            <a:off x="1135080" y="689040"/>
            <a:ext cx="4591080" cy="3443400"/>
          </a:xfrm>
          <a:prstGeom prst="rect">
            <a:avLst/>
          </a:prstGeom>
          <a:ln w="0">
            <a:noFill/>
          </a:ln>
        </p:spPr>
      </p:sp>
      <p:sp>
        <p:nvSpPr>
          <p:cNvPr id="70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t>
            </a:r>
            <a:r>
              <a:rPr b="1" lang="en-US" sz="1600" strike="noStrike" u="none">
                <a:solidFill>
                  <a:srgbClr val="000000"/>
                </a:solidFill>
                <a:effectLst/>
                <a:uFillTx/>
                <a:latin typeface="Times New Roman"/>
              </a:rPr>
              <a:t>delta </a:t>
            </a:r>
            <a:r>
              <a:rPr b="0" lang="en-US" sz="1600" strike="noStrike" u="none">
                <a:solidFill>
                  <a:srgbClr val="000000"/>
                </a:solidFill>
                <a:effectLst/>
                <a:uFillTx/>
                <a:latin typeface="Times New Roman"/>
              </a:rPr>
              <a:t>of an option is based on the change in value of the call from one time period </a:t>
            </a:r>
            <a:r>
              <a:rPr b="0" i="1" lang="en-US" sz="1600" strike="noStrike" u="none">
                <a:solidFill>
                  <a:srgbClr val="000000"/>
                </a:solidFill>
                <a:effectLst/>
                <a:uFillTx/>
                <a:latin typeface="Times New Roman"/>
              </a:rPr>
              <a:t>(T</a:t>
            </a:r>
            <a:r>
              <a:rPr b="0" i="1" lang="en-US" sz="1000" strike="noStrike" u="none">
                <a:solidFill>
                  <a:srgbClr val="000000"/>
                </a:solidFill>
                <a:effectLst/>
                <a:uFillTx/>
                <a:latin typeface="Times New Roman"/>
              </a:rPr>
              <a:t>0</a:t>
            </a:r>
            <a:r>
              <a:rPr b="0" i="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to the next </a:t>
            </a:r>
            <a:r>
              <a:rPr b="0" i="1" lang="en-US" sz="1600" strike="noStrike" u="none">
                <a:solidFill>
                  <a:srgbClr val="000000"/>
                </a:solidFill>
                <a:effectLst/>
                <a:uFillTx/>
                <a:latin typeface="Times New Roman"/>
              </a:rPr>
              <a:t>(T</a:t>
            </a:r>
            <a:r>
              <a:rPr b="0" i="1" lang="en-US" sz="1000" strike="noStrike" u="none">
                <a:solidFill>
                  <a:srgbClr val="000000"/>
                </a:solidFill>
                <a:effectLst/>
                <a:uFillTx/>
                <a:latin typeface="Times New Roman"/>
              </a:rPr>
              <a:t>1</a:t>
            </a:r>
            <a:r>
              <a:rPr b="0" i="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and</a:t>
            </a:r>
            <a:r>
              <a:rPr b="0" i="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the change in the commodity price during that same time period.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Delta = Hedge Ratio</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(Later we shall see that to properly understand the risk of hedging an option it is necessary to learn how the option value changes with respect to all the inputs.)</a:t>
            </a:r>
            <a:endParaRPr b="0" lang="en-US" sz="1200" strike="noStrike" u="none">
              <a:solidFill>
                <a:srgbClr val="000000"/>
              </a:solidFill>
              <a:effectLst/>
              <a:uFillTx/>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2" name="PlaceHolder 1"/>
          <p:cNvSpPr>
            <a:spLocks noGrp="1"/>
          </p:cNvSpPr>
          <p:nvPr>
            <p:ph type="sldImg"/>
          </p:nvPr>
        </p:nvSpPr>
        <p:spPr>
          <a:xfrm>
            <a:off x="1135080" y="689040"/>
            <a:ext cx="4591080" cy="3443400"/>
          </a:xfrm>
          <a:prstGeom prst="rect">
            <a:avLst/>
          </a:prstGeom>
          <a:ln w="0">
            <a:noFill/>
          </a:ln>
        </p:spPr>
      </p:sp>
      <p:sp>
        <p:nvSpPr>
          <p:cNvPr id="70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May WTI is $30.02  (March 6, 2000),   May options expires April 14, 2000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Strike Price           Delta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32 call                     .30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28 put                      .28</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29 call                     .62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29 call                     .38</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Ask Questions, “Is the Delta over or under .50 for 30.50 Call?” for example.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Note: </a:t>
            </a:r>
            <a:r>
              <a:rPr b="0" i="1" lang="en-US" sz="1200" strike="noStrike" u="none">
                <a:solidFill>
                  <a:srgbClr val="000000"/>
                </a:solidFill>
                <a:effectLst/>
                <a:uFillTx/>
                <a:latin typeface="Times New Roman"/>
              </a:rPr>
              <a:t>Mkt is $30.02,  29 Call delta =   .62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29 Put  delta =   .38</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net delta = 1.00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4" name="PlaceHolder 1"/>
          <p:cNvSpPr>
            <a:spLocks noGrp="1"/>
          </p:cNvSpPr>
          <p:nvPr>
            <p:ph type="sldImg"/>
          </p:nvPr>
        </p:nvSpPr>
        <p:spPr>
          <a:xfrm>
            <a:off x="1135080" y="689040"/>
            <a:ext cx="4591080" cy="3443400"/>
          </a:xfrm>
          <a:prstGeom prst="rect">
            <a:avLst/>
          </a:prstGeom>
          <a:ln w="0">
            <a:noFill/>
          </a:ln>
        </p:spPr>
      </p:sp>
      <p:sp>
        <p:nvSpPr>
          <p:cNvPr id="70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Delta increases with increasing prices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Delta increases with decreasing prices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(Net Delta is the sum of all the deltas in the position.)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6" name="PlaceHolder 1"/>
          <p:cNvSpPr>
            <a:spLocks noGrp="1"/>
          </p:cNvSpPr>
          <p:nvPr>
            <p:ph type="sldImg"/>
          </p:nvPr>
        </p:nvSpPr>
        <p:spPr>
          <a:xfrm>
            <a:off x="1135080" y="689040"/>
            <a:ext cx="4591080" cy="3443400"/>
          </a:xfrm>
          <a:prstGeom prst="rect">
            <a:avLst/>
          </a:prstGeom>
          <a:ln w="0">
            <a:noFill/>
          </a:ln>
        </p:spPr>
      </p:sp>
      <p:sp>
        <p:nvSpPr>
          <p:cNvPr id="70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will discuss gamma in more detail in the “option characteristics”.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Gamma is a derivative of delta.</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0" name="PlaceHolder 1"/>
          <p:cNvSpPr>
            <a:spLocks noGrp="1"/>
          </p:cNvSpPr>
          <p:nvPr>
            <p:ph type="sldImg"/>
          </p:nvPr>
        </p:nvSpPr>
        <p:spPr>
          <a:xfrm>
            <a:off x="1135080" y="689040"/>
            <a:ext cx="4591080" cy="3443400"/>
          </a:xfrm>
          <a:prstGeom prst="rect">
            <a:avLst/>
          </a:prstGeom>
          <a:ln w="0">
            <a:noFill/>
          </a:ln>
        </p:spPr>
      </p:sp>
      <p:sp>
        <p:nvSpPr>
          <p:cNvPr id="67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Options can be utilized to match many different risk/reward scenarios.</a:t>
            </a:r>
            <a:endParaRPr b="0" lang="en-US" sz="1400" strike="noStrike" u="none">
              <a:solidFill>
                <a:srgbClr val="000000"/>
              </a:solidFill>
              <a:effectLst/>
              <a:uFillTx/>
              <a:latin typeface="Times New Roman"/>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8" name="PlaceHolder 1"/>
          <p:cNvSpPr>
            <a:spLocks noGrp="1"/>
          </p:cNvSpPr>
          <p:nvPr>
            <p:ph type="sldImg"/>
          </p:nvPr>
        </p:nvSpPr>
        <p:spPr>
          <a:xfrm>
            <a:off x="1135080" y="689040"/>
            <a:ext cx="4591080" cy="3443400"/>
          </a:xfrm>
          <a:prstGeom prst="rect">
            <a:avLst/>
          </a:prstGeom>
          <a:ln w="0">
            <a:noFill/>
          </a:ln>
        </p:spPr>
      </p:sp>
      <p:sp>
        <p:nvSpPr>
          <p:cNvPr id="70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essential question: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 the commodity price trade to (above/below) the option’s strike price before it expires or will the option expire worthless?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Theta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0" name="PlaceHolder 1"/>
          <p:cNvSpPr>
            <a:spLocks noGrp="1"/>
          </p:cNvSpPr>
          <p:nvPr>
            <p:ph type="sldImg"/>
          </p:nvPr>
        </p:nvSpPr>
        <p:spPr>
          <a:xfrm>
            <a:off x="1135080" y="689040"/>
            <a:ext cx="4591080" cy="3443400"/>
          </a:xfrm>
          <a:prstGeom prst="rect">
            <a:avLst/>
          </a:prstGeom>
          <a:ln w="0">
            <a:noFill/>
          </a:ln>
        </p:spPr>
      </p:sp>
      <p:sp>
        <p:nvSpPr>
          <p:cNvPr id="71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American: Anytime Exercise.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European: Last day exercise only.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Question: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all things the same (strike, month, delta) which is worth more? Why?</a:t>
            </a:r>
            <a:endParaRPr b="0" lang="en-US" sz="1200" strike="noStrike" u="none">
              <a:solidFill>
                <a:srgbClr val="000000"/>
              </a:solidFill>
              <a:effectLst/>
              <a:uFillTx/>
              <a:latin typeface="Times New Roman"/>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2" name="PlaceHolder 1"/>
          <p:cNvSpPr>
            <a:spLocks noGrp="1"/>
          </p:cNvSpPr>
          <p:nvPr>
            <p:ph type="sldImg"/>
          </p:nvPr>
        </p:nvSpPr>
        <p:spPr>
          <a:xfrm>
            <a:off x="1135080" y="689040"/>
            <a:ext cx="4591080" cy="3443400"/>
          </a:xfrm>
          <a:prstGeom prst="rect">
            <a:avLst/>
          </a:prstGeom>
          <a:ln w="0">
            <a:noFill/>
          </a:ln>
        </p:spPr>
      </p:sp>
      <p:sp>
        <p:nvSpPr>
          <p:cNvPr id="71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Note: Time premium is greatest for at-the- money options.</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rate of time decay is not linear but curved because an option’s premium decays much more rapidly in the last few weeks of its term.</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rate of decay is actually related to the square root of the time remaining. (A 3 month option decays at twice the rate of a 9 month option, since the square root of 9 = 3. However a 9 month option is not twice the price of a 3 month  since other factors are involved in value.)</a:t>
            </a:r>
            <a:endParaRPr b="0" lang="en-US" sz="1400" strike="noStrike" u="none">
              <a:solidFill>
                <a:srgbClr val="000000"/>
              </a:solidFill>
              <a:effectLst/>
              <a:uFillTx/>
              <a:latin typeface="Times New Roman"/>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4" name="PlaceHolder 1"/>
          <p:cNvSpPr>
            <a:spLocks noGrp="1"/>
          </p:cNvSpPr>
          <p:nvPr>
            <p:ph type="sldImg"/>
          </p:nvPr>
        </p:nvSpPr>
        <p:spPr>
          <a:xfrm>
            <a:off x="1135080" y="689040"/>
            <a:ext cx="4591080" cy="3443400"/>
          </a:xfrm>
          <a:prstGeom prst="rect">
            <a:avLst/>
          </a:prstGeom>
          <a:ln w="0">
            <a:noFill/>
          </a:ln>
        </p:spPr>
      </p:sp>
      <p:sp>
        <p:nvSpPr>
          <p:cNvPr id="71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Ask, “ What is volatility?’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Vega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6" name="PlaceHolder 1"/>
          <p:cNvSpPr>
            <a:spLocks noGrp="1"/>
          </p:cNvSpPr>
          <p:nvPr>
            <p:ph type="sldImg"/>
          </p:nvPr>
        </p:nvSpPr>
        <p:spPr>
          <a:xfrm>
            <a:off x="1135080" y="689040"/>
            <a:ext cx="4591080" cy="3443400"/>
          </a:xfrm>
          <a:prstGeom prst="rect">
            <a:avLst/>
          </a:prstGeom>
          <a:ln w="0">
            <a:noFill/>
          </a:ln>
        </p:spPr>
      </p:sp>
      <p:sp>
        <p:nvSpPr>
          <p:cNvPr id="71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Question</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we flip a coin ten times and the first nine were tails, then what is the probability that the tenth toss will be tails?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(Answer: 50%)</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Definition of random event:</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 All possible outcomes of an event can happen, and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The probability of each outcome occurring is 50%.</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There exist different probability distributions: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Is the value of the variable over time either continuous or discrete?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Discrete:      Only certain values are possible and can only change at certain fixed points in time.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Continuous: The variable can take any value within a certain range and can change at any time.</a:t>
            </a:r>
            <a:endParaRPr b="0" lang="en-US" sz="12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8" name="PlaceHolder 1"/>
          <p:cNvSpPr>
            <a:spLocks noGrp="1"/>
          </p:cNvSpPr>
          <p:nvPr>
            <p:ph type="sldImg"/>
          </p:nvPr>
        </p:nvSpPr>
        <p:spPr>
          <a:xfrm>
            <a:off x="1135080" y="689040"/>
            <a:ext cx="4591080" cy="3443400"/>
          </a:xfrm>
          <a:prstGeom prst="rect">
            <a:avLst/>
          </a:prstGeom>
          <a:ln w="0">
            <a:noFill/>
          </a:ln>
        </p:spPr>
      </p:sp>
      <p:sp>
        <p:nvSpPr>
          <p:cNvPr id="71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known characteristics of the normal curve make it possible to estimate the probability of occurrence of any value of a normally distributed variable.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34% of all values of a normally distributed variable are between the mean and one standard deviation above it, and 34% of all values are between the mean and one standard deviation below it:</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One standard deviation equals   </a:t>
            </a:r>
            <a:r>
              <a:rPr b="0" lang="en-US" sz="1200" strike="noStrike" u="none">
                <a:solidFill>
                  <a:srgbClr val="000000"/>
                </a:solidFill>
                <a:effectLst/>
                <a:uFillTx/>
                <a:latin typeface="Times New Roman"/>
              </a:rPr>
              <a:t>68.26%     [34.13% + 34.13%]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Two standard deviation equals   </a:t>
            </a:r>
            <a:r>
              <a:rPr b="0" lang="en-US" sz="1200" strike="noStrike" u="none">
                <a:solidFill>
                  <a:srgbClr val="000000"/>
                </a:solidFill>
                <a:effectLst/>
                <a:uFillTx/>
                <a:latin typeface="Times New Roman"/>
              </a:rPr>
              <a:t>95.44%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95.44 = </a:t>
            </a:r>
            <a:r>
              <a:rPr b="0" i="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68.26 </a:t>
            </a:r>
            <a:r>
              <a:rPr b="0" i="1" lang="en-US" sz="1200" strike="noStrike" u="none">
                <a:solidFill>
                  <a:srgbClr val="000000"/>
                </a:solidFill>
                <a:effectLst/>
                <a:uFillTx/>
                <a:latin typeface="Times New Roman"/>
              </a:rPr>
              <a:t>+</a:t>
            </a:r>
            <a:r>
              <a:rPr b="0" lang="en-US" sz="1200" strike="noStrike" u="none">
                <a:solidFill>
                  <a:srgbClr val="000000"/>
                </a:solidFill>
                <a:effectLst/>
                <a:uFillTx/>
                <a:latin typeface="Times New Roman"/>
              </a:rPr>
              <a:t>27.18        [13.59% + 13.59%]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Three standard deviation equals </a:t>
            </a:r>
            <a:r>
              <a:rPr b="0" lang="en-US" sz="1200" strike="noStrike" u="none">
                <a:solidFill>
                  <a:srgbClr val="000000"/>
                </a:solidFill>
                <a:effectLst/>
                <a:uFillTx/>
                <a:latin typeface="Times New Roman"/>
              </a:rPr>
              <a:t>99.72%                                                                                   </a:t>
            </a:r>
            <a:endParaRPr b="0" lang="en-US" sz="12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99.72 =  95.44 +  4.28         [ 2.14%  +   2.14%]</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Note: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Next twelve slides with notes are to be handed out for reading</a:t>
            </a:r>
            <a:r>
              <a:rPr b="0"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and discussing.             </a:t>
            </a:r>
            <a:endParaRPr b="0" lang="en-US" sz="1400" strike="noStrike" u="none">
              <a:solidFill>
                <a:srgbClr val="000000"/>
              </a:solidFill>
              <a:effectLst/>
              <a:uFillTx/>
              <a:latin typeface="Times New Roman"/>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0" name="PlaceHolder 1"/>
          <p:cNvSpPr>
            <a:spLocks noGrp="1"/>
          </p:cNvSpPr>
          <p:nvPr>
            <p:ph type="sldImg"/>
          </p:nvPr>
        </p:nvSpPr>
        <p:spPr>
          <a:xfrm>
            <a:off x="1135080" y="689040"/>
            <a:ext cx="4591080" cy="3443400"/>
          </a:xfrm>
          <a:prstGeom prst="rect">
            <a:avLst/>
          </a:prstGeom>
          <a:ln w="0">
            <a:noFill/>
          </a:ln>
        </p:spPr>
      </p:sp>
      <p:sp>
        <p:nvSpPr>
          <p:cNvPr id="72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Some people tune out this study, but it is very easy to understand and is totally necessary in learning how not to pay too much or sell too cheaply.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management begins with knowing value.</a:t>
            </a:r>
            <a:endParaRPr b="0" lang="en-US" sz="1600" strike="noStrike" u="none">
              <a:solidFill>
                <a:srgbClr val="000000"/>
              </a:solidFill>
              <a:effectLst/>
              <a:uFillTx/>
              <a:latin typeface="Times New Roman"/>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2" name="PlaceHolder 1"/>
          <p:cNvSpPr>
            <a:spLocks noGrp="1"/>
          </p:cNvSpPr>
          <p:nvPr>
            <p:ph type="sldImg"/>
          </p:nvPr>
        </p:nvSpPr>
        <p:spPr>
          <a:xfrm>
            <a:off x="1135080" y="689040"/>
            <a:ext cx="4591080" cy="3443400"/>
          </a:xfrm>
          <a:prstGeom prst="rect">
            <a:avLst/>
          </a:prstGeom>
          <a:ln w="0">
            <a:noFill/>
          </a:ln>
        </p:spPr>
      </p:sp>
      <p:sp>
        <p:nvSpPr>
          <p:cNvPr id="72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Definitions: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Mean is the sum of measurements in the set divided by the number of measures in the set.</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Median is the middle value when the numbers are arranged in increasing or decreasing order.</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Mode is the value that occurs most often in a set of numbers.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Average Price for WTI from 14 Nov ‘86 to 31 Dec 99 is $19.15</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4" name="PlaceHolder 1"/>
          <p:cNvSpPr>
            <a:spLocks noGrp="1"/>
          </p:cNvSpPr>
          <p:nvPr>
            <p:ph type="sldImg"/>
          </p:nvPr>
        </p:nvSpPr>
        <p:spPr>
          <a:xfrm>
            <a:off x="1135080" y="689040"/>
            <a:ext cx="4591080" cy="3443400"/>
          </a:xfrm>
          <a:prstGeom prst="rect">
            <a:avLst/>
          </a:prstGeom>
          <a:ln w="0">
            <a:noFill/>
          </a:ln>
        </p:spPr>
      </p:sp>
      <p:sp>
        <p:nvSpPr>
          <p:cNvPr id="72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Measures of central tendency locate the center of a distribution of prices.</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Measures of variability are needed to further describe the data. </a:t>
            </a:r>
            <a:endParaRPr b="0" lang="en-US" sz="1600" strike="noStrike" u="none">
              <a:solidFill>
                <a:srgbClr val="000000"/>
              </a:solidFill>
              <a:effectLst/>
              <a:uFillTx/>
              <a:latin typeface="Times New Roman"/>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sldImg"/>
          </p:nvPr>
        </p:nvSpPr>
        <p:spPr>
          <a:xfrm>
            <a:off x="1135080" y="689040"/>
            <a:ext cx="4591080" cy="3443400"/>
          </a:xfrm>
          <a:prstGeom prst="rect">
            <a:avLst/>
          </a:prstGeom>
          <a:ln w="0">
            <a:noFill/>
          </a:ln>
        </p:spPr>
      </p:sp>
      <p:sp>
        <p:nvSpPr>
          <p:cNvPr id="72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Range for </a:t>
            </a:r>
            <a:r>
              <a:rPr b="0" lang="en-US" sz="1800" strike="noStrike" u="none">
                <a:solidFill>
                  <a:srgbClr val="000000"/>
                </a:solidFill>
                <a:effectLst/>
                <a:uFillTx/>
                <a:latin typeface="Times New Roman"/>
              </a:rPr>
              <a:t>A </a:t>
            </a:r>
            <a:r>
              <a:rPr b="0" lang="en-US" sz="1600" strike="noStrike" u="none">
                <a:solidFill>
                  <a:srgbClr val="000000"/>
                </a:solidFill>
                <a:effectLst/>
                <a:uFillTx/>
                <a:latin typeface="Times New Roman"/>
              </a:rPr>
              <a:t>is 30.75 - 29.25 = 1.50</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Range for </a:t>
            </a:r>
            <a:r>
              <a:rPr b="0" lang="en-US" sz="1800" strike="noStrike" u="none">
                <a:solidFill>
                  <a:srgbClr val="000000"/>
                </a:solidFill>
                <a:effectLst/>
                <a:uFillTx/>
                <a:latin typeface="Times New Roman"/>
              </a:rPr>
              <a:t>B </a:t>
            </a:r>
            <a:r>
              <a:rPr b="0" lang="en-US" sz="1600" strike="noStrike" u="none">
                <a:solidFill>
                  <a:srgbClr val="000000"/>
                </a:solidFill>
                <a:effectLst/>
                <a:uFillTx/>
                <a:latin typeface="Times New Roman"/>
              </a:rPr>
              <a:t>is 31.50 - 28.50 = 3.00</a:t>
            </a:r>
            <a:endParaRPr b="0" lang="en-US" sz="1600" strike="noStrike" u="none">
              <a:solidFill>
                <a:srgbClr val="000000"/>
              </a:solidFill>
              <a:effectLst/>
              <a:uFillTx/>
              <a:latin typeface="Times New Roman"/>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8" name="PlaceHolder 1"/>
          <p:cNvSpPr>
            <a:spLocks noGrp="1"/>
          </p:cNvSpPr>
          <p:nvPr>
            <p:ph type="sldImg"/>
          </p:nvPr>
        </p:nvSpPr>
        <p:spPr>
          <a:xfrm>
            <a:off x="1135080" y="689040"/>
            <a:ext cx="4591080" cy="3443400"/>
          </a:xfrm>
          <a:prstGeom prst="rect">
            <a:avLst/>
          </a:prstGeom>
          <a:ln w="0">
            <a:noFill/>
          </a:ln>
        </p:spPr>
      </p:sp>
      <p:sp>
        <p:nvSpPr>
          <p:cNvPr id="72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Prices for period </a:t>
            </a:r>
            <a:r>
              <a:rPr b="0" lang="en-US" sz="1800" strike="noStrike" u="none">
                <a:solidFill>
                  <a:srgbClr val="000000"/>
                </a:solidFill>
                <a:effectLst/>
                <a:uFillTx/>
                <a:latin typeface="Times New Roman"/>
              </a:rPr>
              <a:t>A </a:t>
            </a:r>
            <a:r>
              <a:rPr b="0" lang="en-US" sz="1600" strike="noStrike" u="none">
                <a:solidFill>
                  <a:srgbClr val="000000"/>
                </a:solidFill>
                <a:effectLst/>
                <a:uFillTx/>
                <a:latin typeface="Times New Roman"/>
              </a:rPr>
              <a:t>have considerable less deviation than </a:t>
            </a:r>
            <a:r>
              <a:rPr b="0" lang="en-US" sz="1800" strike="noStrike" u="none">
                <a:solidFill>
                  <a:srgbClr val="000000"/>
                </a:solidFill>
                <a:effectLst/>
                <a:uFillTx/>
                <a:latin typeface="Times New Roman"/>
              </a:rPr>
              <a:t>B.</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sldImg"/>
          </p:nvPr>
        </p:nvSpPr>
        <p:spPr>
          <a:xfrm>
            <a:off x="1135080" y="689040"/>
            <a:ext cx="4591080" cy="3443400"/>
          </a:xfrm>
          <a:prstGeom prst="rect">
            <a:avLst/>
          </a:prstGeom>
          <a:ln w="0">
            <a:noFill/>
          </a:ln>
        </p:spPr>
      </p:sp>
      <p:sp>
        <p:nvSpPr>
          <p:cNvPr id="73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This is easy to follow:</a:t>
            </a:r>
            <a:endParaRPr b="0" lang="en-US" sz="16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$30 is the mean price for period A. The deviations from the mean are 75,30,30, and 75. The squared deviations from the mean are thus 5625,900,900, and 5625. The sum of the squared deviations equal 13,050. Divide by </a:t>
            </a:r>
            <a:r>
              <a:rPr b="0" i="1" lang="en-US" sz="1400" strike="noStrike" u="none">
                <a:solidFill>
                  <a:srgbClr val="000000"/>
                </a:solidFill>
                <a:effectLst/>
                <a:uFillTx/>
                <a:latin typeface="Times New Roman"/>
              </a:rPr>
              <a:t>(N - 1)</a:t>
            </a:r>
            <a:r>
              <a:rPr b="0" lang="en-US" sz="1400" strike="noStrike" u="none">
                <a:solidFill>
                  <a:srgbClr val="000000"/>
                </a:solidFill>
                <a:effectLst/>
                <a:uFillTx/>
                <a:latin typeface="Times New Roman"/>
              </a:rPr>
              <a:t>, or 5 - 1, yields 13,050/4 = 3263. The variance = 3263.</a:t>
            </a:r>
            <a:endParaRPr b="0" lang="en-US" sz="14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$30 is the mean price for period B. The deviations from the mean are 150,100,100, and 150. The squared deviations from the mean are thus 25,000, 10,000, 10,000, and 25,000. The sum of the squared deviations equal 70,000. Divide by </a:t>
            </a:r>
            <a:r>
              <a:rPr b="0" i="1" lang="en-US" sz="1400" strike="noStrike" u="none">
                <a:solidFill>
                  <a:srgbClr val="000000"/>
                </a:solidFill>
                <a:effectLst/>
                <a:uFillTx/>
                <a:latin typeface="Times New Roman"/>
              </a:rPr>
              <a:t>(N - 1)</a:t>
            </a:r>
            <a:r>
              <a:rPr b="0" lang="en-US" sz="1400" strike="noStrike" u="none">
                <a:solidFill>
                  <a:srgbClr val="000000"/>
                </a:solidFill>
                <a:effectLst/>
                <a:uFillTx/>
                <a:latin typeface="Times New Roman"/>
              </a:rPr>
              <a:t>, or 5 - 1, yields 70,000/4 = 17,500. The variance = 17,500.</a:t>
            </a:r>
            <a:endParaRPr b="0" lang="en-US" sz="14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Although the average price for time periods A and B are the same, there is a significant difference of variance between the two time periods.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2" name="PlaceHolder 1"/>
          <p:cNvSpPr>
            <a:spLocks noGrp="1"/>
          </p:cNvSpPr>
          <p:nvPr>
            <p:ph type="sldImg"/>
          </p:nvPr>
        </p:nvSpPr>
        <p:spPr>
          <a:xfrm>
            <a:off x="1135080" y="689040"/>
            <a:ext cx="4591080" cy="3443400"/>
          </a:xfrm>
          <a:prstGeom prst="rect">
            <a:avLst/>
          </a:prstGeom>
          <a:ln w="0">
            <a:noFill/>
          </a:ln>
        </p:spPr>
      </p:sp>
      <p:sp>
        <p:nvSpPr>
          <p:cNvPr id="73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 </a:t>
            </a:r>
            <a:r>
              <a:rPr b="0" lang="en-US" sz="1600" strike="noStrike" u="none">
                <a:solidFill>
                  <a:srgbClr val="000000"/>
                </a:solidFill>
                <a:effectLst/>
                <a:uFillTx/>
                <a:latin typeface="Times New Roman"/>
              </a:rPr>
              <a:t>Square root of 3263 = 57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a:t>
            </a:r>
            <a:r>
              <a:rPr b="0" lang="en-US" sz="1600" strike="noStrike" u="none">
                <a:solidFill>
                  <a:srgbClr val="000000"/>
                </a:solidFill>
                <a:effectLst/>
                <a:uFillTx/>
                <a:latin typeface="Times New Roman"/>
              </a:rPr>
              <a:t> Square root of 17,500 = 132</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Formula for guessing the </a:t>
            </a:r>
            <a:r>
              <a:rPr b="0" i="1" lang="en-US" sz="1600" strike="noStrike" u="none">
                <a:solidFill>
                  <a:srgbClr val="000000"/>
                </a:solidFill>
                <a:effectLst/>
                <a:uFillTx/>
                <a:latin typeface="Times New Roman"/>
              </a:rPr>
              <a:t>SD</a:t>
            </a:r>
            <a:r>
              <a:rPr b="0" lang="en-US" sz="1600" strike="noStrike" u="none">
                <a:solidFill>
                  <a:srgbClr val="000000"/>
                </a:solidFill>
                <a:effectLst/>
                <a:uFillTx/>
                <a:latin typeface="Times New Roman"/>
              </a:rPr>
              <a:t> </a:t>
            </a:r>
            <a:r>
              <a:rPr b="0" i="1" lang="en-US" sz="1600" strike="noStrike" u="none">
                <a:solidFill>
                  <a:srgbClr val="000000"/>
                </a:solidFill>
                <a:effectLst/>
                <a:uFillTx/>
                <a:latin typeface="Times New Roman"/>
              </a:rPr>
              <a:t>is S = r/4</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t>
            </a:r>
            <a:r>
              <a:rPr b="0" i="1" lang="en-US" sz="1600" strike="noStrike" u="none">
                <a:solidFill>
                  <a:srgbClr val="000000"/>
                </a:solidFill>
                <a:effectLst/>
                <a:uFillTx/>
                <a:latin typeface="Times New Roman"/>
              </a:rPr>
              <a:t>SD </a:t>
            </a:r>
            <a:r>
              <a:rPr b="0" lang="en-US" sz="1600" strike="noStrike" u="none">
                <a:solidFill>
                  <a:srgbClr val="000000"/>
                </a:solidFill>
                <a:effectLst/>
                <a:uFillTx/>
                <a:latin typeface="Times New Roman"/>
              </a:rPr>
              <a:t>equals the range divided by 4.)</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Exponential and Logarithm.</a:t>
            </a:r>
            <a:endParaRPr b="0" lang="en-US" sz="1200" strike="noStrike" u="none">
              <a:solidFill>
                <a:srgbClr val="000000"/>
              </a:solidFill>
              <a:effectLst/>
              <a:uFillTx/>
              <a:latin typeface="Times New Roman"/>
            </a:endParaRP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4" name="PlaceHolder 1"/>
          <p:cNvSpPr>
            <a:spLocks noGrp="1"/>
          </p:cNvSpPr>
          <p:nvPr>
            <p:ph type="sldImg"/>
          </p:nvPr>
        </p:nvSpPr>
        <p:spPr>
          <a:xfrm>
            <a:off x="1135080" y="689040"/>
            <a:ext cx="4591080" cy="3443400"/>
          </a:xfrm>
          <a:prstGeom prst="rect">
            <a:avLst/>
          </a:prstGeom>
          <a:ln w="0">
            <a:noFill/>
          </a:ln>
        </p:spPr>
      </p:sp>
      <p:sp>
        <p:nvSpPr>
          <p:cNvPr id="73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Black-Scholes formula computes the value of an option based on certain information;namely, </a:t>
            </a:r>
            <a:r>
              <a:rPr b="0" i="1" lang="en-US" sz="1400" strike="noStrike" u="none">
                <a:solidFill>
                  <a:srgbClr val="000000"/>
                </a:solidFill>
                <a:effectLst/>
                <a:uFillTx/>
                <a:latin typeface="Times New Roman"/>
              </a:rPr>
              <a:t>futures price, strike price, volatility of futures,days to expiration, and interest rate.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1973</a:t>
            </a:r>
            <a:endParaRPr b="0" lang="en-US" sz="14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One major contribution was Black-Scholes gave us the formula to the deltas of calls and puts (European).</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6" name="PlaceHolder 1"/>
          <p:cNvSpPr>
            <a:spLocks noGrp="1"/>
          </p:cNvSpPr>
          <p:nvPr>
            <p:ph type="sldImg"/>
          </p:nvPr>
        </p:nvSpPr>
        <p:spPr>
          <a:xfrm>
            <a:off x="1135080" y="689040"/>
            <a:ext cx="4591080" cy="3443400"/>
          </a:xfrm>
          <a:prstGeom prst="rect">
            <a:avLst/>
          </a:prstGeom>
          <a:ln w="0">
            <a:noFill/>
          </a:ln>
        </p:spPr>
      </p:sp>
      <p:sp>
        <p:nvSpPr>
          <p:cNvPr id="73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Self-financing and replicating: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value an option one must form a self-financing hedge strategy that   replicates the payoff of the option.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Chiefly, hedging strategy requires the hedger of short call to purchase a certain number of shares of the underlying stock and a certain amount of riskless bond and then maintain this hedge according to a formula over time.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The portfolio that is set up remains riskless for only a short period of time.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European expiration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8" name="PlaceHolder 1"/>
          <p:cNvSpPr>
            <a:spLocks noGrp="1"/>
          </p:cNvSpPr>
          <p:nvPr>
            <p:ph type="sldImg"/>
          </p:nvPr>
        </p:nvSpPr>
        <p:spPr>
          <a:xfrm>
            <a:off x="1135080" y="689040"/>
            <a:ext cx="4591080" cy="3443400"/>
          </a:xfrm>
          <a:prstGeom prst="rect">
            <a:avLst/>
          </a:prstGeom>
          <a:ln w="0">
            <a:noFill/>
          </a:ln>
        </p:spPr>
      </p:sp>
      <p:sp>
        <p:nvSpPr>
          <p:cNvPr id="73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Discrete: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of two possible equal outcomes.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Cox, Ross, Rubinstein: A simplified derivation of the  Black Scholes formula.</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(Black Scholes limited to European expiration.)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2" name="PlaceHolder 1"/>
          <p:cNvSpPr>
            <a:spLocks noGrp="1"/>
          </p:cNvSpPr>
          <p:nvPr>
            <p:ph type="sldImg"/>
          </p:nvPr>
        </p:nvSpPr>
        <p:spPr>
          <a:xfrm>
            <a:off x="1135080" y="689040"/>
            <a:ext cx="4591080" cy="3443400"/>
          </a:xfrm>
          <a:prstGeom prst="rect">
            <a:avLst/>
          </a:prstGeom>
          <a:ln w="0">
            <a:noFill/>
          </a:ln>
        </p:spPr>
      </p:sp>
      <p:sp>
        <p:nvSpPr>
          <p:cNvPr id="67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Ask rhetorically.</a:t>
            </a:r>
            <a:endParaRPr b="0" lang="en-US" sz="1200" strike="noStrike" u="none">
              <a:solidFill>
                <a:srgbClr val="000000"/>
              </a:solidFill>
              <a:effectLst/>
              <a:uFillTx/>
              <a:latin typeface="Times New Roman"/>
            </a:endParaRP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0" name="PlaceHolder 1"/>
          <p:cNvSpPr>
            <a:spLocks noGrp="1"/>
          </p:cNvSpPr>
          <p:nvPr>
            <p:ph type="sldImg"/>
          </p:nvPr>
        </p:nvSpPr>
        <p:spPr>
          <a:xfrm>
            <a:off x="1135080" y="689040"/>
            <a:ext cx="4591080" cy="3443400"/>
          </a:xfrm>
          <a:prstGeom prst="rect">
            <a:avLst/>
          </a:prstGeom>
          <a:ln w="0">
            <a:noFill/>
          </a:ln>
        </p:spPr>
      </p:sp>
      <p:sp>
        <p:nvSpPr>
          <p:cNvPr id="74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probability associated with prices traveling down one path is equal to the probability calculated for prices traveling down any other path. Since at any point on any branch there is one of two possible outcomes.</a:t>
            </a:r>
            <a:endParaRPr b="0" lang="en-US" sz="1600" strike="noStrike" u="none">
              <a:solidFill>
                <a:srgbClr val="000000"/>
              </a:solidFill>
              <a:effectLst/>
              <a:uFillTx/>
              <a:latin typeface="Times New Roman"/>
            </a:endParaRP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2" name="PlaceHolder 1"/>
          <p:cNvSpPr>
            <a:spLocks noGrp="1"/>
          </p:cNvSpPr>
          <p:nvPr>
            <p:ph type="sldImg"/>
          </p:nvPr>
        </p:nvSpPr>
        <p:spPr>
          <a:xfrm>
            <a:off x="1135080" y="689040"/>
            <a:ext cx="4591080" cy="3443400"/>
          </a:xfrm>
          <a:prstGeom prst="rect">
            <a:avLst/>
          </a:prstGeom>
          <a:ln w="0">
            <a:noFill/>
          </a:ln>
        </p:spPr>
      </p:sp>
      <p:sp>
        <p:nvSpPr>
          <p:cNvPr id="74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From the math and philosophy of Pascal; 17th Century.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Pascal discovered how well this triangle represents the probabilities of getting heads or tails in flipping coins.</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(Take the case of three coins, for example, the number of possible outcomes is 8, and this is the sum of the numbers in the fourth row.)</a:t>
            </a:r>
            <a:endParaRPr b="0" lang="en-US" sz="1200" strike="noStrike" u="none">
              <a:solidFill>
                <a:srgbClr val="000000"/>
              </a:solidFill>
              <a:effectLst/>
              <a:uFillTx/>
              <a:latin typeface="Times New Roman"/>
            </a:endParaRP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4" name="PlaceHolder 1"/>
          <p:cNvSpPr>
            <a:spLocks noGrp="1"/>
          </p:cNvSpPr>
          <p:nvPr>
            <p:ph type="sldImg"/>
          </p:nvPr>
        </p:nvSpPr>
        <p:spPr>
          <a:xfrm>
            <a:off x="1135080" y="689040"/>
            <a:ext cx="4591080" cy="3443400"/>
          </a:xfrm>
          <a:prstGeom prst="rect">
            <a:avLst/>
          </a:prstGeom>
          <a:ln w="0">
            <a:noFill/>
          </a:ln>
        </p:spPr>
      </p:sp>
      <p:sp>
        <p:nvSpPr>
          <p:cNvPr id="74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Exponential: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8 </a:t>
            </a:r>
            <a:r>
              <a:rPr b="0" i="1" lang="en-US" sz="1000" strike="noStrike" u="none">
                <a:solidFill>
                  <a:srgbClr val="000000"/>
                </a:solidFill>
                <a:effectLst/>
                <a:uFillTx/>
                <a:latin typeface="Times New Roman"/>
              </a:rPr>
              <a:t>squared  </a:t>
            </a:r>
            <a:r>
              <a:rPr b="0" i="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64</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Logarithm:                    </a:t>
            </a:r>
            <a:r>
              <a:rPr b="0" i="1" lang="en-US" sz="1000" strike="noStrike" u="none">
                <a:solidFill>
                  <a:srgbClr val="000000"/>
                </a:solidFill>
                <a:effectLst/>
                <a:uFillTx/>
                <a:latin typeface="Times New Roman"/>
              </a:rPr>
              <a:t>square root </a:t>
            </a:r>
            <a:r>
              <a:rPr b="0" lang="en-US" sz="1400" strike="noStrike" u="none">
                <a:solidFill>
                  <a:srgbClr val="000000"/>
                </a:solidFill>
                <a:effectLst/>
                <a:uFillTx/>
                <a:latin typeface="Times New Roman"/>
              </a:rPr>
              <a:t>64 = 8</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natural logarithm brings it back to where it started from.</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One can calculate value by going forward in time on a distribution path and/or can go backward from a future point in time to calculate value.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is the mathematical concept that distinguishes between calculating an option’s theoretical value from historical volatility and deriving an implied volatility from an option’s premium.]</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6" name="PlaceHolder 1"/>
          <p:cNvSpPr>
            <a:spLocks noGrp="1"/>
          </p:cNvSpPr>
          <p:nvPr>
            <p:ph type="sldImg"/>
          </p:nvPr>
        </p:nvSpPr>
        <p:spPr>
          <a:xfrm>
            <a:off x="1135080" y="689040"/>
            <a:ext cx="4591080" cy="3443400"/>
          </a:xfrm>
          <a:prstGeom prst="rect">
            <a:avLst/>
          </a:prstGeom>
          <a:ln w="0">
            <a:noFill/>
          </a:ln>
        </p:spPr>
      </p:sp>
      <p:sp>
        <p:nvSpPr>
          <p:cNvPr id="74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Derman and Kani</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Values options in the presence of “volatility smiles”.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(Black Scholes assumes volatility of an asset is the same at all times and will remain the same in the future.)</a:t>
            </a:r>
            <a:endParaRPr b="0" lang="en-US" sz="1600" strike="noStrike" u="none">
              <a:solidFill>
                <a:srgbClr val="000000"/>
              </a:solidFill>
              <a:effectLst/>
              <a:uFillTx/>
              <a:latin typeface="Times New Roman"/>
            </a:endParaRP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8" name="PlaceHolder 1"/>
          <p:cNvSpPr>
            <a:spLocks noGrp="1"/>
          </p:cNvSpPr>
          <p:nvPr>
            <p:ph type="sldImg"/>
          </p:nvPr>
        </p:nvSpPr>
        <p:spPr>
          <a:xfrm>
            <a:off x="1130400" y="685800"/>
            <a:ext cx="4591080" cy="3443400"/>
          </a:xfrm>
          <a:prstGeom prst="rect">
            <a:avLst/>
          </a:prstGeom>
          <a:ln w="0">
            <a:noFill/>
          </a:ln>
        </p:spPr>
      </p:sp>
      <p:sp>
        <p:nvSpPr>
          <p:cNvPr id="74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Brownian motion:</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How a heavy particle moves in a medium of light particles: Increments  and Jumps.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0" name="PlaceHolder 1"/>
          <p:cNvSpPr>
            <a:spLocks noGrp="1"/>
          </p:cNvSpPr>
          <p:nvPr>
            <p:ph type="sldImg"/>
          </p:nvPr>
        </p:nvSpPr>
        <p:spPr>
          <a:xfrm>
            <a:off x="1135080" y="689040"/>
            <a:ext cx="4591080" cy="3443400"/>
          </a:xfrm>
          <a:prstGeom prst="rect">
            <a:avLst/>
          </a:prstGeom>
          <a:ln w="0">
            <a:noFill/>
          </a:ln>
        </p:spPr>
      </p:sp>
      <p:sp>
        <p:nvSpPr>
          <p:cNvPr id="75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Remember the mean, median and mode are the same in a  normal distribution.</a:t>
            </a:r>
            <a:endParaRPr b="0" lang="en-US" sz="1600" strike="noStrike" u="none">
              <a:solidFill>
                <a:srgbClr val="000000"/>
              </a:solidFill>
              <a:effectLst/>
              <a:uFillTx/>
              <a:latin typeface="Times New Roman"/>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variable has a lognormal distribution if the natural logarithm of the variable is normally distributed.</a:t>
            </a:r>
            <a:endParaRPr b="0" lang="en-US" sz="1600" strike="noStrike" u="none">
              <a:solidFill>
                <a:srgbClr val="000000"/>
              </a:solidFill>
              <a:effectLst/>
              <a:uFillTx/>
              <a:latin typeface="Times New Roman"/>
            </a:endParaRPr>
          </a:p>
          <a:p>
            <a:pPr lvl="1" marL="45720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2" name="PlaceHolder 1"/>
          <p:cNvSpPr>
            <a:spLocks noGrp="1"/>
          </p:cNvSpPr>
          <p:nvPr>
            <p:ph type="sldImg"/>
          </p:nvPr>
        </p:nvSpPr>
        <p:spPr>
          <a:xfrm>
            <a:off x="1135080" y="689040"/>
            <a:ext cx="4591080" cy="3443400"/>
          </a:xfrm>
          <a:prstGeom prst="rect">
            <a:avLst/>
          </a:prstGeom>
          <a:ln w="0">
            <a:noFill/>
          </a:ln>
        </p:spPr>
      </p:sp>
      <p:sp>
        <p:nvSpPr>
          <p:cNvPr id="75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Question: “What is my model risk, and how much am I exposed to the assumptions built into the model?</a:t>
            </a:r>
            <a:endParaRPr b="0" lang="en-US" sz="1600" strike="noStrike" u="none">
              <a:solidFill>
                <a:srgbClr val="000000"/>
              </a:solidFill>
              <a:effectLst/>
              <a:uFillTx/>
              <a:latin typeface="Times New Roman"/>
            </a:endParaRP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4" name="PlaceHolder 1"/>
          <p:cNvSpPr>
            <a:spLocks noGrp="1"/>
          </p:cNvSpPr>
          <p:nvPr>
            <p:ph type="sldImg"/>
          </p:nvPr>
        </p:nvSpPr>
        <p:spPr>
          <a:xfrm>
            <a:off x="1135080" y="689040"/>
            <a:ext cx="4591080" cy="3443400"/>
          </a:xfrm>
          <a:prstGeom prst="rect">
            <a:avLst/>
          </a:prstGeom>
          <a:ln w="0">
            <a:noFill/>
          </a:ln>
        </p:spPr>
      </p:sp>
      <p:sp>
        <p:nvSpPr>
          <p:cNvPr id="75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Distribute copies of Vol. Sheets.</a:t>
            </a:r>
            <a:endParaRPr b="0" lang="en-US" sz="1600" strike="noStrike" u="none">
              <a:solidFill>
                <a:srgbClr val="000000"/>
              </a:solidFill>
              <a:effectLst/>
              <a:uFillTx/>
              <a:latin typeface="Times New Roman"/>
            </a:endParaRP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PlaceHolder 1"/>
          <p:cNvSpPr>
            <a:spLocks noGrp="1"/>
          </p:cNvSpPr>
          <p:nvPr>
            <p:ph type="sldImg"/>
          </p:nvPr>
        </p:nvSpPr>
        <p:spPr>
          <a:xfrm>
            <a:off x="1135080" y="689040"/>
            <a:ext cx="4591080" cy="3443400"/>
          </a:xfrm>
          <a:prstGeom prst="rect">
            <a:avLst/>
          </a:prstGeom>
          <a:ln w="0">
            <a:noFill/>
          </a:ln>
        </p:spPr>
      </p:sp>
      <p:sp>
        <p:nvSpPr>
          <p:cNvPr id="75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Paper aims to buy puts.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Maker might quote a market 58 bid at 63 or 57-62 (depending on how volatility is trending and anticipating which way the paper might be going).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Point: </a:t>
            </a:r>
            <a:r>
              <a:rPr b="0" lang="en-US" sz="1200" strike="noStrike" u="none">
                <a:solidFill>
                  <a:srgbClr val="000000"/>
                </a:solidFill>
                <a:effectLst/>
                <a:uFillTx/>
                <a:latin typeface="Times New Roman"/>
              </a:rPr>
              <a:t>Market Maker trying to capture 2 to 3 cent theoretical edge.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Maker sells put and simultaneously hedges trade by - in this case - selling futures. The amount of futures is based on the option’s delta.</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Point:</a:t>
            </a:r>
            <a:r>
              <a:rPr b="0" lang="en-US" sz="1200" strike="noStrike" u="none">
                <a:solidFill>
                  <a:srgbClr val="000000"/>
                </a:solidFill>
                <a:effectLst/>
                <a:uFillTx/>
                <a:latin typeface="Times New Roman"/>
              </a:rPr>
              <a:t> Hedge is maintained as time passes to expiration.She must continually rebalance her book via buying or selling futures since the delta of this option changes with each new tick in the futures. Without rebalancing, the position becomes increasingly short as market rallies and increasing long when the market drops.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Gamma: </a:t>
            </a:r>
            <a:r>
              <a:rPr b="0" lang="en-US" sz="1200" strike="noStrike" u="none">
                <a:solidFill>
                  <a:srgbClr val="000000"/>
                </a:solidFill>
                <a:effectLst/>
                <a:uFillTx/>
                <a:latin typeface="Times New Roman"/>
              </a:rPr>
              <a:t>Enables one to hedge by giving a heads up on what the new delta will be given changes in the market.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8" name="PlaceHolder 1"/>
          <p:cNvSpPr>
            <a:spLocks noGrp="1"/>
          </p:cNvSpPr>
          <p:nvPr>
            <p:ph type="sldImg"/>
          </p:nvPr>
        </p:nvSpPr>
        <p:spPr>
          <a:xfrm>
            <a:off x="1143000" y="685800"/>
            <a:ext cx="4591080" cy="3443400"/>
          </a:xfrm>
          <a:prstGeom prst="rect">
            <a:avLst/>
          </a:prstGeom>
          <a:ln w="0">
            <a:noFill/>
          </a:ln>
        </p:spPr>
      </p:sp>
      <p:sp>
        <p:nvSpPr>
          <p:cNvPr id="75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Pin Risk:</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When position is long future, long put, and short call (or short future, short put, and long call) and futures settle right at strike price level on the day the option expires; the market maker must decide whether to exercise the long option not knowing whether he will be assigned the short option. </a:t>
            </a:r>
            <a:endParaRPr b="0" lang="en-US" sz="16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4" name="PlaceHolder 1"/>
          <p:cNvSpPr>
            <a:spLocks noGrp="1"/>
          </p:cNvSpPr>
          <p:nvPr>
            <p:ph type="sldImg"/>
          </p:nvPr>
        </p:nvSpPr>
        <p:spPr>
          <a:xfrm>
            <a:off x="1135080" y="689040"/>
            <a:ext cx="4591080" cy="3443400"/>
          </a:xfrm>
          <a:prstGeom prst="rect">
            <a:avLst/>
          </a:prstGeom>
          <a:ln w="0">
            <a:noFill/>
          </a:ln>
        </p:spPr>
      </p:sp>
      <p:sp>
        <p:nvSpPr>
          <p:cNvPr id="67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road map to figuring the odds begins here.</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Definitions and descriptions are important. </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key is concentrating on the relationships. Focus on how option premium changes as the relationship involving price, volatility, and time change.</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sldImg"/>
          </p:nvPr>
        </p:nvSpPr>
        <p:spPr>
          <a:xfrm>
            <a:off x="1135080" y="689040"/>
            <a:ext cx="4591080" cy="3443400"/>
          </a:xfrm>
          <a:prstGeom prst="rect">
            <a:avLst/>
          </a:prstGeom>
          <a:ln w="0">
            <a:noFill/>
          </a:ln>
        </p:spPr>
      </p:sp>
      <p:sp>
        <p:nvSpPr>
          <p:cNvPr id="76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Maintaining a balancing between these two characteristics is central to managing a position.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(A detailed discussion on interpreting option sensitivity follows “strategies”.)</a:t>
            </a:r>
            <a:endParaRPr b="0" lang="en-US" sz="1200" strike="noStrike" u="none">
              <a:solidFill>
                <a:srgbClr val="000000"/>
              </a:solidFill>
              <a:effectLst/>
              <a:uFillTx/>
              <a:latin typeface="Times New Roman"/>
            </a:endParaRP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2" name="PlaceHolder 1"/>
          <p:cNvSpPr>
            <a:spLocks noGrp="1"/>
          </p:cNvSpPr>
          <p:nvPr>
            <p:ph type="sldImg"/>
          </p:nvPr>
        </p:nvSpPr>
        <p:spPr>
          <a:xfrm>
            <a:off x="1135080" y="689040"/>
            <a:ext cx="4591080" cy="3443400"/>
          </a:xfrm>
          <a:prstGeom prst="rect">
            <a:avLst/>
          </a:prstGeom>
          <a:ln w="0">
            <a:noFill/>
          </a:ln>
        </p:spPr>
      </p:sp>
      <p:sp>
        <p:nvSpPr>
          <p:cNvPr id="76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 long call gives the buyer the right, but not the obligation, to buy futures at a specific price for a specific period of time.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Profits are unlimited on the upside; total risk is limited to the premium paid.</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Buying calls makes it possible to hedge a price rise and still reap the rewards of a favorable price move (ie price decline).</a:t>
            </a:r>
            <a:endParaRPr b="0" lang="en-US" sz="1400" strike="noStrike" u="none">
              <a:solidFill>
                <a:srgbClr val="000000"/>
              </a:solidFill>
              <a:effectLst/>
              <a:uFillTx/>
              <a:latin typeface="Times New Roman"/>
            </a:endParaRP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4" name="PlaceHolder 1"/>
          <p:cNvSpPr>
            <a:spLocks noGrp="1"/>
          </p:cNvSpPr>
          <p:nvPr>
            <p:ph type="sldImg"/>
          </p:nvPr>
        </p:nvSpPr>
        <p:spPr>
          <a:xfrm>
            <a:off x="1135080" y="689040"/>
            <a:ext cx="4591080" cy="3443400"/>
          </a:xfrm>
          <a:prstGeom prst="rect">
            <a:avLst/>
          </a:prstGeom>
          <a:ln w="0">
            <a:noFill/>
          </a:ln>
        </p:spPr>
      </p:sp>
      <p:sp>
        <p:nvSpPr>
          <p:cNvPr id="76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long put gives the buyer the right, but not the obligation, to sell futures at a specific price for a specific period of time.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Profits are unlimited on the downside; total risk is limited to the premium paid.</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Buying puts makes it possible to hedge a price drop and still reap the rewards of a favorable price move (ie price increase).</a:t>
            </a:r>
            <a:endParaRPr b="0" lang="en-US" sz="1800" strike="noStrike" u="none">
              <a:solidFill>
                <a:srgbClr val="000000"/>
              </a:solidFill>
              <a:effectLst/>
              <a:uFillTx/>
              <a:latin typeface="Times New Roman"/>
            </a:endParaRP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6" name="PlaceHolder 1"/>
          <p:cNvSpPr>
            <a:spLocks noGrp="1"/>
          </p:cNvSpPr>
          <p:nvPr>
            <p:ph type="sldImg"/>
          </p:nvPr>
        </p:nvSpPr>
        <p:spPr>
          <a:xfrm>
            <a:off x="1135080" y="689040"/>
            <a:ext cx="4591080" cy="3443400"/>
          </a:xfrm>
          <a:prstGeom prst="rect">
            <a:avLst/>
          </a:prstGeom>
          <a:ln w="0">
            <a:noFill/>
          </a:ln>
        </p:spPr>
      </p:sp>
      <p:sp>
        <p:nvSpPr>
          <p:cNvPr id="76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Selling a call conveys to the buyer the right to buy futures.</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Profits are limited to the premium received while risk is unlimited if futures prices rise.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Risk managers are seldom prepared to justify the risk associated with selling “naked” calls.</a:t>
            </a:r>
            <a:endParaRPr b="0" lang="en-US" sz="1800" strike="noStrike" u="none">
              <a:solidFill>
                <a:srgbClr val="000000"/>
              </a:solidFill>
              <a:effectLst/>
              <a:uFillTx/>
              <a:latin typeface="Times New Roman"/>
            </a:endParaRP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8" name="PlaceHolder 1"/>
          <p:cNvSpPr>
            <a:spLocks noGrp="1"/>
          </p:cNvSpPr>
          <p:nvPr>
            <p:ph type="sldImg"/>
          </p:nvPr>
        </p:nvSpPr>
        <p:spPr>
          <a:xfrm>
            <a:off x="1135080" y="689040"/>
            <a:ext cx="4591080" cy="3443400"/>
          </a:xfrm>
          <a:prstGeom prst="rect">
            <a:avLst/>
          </a:prstGeom>
          <a:ln w="0">
            <a:noFill/>
          </a:ln>
        </p:spPr>
      </p:sp>
      <p:sp>
        <p:nvSpPr>
          <p:cNvPr id="76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Selling a put conveys to the buyer the right to sell futures.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limited to the premium received while risk is unlimited if futures prices fall.</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managers are seldom prepared to justify the risk associated with selling naked puts.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0" name="PlaceHolder 1"/>
          <p:cNvSpPr>
            <a:spLocks noGrp="1"/>
          </p:cNvSpPr>
          <p:nvPr>
            <p:ph type="sldImg"/>
          </p:nvPr>
        </p:nvSpPr>
        <p:spPr>
          <a:xfrm>
            <a:off x="1135080" y="689040"/>
            <a:ext cx="4591080" cy="3443400"/>
          </a:xfrm>
          <a:prstGeom prst="rect">
            <a:avLst/>
          </a:prstGeom>
          <a:ln w="0">
            <a:noFill/>
          </a:ln>
        </p:spPr>
      </p:sp>
      <p:sp>
        <p:nvSpPr>
          <p:cNvPr id="77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both call and put with the same exercise price and same expiration date.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This position benefits from a sharp price move in either direction.</a:t>
            </a:r>
            <a:endParaRPr b="0" lang="en-US" sz="1600" strike="noStrike" u="none">
              <a:solidFill>
                <a:srgbClr val="000000"/>
              </a:solidFill>
              <a:effectLst/>
              <a:uFillTx/>
              <a:latin typeface="Times New Roman"/>
            </a:endParaRPr>
          </a:p>
          <a:p>
            <a:pPr lvl="1" marL="457200"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unlimited in either direction.</a:t>
            </a:r>
            <a:endParaRPr b="0" lang="en-US" sz="1600" strike="noStrike" u="none">
              <a:solidFill>
                <a:srgbClr val="000000"/>
              </a:solidFill>
              <a:effectLst/>
              <a:uFillTx/>
              <a:latin typeface="Times New Roman"/>
            </a:endParaRPr>
          </a:p>
          <a:p>
            <a:pPr lvl="1" marL="457200"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Losses are limited to the premium paid.</a:t>
            </a:r>
            <a:endParaRPr b="0" lang="en-US" sz="1600" strike="noStrike" u="none">
              <a:solidFill>
                <a:srgbClr val="000000"/>
              </a:solidFill>
              <a:effectLst/>
              <a:uFillTx/>
              <a:latin typeface="Times New Roman"/>
            </a:endParaRPr>
          </a:p>
          <a:p>
            <a:pPr lvl="1" marL="457200"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Optimal time to enter this position is after a period  of low volatility.</a:t>
            </a:r>
            <a:endParaRPr b="0" lang="en-US" sz="1600" strike="noStrike" u="none">
              <a:solidFill>
                <a:srgbClr val="000000"/>
              </a:solidFill>
              <a:effectLst/>
              <a:uFillTx/>
              <a:latin typeface="Times New Roman"/>
            </a:endParaRP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2" name="PlaceHolder 1"/>
          <p:cNvSpPr>
            <a:spLocks noGrp="1"/>
          </p:cNvSpPr>
          <p:nvPr>
            <p:ph type="sldImg"/>
          </p:nvPr>
        </p:nvSpPr>
        <p:spPr>
          <a:xfrm>
            <a:off x="1135080" y="689040"/>
            <a:ext cx="4591080" cy="3443400"/>
          </a:xfrm>
          <a:prstGeom prst="rect">
            <a:avLst/>
          </a:prstGeom>
          <a:ln w="0">
            <a:noFill/>
          </a:ln>
        </p:spPr>
      </p:sp>
      <p:sp>
        <p:nvSpPr>
          <p:cNvPr id="77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both call and put with different Exercise prices but same expiration date.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unlimited but position requires “large” price move to be profitable.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is limited to the premium paid.</a:t>
            </a:r>
            <a:endParaRPr b="0" lang="en-US" sz="1600" strike="noStrike" u="none">
              <a:solidFill>
                <a:srgbClr val="000000"/>
              </a:solidFill>
              <a:effectLst/>
              <a:uFillTx/>
              <a:latin typeface="Times New Roman"/>
            </a:endParaRP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4" name="PlaceHolder 1"/>
          <p:cNvSpPr>
            <a:spLocks noGrp="1"/>
          </p:cNvSpPr>
          <p:nvPr>
            <p:ph type="sldImg"/>
          </p:nvPr>
        </p:nvSpPr>
        <p:spPr>
          <a:xfrm>
            <a:off x="1135080" y="689040"/>
            <a:ext cx="4591080" cy="3443400"/>
          </a:xfrm>
          <a:prstGeom prst="rect">
            <a:avLst/>
          </a:prstGeom>
          <a:ln w="0">
            <a:noFill/>
          </a:ln>
        </p:spPr>
      </p:sp>
      <p:sp>
        <p:nvSpPr>
          <p:cNvPr id="77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both a call and put with same strike price and same expiration date.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Losses are unlimited in either direction.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limited to the premium received.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Optimal time to enter this position is after a period of high volatility entering into a trading range.</a:t>
            </a:r>
            <a:endParaRPr b="0" lang="en-US" sz="1600" strike="noStrike" u="none">
              <a:solidFill>
                <a:srgbClr val="000000"/>
              </a:solidFill>
              <a:effectLst/>
              <a:uFillTx/>
              <a:latin typeface="Times New Roman"/>
            </a:endParaRP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6" name="PlaceHolder 1"/>
          <p:cNvSpPr>
            <a:spLocks noGrp="1"/>
          </p:cNvSpPr>
          <p:nvPr>
            <p:ph type="sldImg"/>
          </p:nvPr>
        </p:nvSpPr>
        <p:spPr>
          <a:xfrm>
            <a:off x="1135080" y="689040"/>
            <a:ext cx="4591080" cy="3443400"/>
          </a:xfrm>
          <a:prstGeom prst="rect">
            <a:avLst/>
          </a:prstGeom>
          <a:ln w="0">
            <a:noFill/>
          </a:ln>
        </p:spPr>
      </p:sp>
      <p:sp>
        <p:nvSpPr>
          <p:cNvPr id="77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both a call and a put with different strike prices and same expiration date.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Losses are unlimited in either direction.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Maximum profit is limited to the premium received.</a:t>
            </a:r>
            <a:endParaRPr b="0" lang="en-US" sz="16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6" name="PlaceHolder 1"/>
          <p:cNvSpPr>
            <a:spLocks noGrp="1"/>
          </p:cNvSpPr>
          <p:nvPr>
            <p:ph type="sldImg"/>
          </p:nvPr>
        </p:nvSpPr>
        <p:spPr>
          <a:xfrm>
            <a:off x="1135080" y="689040"/>
            <a:ext cx="4591080" cy="3443400"/>
          </a:xfrm>
          <a:prstGeom prst="rect">
            <a:avLst/>
          </a:prstGeom>
          <a:ln w="0">
            <a:noFill/>
          </a:ln>
        </p:spPr>
      </p:sp>
      <p:sp>
        <p:nvSpPr>
          <p:cNvPr id="67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Be mindful of this relationship. Options are characterized by this relationship. An option values change when this relationship changes.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Everything in options flow from this source.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8" name="PlaceHolder 1"/>
          <p:cNvSpPr>
            <a:spLocks noGrp="1"/>
          </p:cNvSpPr>
          <p:nvPr>
            <p:ph type="sldImg"/>
          </p:nvPr>
        </p:nvSpPr>
        <p:spPr>
          <a:xfrm>
            <a:off x="1135080" y="689040"/>
            <a:ext cx="4591080" cy="3443400"/>
          </a:xfrm>
          <a:prstGeom prst="rect">
            <a:avLst/>
          </a:prstGeom>
          <a:ln w="0">
            <a:noFill/>
          </a:ln>
        </p:spPr>
      </p:sp>
      <p:sp>
        <p:nvSpPr>
          <p:cNvPr id="779" name="PlaceHolder 2"/>
          <p:cNvSpPr>
            <a:spLocks noGrp="1"/>
          </p:cNvSpPr>
          <p:nvPr>
            <p:ph type="body"/>
          </p:nvPr>
        </p:nvSpPr>
        <p:spPr>
          <a:xfrm>
            <a:off x="914400" y="4360680"/>
            <a:ext cx="5029200" cy="481932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Long an option at a lower exercise price and short an option at a higher exercise price, where both options are of the same type and same expiration date.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Bull Call Spread: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Max profit is difference between strike prices minus net premium paid. Max profit occurs when futures price trades above higher strike.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is limited to the net premium paid. Max risk occurs when futures trade below lower strike.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Bull Put Spread: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Max profit is limited to the net premium received. Max profit occurs when futures trade above higher strike at expiration.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is limited to difference between the strike prices minus net premium received. Max risk occurs when futures trade below lower strike.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0" name="PlaceHolder 1"/>
          <p:cNvSpPr>
            <a:spLocks noGrp="1"/>
          </p:cNvSpPr>
          <p:nvPr>
            <p:ph type="sldImg"/>
          </p:nvPr>
        </p:nvSpPr>
        <p:spPr>
          <a:xfrm>
            <a:off x="1135080" y="689040"/>
            <a:ext cx="4591080" cy="3443400"/>
          </a:xfrm>
          <a:prstGeom prst="rect">
            <a:avLst/>
          </a:prstGeom>
          <a:ln w="0">
            <a:noFill/>
          </a:ln>
        </p:spPr>
      </p:sp>
      <p:sp>
        <p:nvSpPr>
          <p:cNvPr id="781" name="PlaceHolder 2"/>
          <p:cNvSpPr>
            <a:spLocks noGrp="1"/>
          </p:cNvSpPr>
          <p:nvPr>
            <p:ph type="body"/>
          </p:nvPr>
        </p:nvSpPr>
        <p:spPr>
          <a:xfrm>
            <a:off x="914400" y="4360680"/>
            <a:ext cx="5029200" cy="481932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Long an option at a higher exercise price and short an option at a lower exercise price, where both options are of the same type and same expiration date.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Bear Call Spread: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Max profit is limited to the net premium received. Max profit occurs when futures price settles at or below lower strike at expiration.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is limited to difference between strike price minus net premium received. Max risk occurs when futures price settles at or above higher strike price.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Bear Put Spread: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Max profit is difference between strike prices minus net premium paid. Max profit occurs when futures trade below lower strike price.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Max risk is the net premium paid. Max risk occurs when futures price trades at or above higher strike price.</a:t>
            </a:r>
            <a:endParaRPr b="0" lang="en-US" sz="12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2" name="PlaceHolder 1"/>
          <p:cNvSpPr>
            <a:spLocks noGrp="1"/>
          </p:cNvSpPr>
          <p:nvPr>
            <p:ph type="sldImg"/>
          </p:nvPr>
        </p:nvSpPr>
        <p:spPr>
          <a:xfrm>
            <a:off x="1135080" y="689040"/>
            <a:ext cx="4591080" cy="3443400"/>
          </a:xfrm>
          <a:prstGeom prst="rect">
            <a:avLst/>
          </a:prstGeom>
          <a:ln w="0">
            <a:noFill/>
          </a:ln>
        </p:spPr>
      </p:sp>
      <p:sp>
        <p:nvSpPr>
          <p:cNvPr id="78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increasing volatility:</a:t>
            </a:r>
            <a:endParaRPr b="0" lang="en-US" sz="16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Long more calls than short calls: Buy the higher strike price and sell the lower strike. Same expiration.</a:t>
            </a:r>
            <a:endParaRPr b="0" lang="en-US" sz="14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unlimited on the upside.</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loss is net premium paid.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loss occurs when futures price trading at or below   the lower strike at expiration.]</a:t>
            </a:r>
            <a:endParaRPr b="0" lang="en-US" sz="1600" strike="noStrike" u="none">
              <a:solidFill>
                <a:srgbClr val="000000"/>
              </a:solidFill>
              <a:effectLst/>
              <a:uFillTx/>
              <a:latin typeface="Times New Roman"/>
            </a:endParaRP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4" name="PlaceHolder 1"/>
          <p:cNvSpPr>
            <a:spLocks noGrp="1"/>
          </p:cNvSpPr>
          <p:nvPr>
            <p:ph type="sldImg"/>
          </p:nvPr>
        </p:nvSpPr>
        <p:spPr>
          <a:xfrm>
            <a:off x="1135080" y="689040"/>
            <a:ext cx="4591080" cy="3443400"/>
          </a:xfrm>
          <a:prstGeom prst="rect">
            <a:avLst/>
          </a:prstGeom>
          <a:ln w="0">
            <a:noFill/>
          </a:ln>
        </p:spPr>
      </p:sp>
      <p:sp>
        <p:nvSpPr>
          <p:cNvPr id="78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increasing volatility: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more puts than short puts: Buy the lower strike price and sell the higher strike price. Same expiration.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are unlimited on the downside.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loss is net premium paid.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loss occurs when futures price trading at or above the lower strike at expiration.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6" name="PlaceHolder 1"/>
          <p:cNvSpPr>
            <a:spLocks noGrp="1"/>
          </p:cNvSpPr>
          <p:nvPr>
            <p:ph type="sldImg"/>
          </p:nvPr>
        </p:nvSpPr>
        <p:spPr>
          <a:xfrm>
            <a:off x="1135080" y="689040"/>
            <a:ext cx="4591080" cy="3443400"/>
          </a:xfrm>
          <a:prstGeom prst="rect">
            <a:avLst/>
          </a:prstGeom>
          <a:ln w="0">
            <a:noFill/>
          </a:ln>
        </p:spPr>
      </p:sp>
      <p:sp>
        <p:nvSpPr>
          <p:cNvPr id="78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decreasing volatility: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more calls than long calls: Buy the lower strike price and sell the higher strike price. Same expiration.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Profits limited to the net premium received.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profit occurs when futures at or below the higher strike price.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unlimited on the upside.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8" name="PlaceHolder 1"/>
          <p:cNvSpPr>
            <a:spLocks noGrp="1"/>
          </p:cNvSpPr>
          <p:nvPr>
            <p:ph type="sldImg"/>
          </p:nvPr>
        </p:nvSpPr>
        <p:spPr>
          <a:xfrm>
            <a:off x="1135080" y="689040"/>
            <a:ext cx="4591080" cy="3443400"/>
          </a:xfrm>
          <a:prstGeom prst="rect">
            <a:avLst/>
          </a:prstGeom>
          <a:ln w="0">
            <a:noFill/>
          </a:ln>
        </p:spPr>
      </p:sp>
      <p:sp>
        <p:nvSpPr>
          <p:cNvPr id="78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decreasing volatility: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more puts than long: Buy the higher strike price and sell the lower strike price. Same expiration.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Profit limited to net premium received.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Max profit occurs when futures at or above higher strike price.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is unlimited to downside.</a:t>
            </a:r>
            <a:endParaRPr b="0" lang="en-US" sz="1600" strike="noStrike" u="none">
              <a:solidFill>
                <a:srgbClr val="000000"/>
              </a:solidFill>
              <a:effectLst/>
              <a:uFillTx/>
              <a:latin typeface="Times New Roman"/>
            </a:endParaRP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0" name="PlaceHolder 1"/>
          <p:cNvSpPr>
            <a:spLocks noGrp="1"/>
          </p:cNvSpPr>
          <p:nvPr>
            <p:ph type="sldImg"/>
          </p:nvPr>
        </p:nvSpPr>
        <p:spPr>
          <a:xfrm>
            <a:off x="1135080" y="689040"/>
            <a:ext cx="4591080" cy="3443400"/>
          </a:xfrm>
          <a:prstGeom prst="rect">
            <a:avLst/>
          </a:prstGeom>
          <a:ln w="0">
            <a:noFill/>
          </a:ln>
        </p:spPr>
      </p:sp>
      <p:sp>
        <p:nvSpPr>
          <p:cNvPr id="79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Time: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Buy a long-term option and sell a short-term option.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Time: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Buy a short-term option and sell a long-term option.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Time is </a:t>
            </a:r>
            <a:r>
              <a:rPr b="1" i="1" lang="en-US" sz="1200" strike="noStrike" u="none">
                <a:solidFill>
                  <a:srgbClr val="000000"/>
                </a:solidFill>
                <a:effectLst/>
                <a:uFillTx/>
                <a:latin typeface="Times New Roman"/>
              </a:rPr>
              <a:t>Theta.</a:t>
            </a:r>
            <a:endParaRPr b="0" lang="en-US" sz="1200" strike="noStrike" u="none">
              <a:solidFill>
                <a:srgbClr val="000000"/>
              </a:solidFill>
              <a:effectLst/>
              <a:uFillTx/>
              <a:latin typeface="Times New Roman"/>
            </a:endParaRP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2" name="PlaceHolder 1"/>
          <p:cNvSpPr>
            <a:spLocks noGrp="1"/>
          </p:cNvSpPr>
          <p:nvPr>
            <p:ph type="sldImg"/>
          </p:nvPr>
        </p:nvSpPr>
        <p:spPr>
          <a:xfrm>
            <a:off x="1135080" y="689040"/>
            <a:ext cx="4591080" cy="3443400"/>
          </a:xfrm>
          <a:prstGeom prst="rect">
            <a:avLst/>
          </a:prstGeom>
          <a:ln w="0">
            <a:noFill/>
          </a:ln>
        </p:spPr>
      </p:sp>
      <p:sp>
        <p:nvSpPr>
          <p:cNvPr id="79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Butterfly: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two options with same strikes.</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one option with immediate lower strike.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one option with immediate higher strike.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Butterfly:</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two options with same strike.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one option with immediate lower strike.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one option with immediate higher strike.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Similar P&amp;L profile to time spread.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This is not a hedging strategy due to transaction costs and liquidity. </a:t>
            </a:r>
            <a:endParaRPr b="0" lang="en-US" sz="1600" strike="noStrike" u="none">
              <a:solidFill>
                <a:srgbClr val="000000"/>
              </a:solidFill>
              <a:effectLst/>
              <a:uFillTx/>
              <a:latin typeface="Times New Roman"/>
            </a:endParaRP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4" name="PlaceHolder 1"/>
          <p:cNvSpPr>
            <a:spLocks noGrp="1"/>
          </p:cNvSpPr>
          <p:nvPr>
            <p:ph type="sldImg"/>
          </p:nvPr>
        </p:nvSpPr>
        <p:spPr>
          <a:xfrm>
            <a:off x="1135080" y="689040"/>
            <a:ext cx="4591080" cy="3443400"/>
          </a:xfrm>
          <a:prstGeom prst="rect">
            <a:avLst/>
          </a:prstGeom>
          <a:ln w="0">
            <a:noFill/>
          </a:ln>
        </p:spPr>
      </p:sp>
      <p:sp>
        <p:nvSpPr>
          <p:cNvPr id="795"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It is possible to combine options with other options, or options with futures to create positions which have characteristics which are very similar to other options or futures positions.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basis for being able to create synthetics is put call parity.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(Present examples.)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If an option premium is either undervalued or overvalued, then a theoretical edge can be captured by creating a synthetic position. This position typically will stay on the books until expiration. [“Pin risk” might be discussed here.]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8" name="PlaceHolder 1"/>
          <p:cNvSpPr>
            <a:spLocks noGrp="1"/>
          </p:cNvSpPr>
          <p:nvPr>
            <p:ph type="sldImg"/>
          </p:nvPr>
        </p:nvSpPr>
        <p:spPr>
          <a:xfrm>
            <a:off x="1135080" y="689040"/>
            <a:ext cx="4591080" cy="3443400"/>
          </a:xfrm>
          <a:prstGeom prst="rect">
            <a:avLst/>
          </a:prstGeom>
          <a:ln w="0">
            <a:noFill/>
          </a:ln>
        </p:spPr>
      </p:sp>
      <p:sp>
        <p:nvSpPr>
          <p:cNvPr id="67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Teaching mission:</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introduce the fundamentals to those who are taking their first step on this journey, and to broaden the understanding of options for those who wish to know more.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sldImg"/>
          </p:nvPr>
        </p:nvSpPr>
        <p:spPr>
          <a:xfrm>
            <a:off x="1135080" y="689040"/>
            <a:ext cx="4591080" cy="3443400"/>
          </a:xfrm>
          <a:prstGeom prst="rect">
            <a:avLst/>
          </a:prstGeom>
          <a:ln w="0">
            <a:noFill/>
          </a:ln>
        </p:spPr>
      </p:sp>
      <p:sp>
        <p:nvSpPr>
          <p:cNvPr id="797"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Knowing the total delta, gamma, theta,and vega of either a simple spread or a complex option position can indicate how the position is likely to react to changing market conditions.</a:t>
            </a:r>
            <a:endParaRPr b="0" lang="en-US" sz="1600" strike="noStrike" u="none">
              <a:solidFill>
                <a:srgbClr val="000000"/>
              </a:solidFill>
              <a:effectLst/>
              <a:uFillTx/>
              <a:latin typeface="Times New Roman"/>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Review concepts: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Delta: Relationship between option strike and underlying.</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Gamma: Change in Delta given a change in underlying.</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Theta: Time.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4. Vega: Volatility</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8" name="PlaceHolder 1"/>
          <p:cNvSpPr>
            <a:spLocks noGrp="1"/>
          </p:cNvSpPr>
          <p:nvPr>
            <p:ph type="sldImg"/>
          </p:nvPr>
        </p:nvSpPr>
        <p:spPr>
          <a:xfrm>
            <a:off x="1135080" y="689040"/>
            <a:ext cx="4591080" cy="3443400"/>
          </a:xfrm>
          <a:prstGeom prst="rect">
            <a:avLst/>
          </a:prstGeom>
          <a:ln w="0">
            <a:noFill/>
          </a:ln>
        </p:spPr>
      </p:sp>
      <p:sp>
        <p:nvSpPr>
          <p:cNvPr id="799"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Computing volatility by using the contract’s historical data .</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Black-Scholes enables us to use traded option premium to calculate volatility (ie implied volatility).</a:t>
            </a:r>
            <a:endParaRPr b="0" lang="en-US" sz="14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Historical refers to the volatility of the underlying futures (e.g. 20 days).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Implied refers to the volatility that is implied by the option premium.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option might have a theoretical value of 43, for example. But if that option is trading at 48 when all other factors are equal, then this premium is implying a higher volatility than the average of the past time period.</a:t>
            </a:r>
            <a:endParaRPr b="0" lang="en-US" sz="1200" strike="noStrike" u="none">
              <a:solidFill>
                <a:srgbClr val="000000"/>
              </a:solidFill>
              <a:effectLst/>
              <a:uFillTx/>
              <a:latin typeface="Times New Roman"/>
            </a:endParaRP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sldImg"/>
          </p:nvPr>
        </p:nvSpPr>
        <p:spPr>
          <a:xfrm>
            <a:off x="1135080" y="536400"/>
            <a:ext cx="4589280" cy="3441960"/>
          </a:xfrm>
          <a:prstGeom prst="rect">
            <a:avLst/>
          </a:prstGeom>
          <a:ln w="0">
            <a:noFill/>
          </a:ln>
        </p:spPr>
      </p:sp>
      <p:sp>
        <p:nvSpPr>
          <p:cNvPr id="80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Definitions:</a:t>
            </a:r>
            <a:endParaRPr b="0" lang="en-US" sz="16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Curve (slope).                                                                     </a:t>
            </a:r>
            <a:r>
              <a:rPr b="0" lang="en-US" sz="1400" strike="noStrike" u="none">
                <a:solidFill>
                  <a:srgbClr val="000000"/>
                </a:solidFill>
                <a:effectLst/>
                <a:uFillTx/>
                <a:latin typeface="Times New Roman"/>
              </a:rPr>
              <a:t>Graph the implied volatilities from out-of-the-money strike prices on </a:t>
            </a:r>
            <a:r>
              <a:rPr b="0" i="1" lang="en-US" sz="1400" strike="noStrike" u="none">
                <a:solidFill>
                  <a:srgbClr val="000000"/>
                </a:solidFill>
                <a:effectLst/>
                <a:uFillTx/>
                <a:latin typeface="Times New Roman"/>
              </a:rPr>
              <a:t>y-axis, </a:t>
            </a:r>
            <a:r>
              <a:rPr b="0" lang="en-US" sz="1400" strike="noStrike" u="none">
                <a:solidFill>
                  <a:srgbClr val="000000"/>
                </a:solidFill>
                <a:effectLst/>
                <a:uFillTx/>
                <a:latin typeface="Times New Roman"/>
              </a:rPr>
              <a:t>and the strike prices on </a:t>
            </a:r>
            <a:r>
              <a:rPr b="0" i="1" lang="en-US" sz="1400" strike="noStrike" u="none">
                <a:solidFill>
                  <a:srgbClr val="000000"/>
                </a:solidFill>
                <a:effectLst/>
                <a:uFillTx/>
                <a:latin typeface="Times New Roman"/>
              </a:rPr>
              <a:t> x-axis</a:t>
            </a:r>
            <a:r>
              <a:rPr b="0" lang="en-US" sz="1400" strike="noStrike" u="none">
                <a:solidFill>
                  <a:srgbClr val="000000"/>
                </a:solidFill>
                <a:effectLst/>
                <a:uFillTx/>
                <a:latin typeface="Times New Roman"/>
              </a:rPr>
              <a:t>. (Same month.)</a:t>
            </a:r>
            <a:endParaRPr b="0" lang="en-US" sz="14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There exists considerable interest in the curve of the skew and what it means for future price trends. Some commodities seem to have established volatility paths regardless of the whether the market is in a bull, bear or neutral mode.                                                                Natural Gas Option volatilities tend to increase (increasing curvature) when the underlying rallies and volatilities tend to decrease (flattening of slope) when the futures fall.</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skew can be described as “risk premium”.</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Smile depicts equivalent, increasing volatilities for both calls and puts the farther out-of-the-money the strikes go.   </a:t>
            </a:r>
            <a:endParaRPr b="0" lang="en-US" sz="1600" strike="noStrike" u="none">
              <a:solidFill>
                <a:srgbClr val="000000"/>
              </a:solidFill>
              <a:effectLst/>
              <a:uFillTx/>
              <a:latin typeface="Times New Roman"/>
            </a:endParaRP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2" name="PlaceHolder 1"/>
          <p:cNvSpPr>
            <a:spLocks noGrp="1"/>
          </p:cNvSpPr>
          <p:nvPr>
            <p:ph type="sldImg"/>
          </p:nvPr>
        </p:nvSpPr>
        <p:spPr>
          <a:xfrm>
            <a:off x="1135080" y="689040"/>
            <a:ext cx="4591080" cy="3443400"/>
          </a:xfrm>
          <a:prstGeom prst="rect">
            <a:avLst/>
          </a:prstGeom>
          <a:ln w="0">
            <a:noFill/>
          </a:ln>
        </p:spPr>
      </p:sp>
      <p:sp>
        <p:nvSpPr>
          <p:cNvPr id="80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term structure relates to the differences in volatilities  over the course of time (e.g. March 2000 to March 2001).</a:t>
            </a:r>
            <a:endParaRPr b="0" lang="en-US" sz="14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Remember: Skew and slope characterize the curve of different  volatilities in a particular time period (e.g. March 2000).</a:t>
            </a:r>
            <a:endParaRPr b="0" lang="en-US" sz="14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(NYMEX Daily Volume and Open Interest handout.) </a:t>
            </a:r>
            <a:endParaRPr b="0" lang="en-US" sz="1600" strike="noStrike" u="none">
              <a:solidFill>
                <a:srgbClr val="000000"/>
              </a:solidFill>
              <a:effectLst/>
              <a:uFillTx/>
              <a:latin typeface="Times New Roman"/>
            </a:endParaRP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4" name=""/>
          <p:cNvSpPr txBox="1"/>
          <p:nvPr/>
        </p:nvSpPr>
        <p:spPr>
          <a:xfrm>
            <a:off x="3885840" y="8721720"/>
            <a:ext cx="2971800" cy="45864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AB6CEB58-0FE4-43D7-816E-EA30B302865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805" name=""/>
          <p:cNvSpPr txBox="1"/>
          <p:nvPr/>
        </p:nvSpPr>
        <p:spPr>
          <a:xfrm>
            <a:off x="-360" y="8721720"/>
            <a:ext cx="2971800" cy="45864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806" name=""/>
          <p:cNvSpPr txBox="1"/>
          <p:nvPr/>
        </p:nvSpPr>
        <p:spPr>
          <a:xfrm>
            <a:off x="-360" y="0"/>
            <a:ext cx="2971800" cy="4586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07" name=""/>
          <p:cNvSpPr txBox="1"/>
          <p:nvPr/>
        </p:nvSpPr>
        <p:spPr>
          <a:xfrm>
            <a:off x="3885840" y="0"/>
            <a:ext cx="2971800" cy="4586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808" name="PlaceHolder 1"/>
          <p:cNvSpPr>
            <a:spLocks noGrp="1"/>
          </p:cNvSpPr>
          <p:nvPr>
            <p:ph type="sldImg"/>
          </p:nvPr>
        </p:nvSpPr>
        <p:spPr>
          <a:xfrm>
            <a:off x="1138320" y="689040"/>
            <a:ext cx="4591080" cy="3443400"/>
          </a:xfrm>
          <a:prstGeom prst="rect">
            <a:avLst/>
          </a:prstGeom>
          <a:ln w="0">
            <a:noFill/>
          </a:ln>
        </p:spPr>
      </p:sp>
      <p:sp>
        <p:nvSpPr>
          <p:cNvPr id="809" name="PlaceHolder 2"/>
          <p:cNvSpPr>
            <a:spLocks noGrp="1"/>
          </p:cNvSpPr>
          <p:nvPr>
            <p:ph type="body"/>
          </p:nvPr>
        </p:nvSpPr>
        <p:spPr>
          <a:xfrm>
            <a:off x="914400" y="4362480"/>
            <a:ext cx="5029200" cy="4129200"/>
          </a:xfrm>
          <a:prstGeom prst="rect">
            <a:avLst/>
          </a:prstGeom>
          <a:noFill/>
          <a:ln w="0">
            <a:noFill/>
          </a:ln>
        </p:spPr>
        <p:txBody>
          <a:bodyPr lIns="90360" rIns="9036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chart shows our light, sweet crude oil contract in three separate scenarios on three separate dates.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red line represents January of 1997 when the market was in a sustained backwardation.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yellow line represents December of 1998 when the market had flipped into a deep contango.</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green line represents April of 1999 when the market flattened out.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volatility term structure in energy instruments (higher front end volatility-lower back end volatility) and the funnel characteristics of the underlying price curve are both  related to liquidity (ie supply and demand) of the front end versus the back end.</a:t>
            </a:r>
            <a:endParaRPr b="0" lang="en-US" sz="1200" strike="noStrike" u="none">
              <a:solidFill>
                <a:srgbClr val="000000"/>
              </a:solidFill>
              <a:effectLst/>
              <a:uFillTx/>
              <a:latin typeface="Times New Roman"/>
            </a:endParaRP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0" name="PlaceHolder 1"/>
          <p:cNvSpPr>
            <a:spLocks noGrp="1"/>
          </p:cNvSpPr>
          <p:nvPr>
            <p:ph type="sldImg"/>
          </p:nvPr>
        </p:nvSpPr>
        <p:spPr>
          <a:xfrm>
            <a:off x="1135080" y="689040"/>
            <a:ext cx="4591080" cy="3443400"/>
          </a:xfrm>
          <a:prstGeom prst="rect">
            <a:avLst/>
          </a:prstGeom>
          <a:ln w="0">
            <a:noFill/>
          </a:ln>
        </p:spPr>
      </p:sp>
      <p:sp>
        <p:nvSpPr>
          <p:cNvPr id="811"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Launch scheduled for mid-year.</a:t>
            </a:r>
            <a:endParaRPr b="0" lang="en-US" sz="1600" strike="noStrike" u="none">
              <a:solidFill>
                <a:srgbClr val="000000"/>
              </a:solidFill>
              <a:effectLst/>
              <a:uFillTx/>
              <a:latin typeface="Times New Roman"/>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Valuation is more complex since this is an option on two correlated assets versus an option on one asset.</a:t>
            </a:r>
            <a:endParaRPr b="0" lang="en-US" sz="1600" strike="noStrike" u="none">
              <a:solidFill>
                <a:srgbClr val="000000"/>
              </a:solidFill>
              <a:effectLst/>
              <a:uFillTx/>
              <a:latin typeface="Times New Roman"/>
            </a:endParaRP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2" name="PlaceHolder 1"/>
          <p:cNvSpPr>
            <a:spLocks noGrp="1"/>
          </p:cNvSpPr>
          <p:nvPr>
            <p:ph type="sldImg"/>
          </p:nvPr>
        </p:nvSpPr>
        <p:spPr>
          <a:xfrm>
            <a:off x="1135080" y="689040"/>
            <a:ext cx="4591080" cy="3443400"/>
          </a:xfrm>
          <a:prstGeom prst="rect">
            <a:avLst/>
          </a:prstGeom>
          <a:ln w="0">
            <a:noFill/>
          </a:ln>
        </p:spPr>
      </p:sp>
      <p:sp>
        <p:nvSpPr>
          <p:cNvPr id="813" name="PlaceHolder 2"/>
          <p:cNvSpPr>
            <a:spLocks noGrp="1"/>
          </p:cNvSpPr>
          <p:nvPr>
            <p:ph type="body"/>
          </p:nvPr>
        </p:nvSpPr>
        <p:spPr>
          <a:xfrm>
            <a:off x="914400" y="4361040"/>
            <a:ext cx="5029200" cy="413064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will add to this list prior to workshop.)</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333B32B-EFAF-4B7C-ACD9-09F8BD232B8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461BAA3-B80A-4C74-A880-B781DE6285B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63F12F5-C242-4C53-B743-FB34DCC5D47E}"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68BE2EB-D723-4F6D-82E2-96C328D401C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BD07E5-A47D-4B2C-AE08-D38F054A307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0.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2.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3.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4.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6.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7.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9.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8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wmf"/><Relationship Id="rId3" Type="http://schemas.openxmlformats.org/officeDocument/2006/relationships/slideLayout" Target="../slideLayouts/slideLayout3.xml"/><Relationship Id="rId4" Type="http://schemas.openxmlformats.org/officeDocument/2006/relationships/notesSlide" Target="../notesSlides/notesSlide80.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2.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3.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4.xml"/>
</Relationships>
</file>

<file path=ppt/slides/_rels/slide8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1.xml"/><Relationship Id="rId4" Type="http://schemas.openxmlformats.org/officeDocument/2006/relationships/notesSlide" Target="../notesSlides/notesSlide8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6.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7.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304920"/>
            <a:ext cx="7772400" cy="4572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INTRODUCTION TO NYMEX ENERGY OPTIONS</a:t>
            </a:r>
            <a:br>
              <a:rPr sz="4400"/>
            </a:br>
            <a:br>
              <a:rPr sz="4400"/>
            </a:br>
            <a:r>
              <a:rPr b="0" lang="en-US" sz="3600" strike="noStrike" u="none">
                <a:solidFill>
                  <a:srgbClr val="000000"/>
                </a:solidFill>
                <a:effectLst/>
                <a:uFillTx/>
                <a:latin typeface="Times New Roman"/>
              </a:rPr>
              <a:t>Michael Korn</a:t>
            </a:r>
            <a:br>
              <a:rPr sz="3600"/>
            </a:br>
            <a:r>
              <a:rPr b="0" lang="en-US" sz="2800" strike="noStrike" u="none">
                <a:solidFill>
                  <a:srgbClr val="000000"/>
                </a:solidFill>
                <a:effectLst/>
                <a:uFillTx/>
                <a:latin typeface="Times New Roman"/>
              </a:rPr>
              <a:t>mkorn@nymex.com</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BUYING OPTIONS:</a:t>
            </a:r>
            <a:endParaRPr b="0" lang="en-US" sz="4400" strike="noStrike" u="none">
              <a:solidFill>
                <a:srgbClr val="000000"/>
              </a:solidFill>
              <a:effectLst/>
              <a:uFillTx/>
              <a:latin typeface="Times New Roman"/>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Paying Premium for the Right to Participate.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BUYING CALLS</a:t>
            </a:r>
            <a:endParaRPr b="0" lang="en-US" sz="4400" strike="noStrike" u="none">
              <a:solidFill>
                <a:srgbClr val="000000"/>
              </a:solidFill>
              <a:effectLst/>
              <a:uFillTx/>
              <a:latin typeface="Times New Roman"/>
            </a:endParaRPr>
          </a:p>
        </p:txBody>
      </p:sp>
      <p:sp>
        <p:nvSpPr>
          <p:cNvPr id="4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Buying the Right to go Long Futures at a Predetermined Price.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BUYING</a:t>
            </a:r>
            <a:r>
              <a:rPr b="0" lang="en-US" sz="3200" strike="noStrike" u="none">
                <a:solidFill>
                  <a:srgbClr val="000000"/>
                </a:solidFill>
                <a:effectLst/>
                <a:uFillTx/>
                <a:latin typeface="Times New Roman"/>
              </a:rPr>
              <a:t> </a:t>
            </a:r>
            <a:r>
              <a:rPr b="0" lang="en-US" sz="4400" strike="noStrike" u="none">
                <a:solidFill>
                  <a:srgbClr val="000000"/>
                </a:solidFill>
                <a:effectLst/>
                <a:uFillTx/>
                <a:latin typeface="Times New Roman"/>
              </a:rPr>
              <a:t>PUTS</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Buying the Right to go Short Futures at a Predetermined Price.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BUYING CALLS</a:t>
            </a:r>
            <a:endParaRPr b="0" lang="en-US" sz="4400" strike="noStrike" u="none">
              <a:solidFill>
                <a:srgbClr val="000000"/>
              </a:solidFill>
              <a:effectLst/>
              <a:uFillTx/>
              <a:latin typeface="Times New Roman"/>
            </a:endParaRPr>
          </a:p>
        </p:txBody>
      </p:sp>
      <p:sp>
        <p:nvSpPr>
          <p:cNvPr id="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Example: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 March 6, 2000: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NYMEX WTI (May Delivery) = $30.02</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NYMEX WTI $32 Call = $.65</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Expiration Date is April 14,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NYMEX CRUDE OPTIONS</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Strike Price = .50 Intervals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29.00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29.50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30.00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30.50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31.00</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31.50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CALL</a:t>
            </a:r>
            <a:endParaRPr b="0" lang="en-US" sz="4400" strike="noStrike" u="none">
              <a:solidFill>
                <a:srgbClr val="000000"/>
              </a:solidFill>
              <a:effectLst/>
              <a:uFillTx/>
              <a:latin typeface="Times New Roman"/>
            </a:endParaRPr>
          </a:p>
        </p:txBody>
      </p:sp>
      <p:sp>
        <p:nvSpPr>
          <p:cNvPr id="48" name=""/>
          <p:cNvSpPr/>
          <p:nvPr/>
        </p:nvSpPr>
        <p:spPr>
          <a:xfrm>
            <a:off x="990720" y="45720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09480" y="5562720"/>
            <a:ext cx="4038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flipV="1">
            <a:off x="609480" y="2437920"/>
            <a:ext cx="0" cy="3124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2287800" y="569124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52" name=""/>
          <p:cNvSpPr/>
          <p:nvPr/>
        </p:nvSpPr>
        <p:spPr>
          <a:xfrm>
            <a:off x="610920" y="388620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53" name=""/>
          <p:cNvSpPr/>
          <p:nvPr/>
        </p:nvSpPr>
        <p:spPr>
          <a:xfrm>
            <a:off x="595440" y="232416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54" name=""/>
          <p:cNvSpPr/>
          <p:nvPr/>
        </p:nvSpPr>
        <p:spPr>
          <a:xfrm>
            <a:off x="2576520" y="4151160"/>
            <a:ext cx="304560" cy="520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55" name=""/>
          <p:cNvSpPr/>
          <p:nvPr/>
        </p:nvSpPr>
        <p:spPr>
          <a:xfrm>
            <a:off x="3795840" y="40244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56" name=""/>
          <p:cNvSpPr/>
          <p:nvPr/>
        </p:nvSpPr>
        <p:spPr>
          <a:xfrm>
            <a:off x="5401080" y="3186000"/>
            <a:ext cx="23245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r>
              <a:rPr b="0" lang="en-US" sz="1600" strike="noStrike" u="none">
                <a:solidFill>
                  <a:srgbClr val="000000"/>
                </a:solidFill>
                <a:effectLst/>
                <a:uFillTx/>
                <a:latin typeface="Times New Roman"/>
              </a:rPr>
              <a:t> = Asset px at expiration</a:t>
            </a:r>
            <a:endParaRPr b="0" lang="en-US" sz="1600" strike="noStrike" u="none">
              <a:solidFill>
                <a:srgbClr val="000000"/>
              </a:solidFill>
              <a:effectLst/>
              <a:uFillTx/>
              <a:latin typeface="Times New Roman"/>
            </a:endParaRPr>
          </a:p>
        </p:txBody>
      </p:sp>
      <p:sp>
        <p:nvSpPr>
          <p:cNvPr id="57" name=""/>
          <p:cNvSpPr/>
          <p:nvPr/>
        </p:nvSpPr>
        <p:spPr>
          <a:xfrm>
            <a:off x="609480" y="4267080"/>
            <a:ext cx="2895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990720" y="4267080"/>
            <a:ext cx="2743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flipV="1">
            <a:off x="2286000" y="3504960"/>
            <a:ext cx="129528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H="1">
            <a:off x="1218960" y="4572000"/>
            <a:ext cx="1066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PUT</a:t>
            </a:r>
            <a:endParaRPr b="0" lang="en-US" sz="4400" strike="noStrike" u="none">
              <a:solidFill>
                <a:srgbClr val="000000"/>
              </a:solidFill>
              <a:effectLst/>
              <a:uFillTx/>
              <a:latin typeface="Times New Roman"/>
            </a:endParaRPr>
          </a:p>
        </p:txBody>
      </p:sp>
      <p:sp>
        <p:nvSpPr>
          <p:cNvPr id="6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63" name=""/>
          <p:cNvSpPr/>
          <p:nvPr/>
        </p:nvSpPr>
        <p:spPr>
          <a:xfrm>
            <a:off x="1219320" y="2514600"/>
            <a:ext cx="0" cy="2514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1219320" y="502920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1281240" y="247644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66" name=""/>
          <p:cNvSpPr/>
          <p:nvPr/>
        </p:nvSpPr>
        <p:spPr>
          <a:xfrm>
            <a:off x="1128600" y="3618000"/>
            <a:ext cx="2188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67" name=""/>
          <p:cNvSpPr/>
          <p:nvPr/>
        </p:nvSpPr>
        <p:spPr>
          <a:xfrm>
            <a:off x="1204920" y="354348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68" name=""/>
          <p:cNvSpPr/>
          <p:nvPr/>
        </p:nvSpPr>
        <p:spPr>
          <a:xfrm>
            <a:off x="1219320" y="3809880"/>
            <a:ext cx="2666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4024440" y="35672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70" name=""/>
          <p:cNvSpPr/>
          <p:nvPr/>
        </p:nvSpPr>
        <p:spPr>
          <a:xfrm>
            <a:off x="2579040" y="5091120"/>
            <a:ext cx="10983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Asset Price</a:t>
            </a:r>
            <a:endParaRPr b="0" lang="en-US" sz="1600" strike="noStrike" u="none">
              <a:solidFill>
                <a:srgbClr val="000000"/>
              </a:solidFill>
              <a:effectLst/>
              <a:uFillTx/>
              <a:latin typeface="Times New Roman"/>
            </a:endParaRPr>
          </a:p>
        </p:txBody>
      </p:sp>
      <p:sp>
        <p:nvSpPr>
          <p:cNvPr id="71" name=""/>
          <p:cNvSpPr/>
          <p:nvPr/>
        </p:nvSpPr>
        <p:spPr>
          <a:xfrm>
            <a:off x="5096160" y="3414600"/>
            <a:ext cx="22741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r>
              <a:rPr b="0" lang="en-US" sz="1600" strike="noStrike" u="none">
                <a:solidFill>
                  <a:srgbClr val="000000"/>
                </a:solidFill>
                <a:effectLst/>
                <a:uFillTx/>
                <a:latin typeface="Times New Roman"/>
              </a:rPr>
              <a:t>= Asset px at expiration</a:t>
            </a:r>
            <a:endParaRPr b="0" lang="en-US" sz="1600" strike="noStrike" u="none">
              <a:solidFill>
                <a:srgbClr val="000000"/>
              </a:solidFill>
              <a:effectLst/>
              <a:uFillTx/>
              <a:latin typeface="Times New Roman"/>
            </a:endParaRPr>
          </a:p>
        </p:txBody>
      </p:sp>
      <p:sp>
        <p:nvSpPr>
          <p:cNvPr id="72" name=""/>
          <p:cNvSpPr/>
          <p:nvPr/>
        </p:nvSpPr>
        <p:spPr>
          <a:xfrm flipH="1" flipV="1">
            <a:off x="1676160" y="3124080"/>
            <a:ext cx="99036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2666880" y="4038480"/>
            <a:ext cx="1067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2119320" y="37958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SELLING OPTIONS:</a:t>
            </a:r>
            <a:endParaRPr b="0" lang="en-US" sz="4400" strike="noStrike" u="none">
              <a:solidFill>
                <a:srgbClr val="000000"/>
              </a:solidFill>
              <a:effectLst/>
              <a:uFillTx/>
              <a:latin typeface="Times New Roman"/>
            </a:endParaRPr>
          </a:p>
        </p:txBody>
      </p:sp>
      <p:sp>
        <p:nvSpPr>
          <p:cNvPr id="7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Selling the Right to the Buyer</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Collecting Premium</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CALL</a:t>
            </a:r>
            <a:endParaRPr b="0" lang="en-US" sz="4400" strike="noStrike" u="none">
              <a:solidFill>
                <a:srgbClr val="000000"/>
              </a:solidFill>
              <a:effectLst/>
              <a:uFillTx/>
              <a:latin typeface="Times New Roman"/>
            </a:endParaRPr>
          </a:p>
        </p:txBody>
      </p:sp>
      <p:sp>
        <p:nvSpPr>
          <p:cNvPr id="7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79" name=""/>
          <p:cNvSpPr/>
          <p:nvPr/>
        </p:nvSpPr>
        <p:spPr>
          <a:xfrm>
            <a:off x="914400" y="228600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914400" y="5029200"/>
            <a:ext cx="3200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900000" y="323856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82" name=""/>
          <p:cNvSpPr/>
          <p:nvPr/>
        </p:nvSpPr>
        <p:spPr>
          <a:xfrm>
            <a:off x="2271960" y="514368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83" name=""/>
          <p:cNvSpPr/>
          <p:nvPr/>
        </p:nvSpPr>
        <p:spPr>
          <a:xfrm>
            <a:off x="2514600" y="3048120"/>
            <a:ext cx="137160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flipH="1">
            <a:off x="1219320" y="3048120"/>
            <a:ext cx="1295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976320" y="224784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86" name=""/>
          <p:cNvSpPr/>
          <p:nvPr/>
        </p:nvSpPr>
        <p:spPr>
          <a:xfrm>
            <a:off x="2728800" y="36432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87" name=""/>
          <p:cNvSpPr/>
          <p:nvPr/>
        </p:nvSpPr>
        <p:spPr>
          <a:xfrm>
            <a:off x="990720" y="3581280"/>
            <a:ext cx="3047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4177080" y="341460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89" name=""/>
          <p:cNvSpPr/>
          <p:nvPr/>
        </p:nvSpPr>
        <p:spPr>
          <a:xfrm>
            <a:off x="5858280" y="2881440"/>
            <a:ext cx="2261160" cy="1068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=Asset px at expiration</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PUT</a:t>
            </a:r>
            <a:endParaRPr b="0" lang="en-US" sz="4400" strike="noStrike" u="none">
              <a:solidFill>
                <a:srgbClr val="000000"/>
              </a:solidFill>
              <a:effectLst/>
              <a:uFillTx/>
              <a:latin typeface="Times New Roman"/>
            </a:endParaRPr>
          </a:p>
        </p:txBody>
      </p:sp>
      <p:sp>
        <p:nvSpPr>
          <p:cNvPr id="91" name=""/>
          <p:cNvSpPr/>
          <p:nvPr/>
        </p:nvSpPr>
        <p:spPr>
          <a:xfrm>
            <a:off x="1066680" y="243828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1066680" y="5181480"/>
            <a:ext cx="2819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1066680" y="3886200"/>
            <a:ext cx="2819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1052280" y="354348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95" name=""/>
          <p:cNvSpPr/>
          <p:nvPr/>
        </p:nvSpPr>
        <p:spPr>
          <a:xfrm>
            <a:off x="2438280" y="327672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flipH="1">
            <a:off x="1447560" y="3276720"/>
            <a:ext cx="99036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1128960" y="232416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98" name=""/>
          <p:cNvSpPr/>
          <p:nvPr/>
        </p:nvSpPr>
        <p:spPr>
          <a:xfrm>
            <a:off x="2119320" y="544824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99" name=""/>
          <p:cNvSpPr/>
          <p:nvPr/>
        </p:nvSpPr>
        <p:spPr>
          <a:xfrm>
            <a:off x="2195640" y="2933640"/>
            <a:ext cx="3204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a:t>
            </a:r>
            <a:endParaRPr b="0" lang="en-US" sz="1800" strike="noStrike" u="none">
              <a:solidFill>
                <a:srgbClr val="000000"/>
              </a:solidFill>
              <a:effectLst/>
              <a:uFillTx/>
              <a:latin typeface="Times New Roman"/>
            </a:endParaRPr>
          </a:p>
        </p:txBody>
      </p:sp>
      <p:sp>
        <p:nvSpPr>
          <p:cNvPr id="100" name=""/>
          <p:cNvSpPr/>
          <p:nvPr/>
        </p:nvSpPr>
        <p:spPr>
          <a:xfrm>
            <a:off x="3948480" y="3086280"/>
            <a:ext cx="3502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101" name=""/>
          <p:cNvSpPr/>
          <p:nvPr/>
        </p:nvSpPr>
        <p:spPr>
          <a:xfrm>
            <a:off x="4867920" y="2652840"/>
            <a:ext cx="23119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expiration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GROWTH OF NYMEX OPTIONS</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0" y="1752480"/>
            <a:ext cx="9144000" cy="419112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Contract</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Starting Date</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Volume 1999</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Crude</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11/14/86</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8.16 million</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Heat</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6/26/87</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.69 </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Unleaded Gas                   3/13/89</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.60</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Natural Gas</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10/02/92</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3.85</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MONEYNESS:</a:t>
            </a:r>
            <a:endParaRPr b="0" lang="en-US" sz="4400" strike="noStrike" u="none">
              <a:solidFill>
                <a:srgbClr val="000000"/>
              </a:solidFill>
              <a:effectLst/>
              <a:uFillTx/>
              <a:latin typeface="Times New Roman"/>
            </a:endParaRPr>
          </a:p>
        </p:txBody>
      </p:sp>
      <p:sp>
        <p:nvSpPr>
          <p:cNvPr id="10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Out-of-the-Money</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At-the-Money</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In-the-Money</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Relationship Between Option’s Strike Price and Price of Underlying Commodity</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MONEYNESS</a:t>
            </a:r>
            <a:endParaRPr b="0" lang="en-US" sz="4400" strike="noStrike" u="none">
              <a:solidFill>
                <a:srgbClr val="000000"/>
              </a:solidFill>
              <a:effectLst/>
              <a:uFillTx/>
              <a:latin typeface="Times New Roman"/>
            </a:endParaRPr>
          </a:p>
        </p:txBody>
      </p:sp>
      <p:sp>
        <p:nvSpPr>
          <p:cNvPr id="10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Premium:</a:t>
            </a:r>
            <a:endParaRPr b="0" lang="en-US" sz="2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Intrinsic = How much in the money.</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Extrinsic = How much out of the money (time premium).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 - CALL PARITY</a:t>
            </a:r>
            <a:endParaRPr b="0" lang="en-US" sz="4400" strike="noStrike" u="none">
              <a:solidFill>
                <a:srgbClr val="000000"/>
              </a:solidFill>
              <a:effectLst/>
              <a:uFillTx/>
              <a:latin typeface="Times New Roman"/>
            </a:endParaRPr>
          </a:p>
        </p:txBody>
      </p:sp>
      <p:sp>
        <p:nvSpPr>
          <p:cNvPr id="10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Extrinsic Value of Put and Call are Equal when they are the Same Strike and Same Expiration Date.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ODDS</a:t>
            </a:r>
            <a:endParaRPr b="0" lang="en-US" sz="4400" strike="noStrike" u="none">
              <a:solidFill>
                <a:srgbClr val="000000"/>
              </a:solidFill>
              <a:effectLst/>
              <a:uFillTx/>
              <a:latin typeface="Times New Roman"/>
            </a:endParaRPr>
          </a:p>
        </p:txBody>
      </p:sp>
      <p:sp>
        <p:nvSpPr>
          <p:cNvPr id="10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What are the Odds that Crude Prices will Trade $2 Higher in the next 5 Days?</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What are the Odds Crude Prices Will Trade in a $4 Range During the Next 20 Days?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THE FACTORS DETERMINING THE ODDS:</a:t>
            </a:r>
            <a:endParaRPr b="0" lang="en-US" sz="4400" strike="noStrike" u="none">
              <a:solidFill>
                <a:srgbClr val="000000"/>
              </a:solidFill>
              <a:effectLst/>
              <a:uFillTx/>
              <a:latin typeface="Times New Roman"/>
            </a:endParaRPr>
          </a:p>
        </p:txBody>
      </p:sp>
      <p:sp>
        <p:nvSpPr>
          <p:cNvPr id="1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Price of Underlying</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Strike Price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Volatility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Time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MOTION</a:t>
            </a:r>
            <a:endParaRPr b="0" lang="en-US" sz="4400" strike="noStrike" u="none">
              <a:solidFill>
                <a:srgbClr val="000000"/>
              </a:solidFill>
              <a:effectLst/>
              <a:uFillTx/>
              <a:latin typeface="Times New Roman"/>
            </a:endParaRPr>
          </a:p>
        </p:txBody>
      </p:sp>
      <p:sp>
        <p:nvSpPr>
          <p:cNvPr id="1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Delta</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Time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Volatility</a:t>
            </a:r>
            <a:endParaRPr b="0" lang="en-US" sz="2400" strike="noStrike" u="none">
              <a:solidFill>
                <a:srgbClr val="000000"/>
              </a:solidFill>
              <a:effectLst/>
              <a:uFillTx/>
              <a:latin typeface="Times New Roman"/>
            </a:endParaRPr>
          </a:p>
        </p:txBody>
      </p:sp>
      <p:sp>
        <p:nvSpPr>
          <p:cNvPr id="114" name=""/>
          <p:cNvSpPr/>
          <p:nvPr/>
        </p:nvSpPr>
        <p:spPr>
          <a:xfrm>
            <a:off x="6095880" y="3124080"/>
            <a:ext cx="914400" cy="990720"/>
          </a:xfrm>
          <a:prstGeom prst="ellipse">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6172200" y="2743200"/>
            <a:ext cx="8938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Volatility</a:t>
            </a:r>
            <a:endParaRPr b="0" lang="en-US" sz="1400" strike="noStrike" u="none">
              <a:solidFill>
                <a:srgbClr val="000000"/>
              </a:solidFill>
              <a:effectLst/>
              <a:uFillTx/>
              <a:latin typeface="Times New Roman"/>
            </a:endParaRPr>
          </a:p>
        </p:txBody>
      </p:sp>
      <p:sp>
        <p:nvSpPr>
          <p:cNvPr id="116" name=""/>
          <p:cNvSpPr/>
          <p:nvPr/>
        </p:nvSpPr>
        <p:spPr>
          <a:xfrm>
            <a:off x="5319360" y="3516480"/>
            <a:ext cx="576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Price</a:t>
            </a:r>
            <a:endParaRPr b="0" lang="en-US" sz="1400" strike="noStrike" u="none">
              <a:solidFill>
                <a:srgbClr val="000000"/>
              </a:solidFill>
              <a:effectLst/>
              <a:uFillTx/>
              <a:latin typeface="Times New Roman"/>
            </a:endParaRPr>
          </a:p>
        </p:txBody>
      </p:sp>
      <p:sp>
        <p:nvSpPr>
          <p:cNvPr id="117" name=""/>
          <p:cNvSpPr/>
          <p:nvPr/>
        </p:nvSpPr>
        <p:spPr>
          <a:xfrm>
            <a:off x="7071840" y="3745080"/>
            <a:ext cx="576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Time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DELTA</a:t>
            </a:r>
            <a:endParaRPr b="0" lang="en-US" sz="4400" strike="noStrike" u="none">
              <a:solidFill>
                <a:srgbClr val="000000"/>
              </a:solidFill>
              <a:effectLst/>
              <a:uFillTx/>
              <a:latin typeface="Times New Roman"/>
            </a:endParaRPr>
          </a:p>
        </p:txBody>
      </p:sp>
      <p:sp>
        <p:nvSpPr>
          <p:cNvPr id="1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Futures Price, Strike Price Relationship</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Definition:</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How much the option premium is expected to move on a change in the futures price.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DELTA</a:t>
            </a:r>
            <a:endParaRPr b="0" lang="en-US" sz="4400" strike="noStrike" u="none">
              <a:solidFill>
                <a:srgbClr val="000000"/>
              </a:solidFill>
              <a:effectLst/>
              <a:uFillTx/>
              <a:latin typeface="Times New Roman"/>
            </a:endParaRPr>
          </a:p>
        </p:txBody>
      </p:sp>
      <p:sp>
        <p:nvSpPr>
          <p:cNvPr id="121" name=""/>
          <p:cNvSpPr/>
          <p:nvPr/>
        </p:nvSpPr>
        <p:spPr>
          <a:xfrm>
            <a:off x="1905120" y="4952880"/>
            <a:ext cx="4876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6707520" y="4876920"/>
            <a:ext cx="561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1.0</a:t>
            </a:r>
            <a:endParaRPr b="0" lang="en-US" sz="2400" strike="noStrike" u="none">
              <a:solidFill>
                <a:srgbClr val="000000"/>
              </a:solidFill>
              <a:effectLst/>
              <a:uFillTx/>
              <a:latin typeface="Times New Roman"/>
            </a:endParaRPr>
          </a:p>
        </p:txBody>
      </p:sp>
      <p:sp>
        <p:nvSpPr>
          <p:cNvPr id="123" name=""/>
          <p:cNvSpPr/>
          <p:nvPr/>
        </p:nvSpPr>
        <p:spPr>
          <a:xfrm>
            <a:off x="6629400" y="495288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flipV="1">
            <a:off x="6934320" y="4800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1905120" y="49528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1905120" y="4800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1814760" y="491796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a:t>
            </a:r>
            <a:endParaRPr b="0" lang="en-US" sz="2400" strike="noStrike" u="none">
              <a:solidFill>
                <a:srgbClr val="000000"/>
              </a:solidFill>
              <a:effectLst/>
              <a:uFillTx/>
              <a:latin typeface="Times New Roman"/>
            </a:endParaRPr>
          </a:p>
        </p:txBody>
      </p:sp>
      <p:sp>
        <p:nvSpPr>
          <p:cNvPr id="128" name=""/>
          <p:cNvSpPr/>
          <p:nvPr/>
        </p:nvSpPr>
        <p:spPr>
          <a:xfrm>
            <a:off x="1905120" y="47242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329000" y="4917960"/>
            <a:ext cx="409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a:t>
            </a:r>
            <a:endParaRPr b="0" lang="en-US" sz="2400" strike="noStrike" u="none">
              <a:solidFill>
                <a:srgbClr val="000000"/>
              </a:solidFill>
              <a:effectLst/>
              <a:uFillTx/>
              <a:latin typeface="Times New Roman"/>
            </a:endParaRPr>
          </a:p>
        </p:txBody>
      </p:sp>
      <p:sp>
        <p:nvSpPr>
          <p:cNvPr id="130" name=""/>
          <p:cNvSpPr/>
          <p:nvPr/>
        </p:nvSpPr>
        <p:spPr>
          <a:xfrm>
            <a:off x="4572000" y="4800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4572000" y="47242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32" name=""/>
          <p:cNvSpPr/>
          <p:nvPr/>
        </p:nvSpPr>
        <p:spPr>
          <a:xfrm>
            <a:off x="3870360" y="3905280"/>
            <a:ext cx="1311120" cy="581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t>
            </a:r>
            <a:endParaRPr b="0" lang="en-US" sz="3200" strike="noStrike" u="none">
              <a:solidFill>
                <a:srgbClr val="000000"/>
              </a:solidFill>
              <a:effectLst/>
              <a:uFillTx/>
              <a:latin typeface="Times New Roman"/>
            </a:endParaRPr>
          </a:p>
        </p:txBody>
      </p:sp>
      <p:sp>
        <p:nvSpPr>
          <p:cNvPr id="133" name=""/>
          <p:cNvSpPr/>
          <p:nvPr/>
        </p:nvSpPr>
        <p:spPr>
          <a:xfrm>
            <a:off x="2576160" y="3905280"/>
            <a:ext cx="10962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Out $</a:t>
            </a:r>
            <a:endParaRPr b="0" lang="en-US" sz="3200" strike="noStrike" u="none">
              <a:solidFill>
                <a:srgbClr val="000000"/>
              </a:solidFill>
              <a:effectLst/>
              <a:uFillTx/>
              <a:latin typeface="Times New Roman"/>
            </a:endParaRPr>
          </a:p>
        </p:txBody>
      </p:sp>
      <p:sp>
        <p:nvSpPr>
          <p:cNvPr id="134" name=""/>
          <p:cNvSpPr/>
          <p:nvPr/>
        </p:nvSpPr>
        <p:spPr>
          <a:xfrm>
            <a:off x="5471640" y="3905280"/>
            <a:ext cx="82476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a:t>
            </a:r>
            <a:endParaRPr b="0" lang="en-US" sz="3200" strike="noStrike" u="none">
              <a:solidFill>
                <a:srgbClr val="000000"/>
              </a:solidFill>
              <a:effectLst/>
              <a:uFillTx/>
              <a:latin typeface="Times New Roman"/>
            </a:endParaRPr>
          </a:p>
        </p:txBody>
      </p:sp>
      <p:sp>
        <p:nvSpPr>
          <p:cNvPr id="135" name=""/>
          <p:cNvSpPr/>
          <p:nvPr/>
        </p:nvSpPr>
        <p:spPr>
          <a:xfrm flipH="1">
            <a:off x="2286000" y="4495680"/>
            <a:ext cx="1295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5638680" y="4495680"/>
            <a:ext cx="1067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DELTA</a:t>
            </a:r>
            <a:endParaRPr b="0" lang="en-US" sz="4400" strike="noStrike" u="none">
              <a:solidFill>
                <a:srgbClr val="000000"/>
              </a:solidFill>
              <a:effectLst/>
              <a:uFillTx/>
              <a:latin typeface="Times New Roman"/>
            </a:endParaRPr>
          </a:p>
        </p:txBody>
      </p:sp>
      <p:sp>
        <p:nvSpPr>
          <p:cNvPr id="1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	</a:t>
            </a:r>
            <a:r>
              <a:rPr b="0" lang="en-US" sz="3600" strike="noStrike" u="none">
                <a:solidFill>
                  <a:srgbClr val="000000"/>
                </a:solidFill>
                <a:effectLst/>
                <a:uFillTx/>
                <a:latin typeface="Times New Roman"/>
              </a:rPr>
              <a:t>	</a:t>
            </a:r>
            <a:r>
              <a:rPr b="0" lang="en-US" sz="3600" strike="noStrike" u="none">
                <a:solidFill>
                  <a:srgbClr val="000000"/>
                </a:solidFill>
                <a:effectLst/>
                <a:uFillTx/>
                <a:latin typeface="Times New Roman"/>
              </a:rPr>
              <a:t>(+)</a:t>
            </a:r>
            <a:r>
              <a:rPr b="0" lang="en-US" sz="3600" strike="noStrike" u="none">
                <a:solidFill>
                  <a:srgbClr val="000000"/>
                </a:solidFill>
                <a:effectLst/>
                <a:uFillTx/>
                <a:latin typeface="Times New Roman"/>
              </a:rPr>
              <a:t>	</a:t>
            </a:r>
            <a:r>
              <a:rPr b="0" lang="en-US" sz="3600" strike="noStrike" u="none">
                <a:solidFill>
                  <a:srgbClr val="000000"/>
                </a:solidFill>
                <a:effectLst/>
                <a:uFillTx/>
                <a:latin typeface="Times New Roman"/>
              </a:rPr>
              <a:t>         </a:t>
            </a:r>
            <a:r>
              <a:rPr b="0" lang="en-US" sz="3600" strike="noStrike" u="none">
                <a:solidFill>
                  <a:srgbClr val="000000"/>
                </a:solidFill>
                <a:effectLst/>
                <a:uFillTx/>
                <a:latin typeface="Times New Roman"/>
              </a:rPr>
              <a:t>	</a:t>
            </a:r>
            <a:r>
              <a:rPr b="0" lang="en-US" sz="3600" strike="noStrike" u="none">
                <a:solidFill>
                  <a:srgbClr val="000000"/>
                </a:solidFill>
                <a:effectLst/>
                <a:uFillTx/>
                <a:latin typeface="Times New Roman"/>
              </a:rPr>
              <a:t>(-)</a:t>
            </a:r>
            <a:endParaRPr b="0" lang="en-US" sz="36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Long Call</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Long Puts</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Short Puts</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Short Calls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GAMMA</a:t>
            </a:r>
            <a:endParaRPr b="0" lang="en-US" sz="4400" strike="noStrike" u="none">
              <a:solidFill>
                <a:srgbClr val="000000"/>
              </a:solidFill>
              <a:effectLst/>
              <a:uFillTx/>
              <a:latin typeface="Times New Roman"/>
            </a:endParaRPr>
          </a:p>
        </p:txBody>
      </p:sp>
      <p:sp>
        <p:nvSpPr>
          <p:cNvPr id="14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Definition: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How much the option’s delta is expected to   move on a change in futures price.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WHY OPTIONS</a:t>
            </a:r>
            <a:br>
              <a:rPr sz="4400"/>
            </a:b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Risk/Reward Defined</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Protection for Adverse Price Trends</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Participation in Favorable Price Trends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TIME</a:t>
            </a:r>
            <a:endParaRPr b="0" lang="en-US" sz="4400" strike="noStrike" u="none">
              <a:solidFill>
                <a:srgbClr val="000000"/>
              </a:solidFill>
              <a:effectLst/>
              <a:uFillTx/>
              <a:latin typeface="Times New Roman"/>
            </a:endParaRPr>
          </a:p>
        </p:txBody>
      </p:sp>
      <p:sp>
        <p:nvSpPr>
          <p:cNvPr id="1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Days to Expiration.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EXPIRATION</a:t>
            </a:r>
            <a:endParaRPr b="0" lang="en-US" sz="4400" strike="noStrike" u="none">
              <a:solidFill>
                <a:srgbClr val="000000"/>
              </a:solidFill>
              <a:effectLst/>
              <a:uFillTx/>
              <a:latin typeface="Times New Roman"/>
            </a:endParaRPr>
          </a:p>
        </p:txBody>
      </p:sp>
      <p:sp>
        <p:nvSpPr>
          <p:cNvPr id="1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American Versus European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Time Decay</a:t>
            </a:r>
            <a:endParaRPr b="0" lang="en-US" sz="4400" strike="noStrike" u="none">
              <a:solidFill>
                <a:srgbClr val="000000"/>
              </a:solidFill>
              <a:effectLst/>
              <a:uFillTx/>
              <a:latin typeface="Times New Roman"/>
            </a:endParaRPr>
          </a:p>
        </p:txBody>
      </p:sp>
      <p:sp>
        <p:nvSpPr>
          <p:cNvPr id="146" name=""/>
          <p:cNvSpPr/>
          <p:nvPr/>
        </p:nvSpPr>
        <p:spPr>
          <a:xfrm>
            <a:off x="1143000" y="2362320"/>
            <a:ext cx="0" cy="2971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1143000" y="5334120"/>
            <a:ext cx="3581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2727720" y="5497560"/>
            <a:ext cx="13294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Passage of time</a:t>
            </a:r>
            <a:endParaRPr b="0" lang="en-US" sz="1400" strike="noStrike" u="none">
              <a:solidFill>
                <a:srgbClr val="000000"/>
              </a:solidFill>
              <a:effectLst/>
              <a:uFillTx/>
              <a:latin typeface="Times New Roman"/>
            </a:endParaRPr>
          </a:p>
        </p:txBody>
      </p:sp>
      <p:sp>
        <p:nvSpPr>
          <p:cNvPr id="149" name=""/>
          <p:cNvSpPr/>
          <p:nvPr/>
        </p:nvSpPr>
        <p:spPr>
          <a:xfrm>
            <a:off x="213120" y="2982960"/>
            <a:ext cx="8643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Premium</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50" name=""/>
          <p:cNvSpPr/>
          <p:nvPr/>
        </p:nvSpPr>
        <p:spPr>
          <a:xfrm>
            <a:off x="2270160" y="2666880"/>
            <a:ext cx="45072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atm</a:t>
            </a:r>
            <a:endParaRPr b="0" lang="en-US" sz="1400" strike="noStrike" u="none">
              <a:solidFill>
                <a:srgbClr val="000000"/>
              </a:solidFill>
              <a:effectLst/>
              <a:uFillTx/>
              <a:latin typeface="Times New Roman"/>
            </a:endParaRPr>
          </a:p>
        </p:txBody>
      </p:sp>
      <p:sp>
        <p:nvSpPr>
          <p:cNvPr id="151" name=""/>
          <p:cNvSpPr/>
          <p:nvPr/>
        </p:nvSpPr>
        <p:spPr>
          <a:xfrm>
            <a:off x="4938480" y="519264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0</a:t>
            </a:r>
            <a:endParaRPr b="0" lang="en-US" sz="1400" strike="noStrike" u="none">
              <a:solidFill>
                <a:srgbClr val="000000"/>
              </a:solidFill>
              <a:effectLst/>
              <a:uFillTx/>
              <a:latin typeface="Times New Roman"/>
            </a:endParaRPr>
          </a:p>
        </p:txBody>
      </p:sp>
      <p:sp>
        <p:nvSpPr>
          <p:cNvPr id="152" name=""/>
          <p:cNvSpPr/>
          <p:nvPr/>
        </p:nvSpPr>
        <p:spPr>
          <a:xfrm>
            <a:off x="1661400" y="4430880"/>
            <a:ext cx="4582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otm</a:t>
            </a:r>
            <a:endParaRPr b="0" lang="en-US" sz="1400" strike="noStrike" u="none">
              <a:solidFill>
                <a:srgbClr val="000000"/>
              </a:solidFill>
              <a:effectLst/>
              <a:uFillTx/>
              <a:latin typeface="Times New Roman"/>
            </a:endParaRPr>
          </a:p>
        </p:txBody>
      </p:sp>
      <p:sp>
        <p:nvSpPr>
          <p:cNvPr id="153" name=""/>
          <p:cNvSpPr/>
          <p:nvPr/>
        </p:nvSpPr>
        <p:spPr>
          <a:xfrm>
            <a:off x="4572000" y="53341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2132640" y="2897280"/>
            <a:ext cx="6704280" cy="4876200"/>
          </a:xfrm>
          <a:custGeom>
            <a:avLst/>
            <a:gdLst/>
            <a:ahLst/>
            <a:rect l="l" t="t" r="r" b="b"/>
            <a:pathLst>
              <a:path stroke="0" w="21600" h="21600">
                <a:moveTo>
                  <a:pt x="10615" y="2"/>
                </a:moveTo>
                <a:arcTo wR="10800" hR="10800" stAng="-5459026" swAng="5459026"/>
                <a:lnTo>
                  <a:pt x="10800" y="10800"/>
                </a:lnTo>
                <a:close/>
              </a:path>
              <a:path fill="none" w="21600" h="21600">
                <a:moveTo>
                  <a:pt x="10615" y="2"/>
                </a:moveTo>
                <a:arcTo wR="10800" hR="10800" stAng="-5459026" swAng="5459026"/>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2285640" y="3809880"/>
            <a:ext cx="6857280" cy="30481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2285640" y="4419720"/>
            <a:ext cx="6857280" cy="18284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2880720" y="4049640"/>
            <a:ext cx="4183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itm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Volatility</a:t>
            </a:r>
            <a:endParaRPr b="0" lang="en-US" sz="4400" strike="noStrike" u="none">
              <a:solidFill>
                <a:srgbClr val="000000"/>
              </a:solidFill>
              <a:effectLst/>
              <a:uFillTx/>
              <a:latin typeface="Times New Roman"/>
            </a:endParaRPr>
          </a:p>
        </p:txBody>
      </p:sp>
      <p:sp>
        <p:nvSpPr>
          <p:cNvPr id="15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Intuitive Understanding:</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Precise Definition:</a:t>
            </a:r>
            <a:endParaRPr b="0" lang="en-US" sz="2400" strike="noStrike" u="none">
              <a:solidFill>
                <a:srgbClr val="000000"/>
              </a:solidFill>
              <a:effectLst/>
              <a:uFillTx/>
              <a:latin typeface="Times New Roman"/>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The annualized standard deviation of returns.</a:t>
            </a:r>
            <a:endParaRPr b="0" lang="en-US" sz="20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6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 Distributions:</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The distribution of random variables.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6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64" name=""/>
          <p:cNvSpPr/>
          <p:nvPr/>
        </p:nvSpPr>
        <p:spPr>
          <a:xfrm>
            <a:off x="2057400" y="2590920"/>
            <a:ext cx="4419360" cy="3348000"/>
          </a:xfrm>
          <a:custGeom>
            <a:avLst/>
            <a:gdLst/>
            <a:ahLst/>
            <a:rect l="l" t="t" r="r" b="b"/>
            <a:pathLst>
              <a:path stroke="0" w="21600" h="21600">
                <a:moveTo>
                  <a:pt x="12" y="11313"/>
                </a:moveTo>
                <a:arcTo wR="10800" hR="10800" stAng="10636499" swAng="11122159"/>
                <a:lnTo>
                  <a:pt x="10800" y="10800"/>
                </a:lnTo>
                <a:close/>
              </a:path>
              <a:path fill="none" w="21600" h="21600">
                <a:moveTo>
                  <a:pt x="12" y="11313"/>
                </a:moveTo>
                <a:arcTo wR="10800" hR="10800" stAng="10636499" swAng="11122159"/>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4343400" y="4343400"/>
            <a:ext cx="2286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flipH="1">
            <a:off x="1904760" y="4343400"/>
            <a:ext cx="2438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4267080" y="2590920"/>
            <a:ext cx="0" cy="1752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2286000" y="358128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2286000" y="3962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2971800" y="2895480"/>
            <a:ext cx="0" cy="144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5562720" y="2895480"/>
            <a:ext cx="0" cy="144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3415320" y="3870360"/>
            <a:ext cx="4654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.3413</a:t>
            </a:r>
            <a:endParaRPr b="0" lang="en-US" sz="1000" strike="noStrike" u="none">
              <a:solidFill>
                <a:srgbClr val="000000"/>
              </a:solidFill>
              <a:effectLst/>
              <a:uFillTx/>
              <a:latin typeface="Times New Roman"/>
            </a:endParaRPr>
          </a:p>
        </p:txBody>
      </p:sp>
      <p:sp>
        <p:nvSpPr>
          <p:cNvPr id="173" name=""/>
          <p:cNvSpPr/>
          <p:nvPr/>
        </p:nvSpPr>
        <p:spPr>
          <a:xfrm>
            <a:off x="4710600" y="3870360"/>
            <a:ext cx="4654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.3413</a:t>
            </a:r>
            <a:endParaRPr b="0" lang="en-US" sz="1000" strike="noStrike" u="none">
              <a:solidFill>
                <a:srgbClr val="000000"/>
              </a:solidFill>
              <a:effectLst/>
              <a:uFillTx/>
              <a:latin typeface="Times New Roman"/>
            </a:endParaRPr>
          </a:p>
        </p:txBody>
      </p:sp>
      <p:sp>
        <p:nvSpPr>
          <p:cNvPr id="174" name=""/>
          <p:cNvSpPr/>
          <p:nvPr/>
        </p:nvSpPr>
        <p:spPr>
          <a:xfrm>
            <a:off x="5701320" y="3870360"/>
            <a:ext cx="4654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.1359</a:t>
            </a:r>
            <a:endParaRPr b="0" lang="en-US" sz="1000" strike="noStrike" u="none">
              <a:solidFill>
                <a:srgbClr val="000000"/>
              </a:solidFill>
              <a:effectLst/>
              <a:uFillTx/>
              <a:latin typeface="Times New Roman"/>
            </a:endParaRPr>
          </a:p>
        </p:txBody>
      </p:sp>
      <p:sp>
        <p:nvSpPr>
          <p:cNvPr id="175" name=""/>
          <p:cNvSpPr/>
          <p:nvPr/>
        </p:nvSpPr>
        <p:spPr>
          <a:xfrm>
            <a:off x="2424600" y="3870360"/>
            <a:ext cx="4654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.1359</a:t>
            </a:r>
            <a:endParaRPr b="0" lang="en-US" sz="1000" strike="noStrike" u="none">
              <a:solidFill>
                <a:srgbClr val="000000"/>
              </a:solidFill>
              <a:effectLst/>
              <a:uFillTx/>
              <a:latin typeface="Times New Roman"/>
            </a:endParaRPr>
          </a:p>
        </p:txBody>
      </p:sp>
      <p:sp>
        <p:nvSpPr>
          <p:cNvPr id="176" name=""/>
          <p:cNvSpPr/>
          <p:nvPr/>
        </p:nvSpPr>
        <p:spPr>
          <a:xfrm>
            <a:off x="6613560" y="3718080"/>
            <a:ext cx="46980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.0214</a:t>
            </a:r>
            <a:endParaRPr b="0" lang="en-US" sz="1000" strike="noStrike" u="none">
              <a:solidFill>
                <a:srgbClr val="000000"/>
              </a:solidFill>
              <a:effectLst/>
              <a:uFillTx/>
              <a:latin typeface="Times New Roman"/>
            </a:endParaRPr>
          </a:p>
        </p:txBody>
      </p:sp>
      <p:sp>
        <p:nvSpPr>
          <p:cNvPr id="177" name=""/>
          <p:cNvSpPr/>
          <p:nvPr/>
        </p:nvSpPr>
        <p:spPr>
          <a:xfrm>
            <a:off x="1905120" y="3962520"/>
            <a:ext cx="30456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1510200" y="3794040"/>
            <a:ext cx="46548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.0214</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79" name=""/>
          <p:cNvSpPr/>
          <p:nvPr/>
        </p:nvSpPr>
        <p:spPr>
          <a:xfrm>
            <a:off x="3197880" y="4981680"/>
            <a:ext cx="26485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Frequency Distribution</a:t>
            </a:r>
            <a:endParaRPr b="0" lang="en-US" sz="2000" strike="noStrike" u="none">
              <a:solidFill>
                <a:srgbClr val="000000"/>
              </a:solidFill>
              <a:effectLst/>
              <a:uFillTx/>
              <a:latin typeface="Times New Roman"/>
            </a:endParaRPr>
          </a:p>
        </p:txBody>
      </p:sp>
      <p:sp>
        <p:nvSpPr>
          <p:cNvPr id="180" name=""/>
          <p:cNvSpPr/>
          <p:nvPr/>
        </p:nvSpPr>
        <p:spPr>
          <a:xfrm>
            <a:off x="3963960" y="2209680"/>
            <a:ext cx="567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mean</a:t>
            </a:r>
            <a:endParaRPr b="0" lang="en-US" sz="1400" strike="noStrike" u="none">
              <a:solidFill>
                <a:srgbClr val="000000"/>
              </a:solidFill>
              <a:effectLst/>
              <a:uFillTx/>
              <a:latin typeface="Times New Roman"/>
            </a:endParaRPr>
          </a:p>
        </p:txBody>
      </p:sp>
      <p:sp>
        <p:nvSpPr>
          <p:cNvPr id="181" name=""/>
          <p:cNvSpPr/>
          <p:nvPr/>
        </p:nvSpPr>
        <p:spPr>
          <a:xfrm>
            <a:off x="4116240" y="4495680"/>
            <a:ext cx="3146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0</a:t>
            </a:r>
            <a:endParaRPr b="0" lang="en-US" sz="1400" strike="noStrike" u="none">
              <a:solidFill>
                <a:srgbClr val="000000"/>
              </a:solidFill>
              <a:effectLst/>
              <a:uFillTx/>
              <a:latin typeface="Times New Roman"/>
            </a:endParaRPr>
          </a:p>
        </p:txBody>
      </p:sp>
      <p:sp>
        <p:nvSpPr>
          <p:cNvPr id="182" name=""/>
          <p:cNvSpPr/>
          <p:nvPr/>
        </p:nvSpPr>
        <p:spPr>
          <a:xfrm>
            <a:off x="5487480" y="4495680"/>
            <a:ext cx="3704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a:t>
            </a:r>
            <a:endParaRPr b="0" lang="en-US" sz="1400" strike="noStrike" u="none">
              <a:solidFill>
                <a:srgbClr val="000000"/>
              </a:solidFill>
              <a:effectLst/>
              <a:uFillTx/>
              <a:latin typeface="Times New Roman"/>
            </a:endParaRPr>
          </a:p>
        </p:txBody>
      </p:sp>
      <p:sp>
        <p:nvSpPr>
          <p:cNvPr id="183" name=""/>
          <p:cNvSpPr/>
          <p:nvPr/>
        </p:nvSpPr>
        <p:spPr>
          <a:xfrm>
            <a:off x="6021360" y="4495680"/>
            <a:ext cx="371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2</a:t>
            </a:r>
            <a:endParaRPr b="0" lang="en-US" sz="1400" strike="noStrike" u="none">
              <a:solidFill>
                <a:srgbClr val="000000"/>
              </a:solidFill>
              <a:effectLst/>
              <a:uFillTx/>
              <a:latin typeface="Times New Roman"/>
            </a:endParaRPr>
          </a:p>
        </p:txBody>
      </p:sp>
      <p:sp>
        <p:nvSpPr>
          <p:cNvPr id="184" name=""/>
          <p:cNvSpPr/>
          <p:nvPr/>
        </p:nvSpPr>
        <p:spPr>
          <a:xfrm>
            <a:off x="6249960" y="4495680"/>
            <a:ext cx="371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3</a:t>
            </a:r>
            <a:endParaRPr b="0" lang="en-US" sz="1400" strike="noStrike" u="none">
              <a:solidFill>
                <a:srgbClr val="000000"/>
              </a:solidFill>
              <a:effectLst/>
              <a:uFillTx/>
              <a:latin typeface="Times New Roman"/>
            </a:endParaRPr>
          </a:p>
        </p:txBody>
      </p:sp>
      <p:sp>
        <p:nvSpPr>
          <p:cNvPr id="185" name=""/>
          <p:cNvSpPr/>
          <p:nvPr/>
        </p:nvSpPr>
        <p:spPr>
          <a:xfrm>
            <a:off x="2133720" y="38098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6248520" y="358128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6400800" y="38862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flipH="1">
            <a:off x="6324120" y="3962520"/>
            <a:ext cx="38124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89" name=""/>
          <p:cNvSpPr/>
          <p:nvPr/>
        </p:nvSpPr>
        <p:spPr>
          <a:xfrm>
            <a:off x="2896560" y="4495680"/>
            <a:ext cx="3294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a:t>
            </a:r>
            <a:endParaRPr b="0" lang="en-US" sz="1400" strike="noStrike" u="none">
              <a:solidFill>
                <a:srgbClr val="000000"/>
              </a:solidFill>
              <a:effectLst/>
              <a:uFillTx/>
              <a:latin typeface="Times New Roman"/>
            </a:endParaRPr>
          </a:p>
        </p:txBody>
      </p:sp>
      <p:sp>
        <p:nvSpPr>
          <p:cNvPr id="190" name=""/>
          <p:cNvSpPr/>
          <p:nvPr/>
        </p:nvSpPr>
        <p:spPr>
          <a:xfrm>
            <a:off x="2210760" y="4495680"/>
            <a:ext cx="3294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a:t>
            </a:r>
            <a:endParaRPr b="0" lang="en-US" sz="1400" strike="noStrike" u="none">
              <a:solidFill>
                <a:srgbClr val="000000"/>
              </a:solidFill>
              <a:effectLst/>
              <a:uFillTx/>
              <a:latin typeface="Times New Roman"/>
            </a:endParaRPr>
          </a:p>
        </p:txBody>
      </p:sp>
      <p:sp>
        <p:nvSpPr>
          <p:cNvPr id="191" name=""/>
          <p:cNvSpPr/>
          <p:nvPr/>
        </p:nvSpPr>
        <p:spPr>
          <a:xfrm>
            <a:off x="1982160" y="4495680"/>
            <a:ext cx="3294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9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More About Volatility.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9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Measurements of Central Tendency:</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Mean</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Median</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Mode</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Prices tend to “cluster around the middle”.</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97" name="PlaceHolder 2"/>
          <p:cNvSpPr>
            <a:spLocks noGrp="1"/>
          </p:cNvSpPr>
          <p:nvPr>
            <p:ph/>
          </p:nvPr>
        </p:nvSpPr>
        <p:spPr>
          <a:xfrm>
            <a:off x="685800" y="1981080"/>
            <a:ext cx="7772400" cy="4572000"/>
          </a:xfrm>
          <a:prstGeom prst="rect">
            <a:avLst/>
          </a:prstGeom>
          <a:noFill/>
          <a:ln w="0">
            <a:noFill/>
          </a:ln>
        </p:spPr>
        <p:txBody>
          <a:bodyPr lIns="90000" rIns="90000" tIns="46800" bIns="46800" anchor="t">
            <a:normAutofit fontScale="92500"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Measurements of Variability:</a:t>
            </a: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 = $/bbl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A</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B</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30.75</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31.50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30.30                           31.00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30.00</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30.00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29.70                           29.00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29.25                           28.50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Time Period B has Greater Variation than A</a:t>
            </a:r>
            <a:endParaRPr b="0" lang="en-US" sz="2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Average Price for Both Time Periods: $30.00</a:t>
            </a:r>
            <a:endParaRPr b="0" lang="en-US" sz="20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19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Measures of Variability: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Range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Deviation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Variance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Standard Deviation</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New York Mercantile Exchange</a:t>
            </a:r>
            <a:br>
              <a:rPr sz="4400"/>
            </a:b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Doing business for over 128 years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20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Range: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difference between the largest and smallest values.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20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Deviation</a:t>
            </a:r>
            <a:r>
              <a:rPr b="1"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distance of measurements away from the mean.</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20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Variance: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sum of the squared deviations of </a:t>
            </a:r>
            <a:r>
              <a:rPr b="0" i="1" lang="en-US" sz="2400" strike="noStrike" u="none">
                <a:solidFill>
                  <a:srgbClr val="000000"/>
                </a:solidFill>
                <a:effectLst/>
                <a:uFillTx/>
                <a:latin typeface="Times New Roman"/>
              </a:rPr>
              <a:t>N</a:t>
            </a:r>
            <a:r>
              <a:rPr b="0" i="1" lang="en-US" sz="3200" strike="noStrike" u="none">
                <a:solidFill>
                  <a:srgbClr val="000000"/>
                </a:solidFill>
                <a:effectLst/>
                <a:uFillTx/>
                <a:latin typeface="Times New Roman"/>
              </a:rPr>
              <a:t> </a:t>
            </a:r>
            <a:r>
              <a:rPr b="0" lang="en-US" sz="2400" strike="noStrike" u="none">
                <a:solidFill>
                  <a:srgbClr val="000000"/>
                </a:solidFill>
                <a:effectLst/>
                <a:uFillTx/>
                <a:latin typeface="Times New Roman"/>
              </a:rPr>
              <a:t>measurements</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from their mean divided by </a:t>
            </a:r>
            <a:r>
              <a:rPr b="0" i="1" lang="en-US" sz="2400" strike="noStrike" u="none">
                <a:solidFill>
                  <a:srgbClr val="000000"/>
                </a:solidFill>
                <a:effectLst/>
                <a:uFillTx/>
                <a:latin typeface="Times New Roman"/>
              </a:rPr>
              <a:t>(N - 1).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20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Standard Deviation:</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positive square root of variance.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PROBABILITY</a:t>
            </a:r>
            <a:endParaRPr b="0" lang="en-US" sz="2400" strike="noStrike" u="none">
              <a:solidFill>
                <a:srgbClr val="000000"/>
              </a:solidFill>
              <a:effectLst/>
              <a:uFillTx/>
              <a:latin typeface="Times New Roman"/>
            </a:endParaRPr>
          </a:p>
        </p:txBody>
      </p:sp>
      <p:sp>
        <p:nvSpPr>
          <p:cNvPr id="20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Standard Deviation; The Significance:</a:t>
            </a:r>
            <a:endParaRPr b="0" lang="en-US" sz="3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interval from one standard deviation below the mean to one standard above the mean contains approximately 68% of all measurements.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Two standard deviations contain 95% of all measurements.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Three standard deviations contain almost all measurements.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MODELS</a:t>
            </a:r>
            <a:endParaRPr b="0" lang="en-US" sz="4400" strike="noStrike" u="none">
              <a:solidFill>
                <a:srgbClr val="000000"/>
              </a:solidFill>
              <a:effectLst/>
              <a:uFillTx/>
              <a:latin typeface="Times New Roman"/>
            </a:endParaRPr>
          </a:p>
        </p:txBody>
      </p:sp>
      <p:sp>
        <p:nvSpPr>
          <p:cNvPr id="2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Goal:                                                              To Assign Values to the Odds.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Black Scholes: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Binomials:</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Implied Binomial Trees:</a:t>
            </a:r>
            <a:endParaRPr b="0" lang="en-US" sz="20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The Evolution of Option Valuation Models</a:t>
            </a:r>
            <a:endParaRPr b="0" lang="en-US" sz="20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1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Black-Scholes:</a:t>
            </a:r>
            <a:endParaRPr b="0" lang="en-US" sz="2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Futures Price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StrikePrice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Volatility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Time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Risk Free Rate</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Black-Scholes</a:t>
            </a:r>
            <a:endParaRPr b="0" lang="en-US" sz="32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Based on this supposition:</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Option:</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Asset:</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$.50</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+$1.00</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 $.50                     - $1.00</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Create hedge position by going short two options and long one asset.</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Losses in one will be offset by gains in the other.</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Binomial Distribution:</a:t>
            </a:r>
            <a:endParaRPr b="0" lang="en-US" sz="2800" strike="noStrike" u="none">
              <a:solidFill>
                <a:srgbClr val="000000"/>
              </a:solidFill>
              <a:effectLst/>
              <a:uFillTx/>
              <a:latin typeface="Times New Roman"/>
            </a:endParaRPr>
          </a:p>
        </p:txBody>
      </p:sp>
      <p:sp>
        <p:nvSpPr>
          <p:cNvPr id="220" name=""/>
          <p:cNvSpPr/>
          <p:nvPr/>
        </p:nvSpPr>
        <p:spPr>
          <a:xfrm flipV="1">
            <a:off x="2819520" y="3580920"/>
            <a:ext cx="91440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2819520" y="4267080"/>
            <a:ext cx="914400" cy="609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flipV="1">
            <a:off x="3733920" y="2895120"/>
            <a:ext cx="83808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3809880" y="3581280"/>
            <a:ext cx="76212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flipV="1">
            <a:off x="3733920" y="4343400"/>
            <a:ext cx="83808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3733920" y="4876920"/>
            <a:ext cx="91440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2196000" y="410040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2700</a:t>
            </a:r>
            <a:endParaRPr b="0" lang="en-US" sz="1600" strike="noStrike" u="none">
              <a:solidFill>
                <a:srgbClr val="000000"/>
              </a:solidFill>
              <a:effectLst/>
              <a:uFillTx/>
              <a:latin typeface="Times New Roman"/>
            </a:endParaRPr>
          </a:p>
        </p:txBody>
      </p:sp>
      <p:sp>
        <p:nvSpPr>
          <p:cNvPr id="227" name=""/>
          <p:cNvSpPr/>
          <p:nvPr/>
        </p:nvSpPr>
        <p:spPr>
          <a:xfrm>
            <a:off x="3263040" y="326232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2701</a:t>
            </a:r>
            <a:endParaRPr b="0" lang="en-US" sz="1600" strike="noStrike" u="none">
              <a:solidFill>
                <a:srgbClr val="000000"/>
              </a:solidFill>
              <a:effectLst/>
              <a:uFillTx/>
              <a:latin typeface="Times New Roman"/>
            </a:endParaRPr>
          </a:p>
        </p:txBody>
      </p:sp>
      <p:sp>
        <p:nvSpPr>
          <p:cNvPr id="228" name=""/>
          <p:cNvSpPr/>
          <p:nvPr/>
        </p:nvSpPr>
        <p:spPr>
          <a:xfrm>
            <a:off x="4634640" y="402444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2700</a:t>
            </a:r>
            <a:endParaRPr b="0" lang="en-US" sz="1600" strike="noStrike" u="none">
              <a:solidFill>
                <a:srgbClr val="000000"/>
              </a:solidFill>
              <a:effectLst/>
              <a:uFillTx/>
              <a:latin typeface="Times New Roman"/>
            </a:endParaRPr>
          </a:p>
        </p:txBody>
      </p:sp>
      <p:sp>
        <p:nvSpPr>
          <p:cNvPr id="229" name=""/>
          <p:cNvSpPr/>
          <p:nvPr/>
        </p:nvSpPr>
        <p:spPr>
          <a:xfrm>
            <a:off x="4634640" y="531972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2698</a:t>
            </a:r>
            <a:endParaRPr b="0" lang="en-US" sz="1600" strike="noStrike" u="none">
              <a:solidFill>
                <a:srgbClr val="000000"/>
              </a:solidFill>
              <a:effectLst/>
              <a:uFillTx/>
              <a:latin typeface="Times New Roman"/>
            </a:endParaRPr>
          </a:p>
        </p:txBody>
      </p:sp>
      <p:sp>
        <p:nvSpPr>
          <p:cNvPr id="230" name=""/>
          <p:cNvSpPr/>
          <p:nvPr/>
        </p:nvSpPr>
        <p:spPr>
          <a:xfrm>
            <a:off x="4558320" y="265284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2702</a:t>
            </a:r>
            <a:endParaRPr b="0" lang="en-US" sz="1600" strike="noStrike" u="none">
              <a:solidFill>
                <a:srgbClr val="000000"/>
              </a:solidFill>
              <a:effectLst/>
              <a:uFillTx/>
              <a:latin typeface="Times New Roman"/>
            </a:endParaRPr>
          </a:p>
        </p:txBody>
      </p:sp>
      <p:sp>
        <p:nvSpPr>
          <p:cNvPr id="231" name=""/>
          <p:cNvSpPr/>
          <p:nvPr/>
        </p:nvSpPr>
        <p:spPr>
          <a:xfrm>
            <a:off x="3263040" y="4786200"/>
            <a:ext cx="58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2699</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ODDS</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What are the odds that crude prices will trade $7 lower in the next 90 days?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What are the odds crude will trade in a $5 range over the next 40 days?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What is the probability crude will move $3 higher over the next 5 days?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3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The Path of Independent, Random Variables:</a:t>
            </a:r>
            <a:endParaRPr b="0" lang="en-US" sz="2400" strike="noStrike" u="none">
              <a:solidFill>
                <a:srgbClr val="000000"/>
              </a:solidFill>
              <a:effectLst/>
              <a:uFillTx/>
              <a:latin typeface="Times New Roman"/>
            </a:endParaRPr>
          </a:p>
        </p:txBody>
      </p:sp>
      <p:sp>
        <p:nvSpPr>
          <p:cNvPr id="234" name=""/>
          <p:cNvSpPr/>
          <p:nvPr/>
        </p:nvSpPr>
        <p:spPr>
          <a:xfrm flipV="1">
            <a:off x="3200400" y="2819160"/>
            <a:ext cx="144792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3124080" y="3962520"/>
            <a:ext cx="1447920" cy="1371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3962520" y="3505320"/>
            <a:ext cx="685800" cy="533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flipV="1">
            <a:off x="3886200" y="4114800"/>
            <a:ext cx="68580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flipV="1">
            <a:off x="4724280" y="3580920"/>
            <a:ext cx="53352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5410080" y="3581280"/>
            <a:ext cx="53352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flipV="1">
            <a:off x="4648320" y="4647960"/>
            <a:ext cx="68580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4648320" y="2895480"/>
            <a:ext cx="60948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rot="3060000">
            <a:off x="4787640" y="3500280"/>
            <a:ext cx="168120" cy="650880"/>
          </a:xfrm>
          <a:prstGeom prst="upArrow">
            <a:avLst>
              <a:gd name="adj1" fmla="val 53417"/>
              <a:gd name="adj2" fmla="val 90228"/>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rot="19440000">
            <a:off x="3123720" y="3580920"/>
            <a:ext cx="739800" cy="300240"/>
          </a:xfrm>
          <a:prstGeom prst="rightArrow">
            <a:avLst>
              <a:gd name="adj1" fmla="val 35333"/>
              <a:gd name="adj2" fmla="val 40337"/>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rot="2700000">
            <a:off x="3828600" y="3562200"/>
            <a:ext cx="639720" cy="220680"/>
          </a:xfrm>
          <a:prstGeom prst="rightArrow">
            <a:avLst>
              <a:gd name="adj1" fmla="val 50000"/>
              <a:gd name="adj2" fmla="val 72471"/>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rot="2760000">
            <a:off x="2978280" y="4183560"/>
            <a:ext cx="976320" cy="228600"/>
          </a:xfrm>
          <a:prstGeom prst="rightArrow">
            <a:avLst>
              <a:gd name="adj1" fmla="val 50000"/>
              <a:gd name="adj2" fmla="val 106772"/>
            </a:avLst>
          </a:prstGeom>
          <a:solidFill>
            <a:srgbClr val="ff66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rot="2700000">
            <a:off x="3664080" y="4869360"/>
            <a:ext cx="976320" cy="228600"/>
          </a:xfrm>
          <a:prstGeom prst="rightArrow">
            <a:avLst>
              <a:gd name="adj1" fmla="val 50000"/>
              <a:gd name="adj2" fmla="val 106772"/>
            </a:avLst>
          </a:prstGeom>
          <a:solidFill>
            <a:srgbClr val="ff66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rot="19200000">
            <a:off x="4446720" y="4865400"/>
            <a:ext cx="941400" cy="228600"/>
          </a:xfrm>
          <a:prstGeom prst="rightArrow">
            <a:avLst>
              <a:gd name="adj1" fmla="val 50000"/>
              <a:gd name="adj2" fmla="val 102953"/>
            </a:avLst>
          </a:prstGeom>
          <a:solidFill>
            <a:srgbClr val="ff66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4724280" y="4191120"/>
            <a:ext cx="1371600" cy="114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flipV="1">
            <a:off x="5257800" y="2895120"/>
            <a:ext cx="91440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flipV="1">
            <a:off x="5410080" y="4038480"/>
            <a:ext cx="60984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 </a:t>
            </a:r>
            <a:endParaRPr b="0" lang="en-US" sz="4400" strike="noStrike" u="none">
              <a:solidFill>
                <a:srgbClr val="000000"/>
              </a:solidFill>
              <a:effectLst/>
              <a:uFillTx/>
              <a:latin typeface="Times New Roman"/>
            </a:endParaRPr>
          </a:p>
        </p:txBody>
      </p:sp>
      <p:sp>
        <p:nvSpPr>
          <p:cNvPr id="25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1   1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1   2   1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1</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3    3   1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1   4   6    4   1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1   5</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10  10  5   1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1  6  15  20  15  6   1</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Pascal’s Triangle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1" i="1" lang="en-US" sz="2400" strike="noStrike" u="none">
                <a:solidFill>
                  <a:srgbClr val="000000"/>
                </a:solidFill>
                <a:effectLst/>
                <a:uFillTx/>
                <a:latin typeface="Times New Roman"/>
              </a:rPr>
              <a:t>Binomial Distributions</a:t>
            </a:r>
            <a:endParaRPr b="0" lang="en-US" sz="24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5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400" strike="noStrike" u="none">
                <a:solidFill>
                  <a:srgbClr val="000000"/>
                </a:solidFill>
                <a:effectLst/>
                <a:uFillTx/>
                <a:latin typeface="Times New Roman"/>
              </a:rPr>
              <a:t>Exponential and Logarithm</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5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Implied Volatility Tree Models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5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Characterize the way the underlying price tends to move.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Brownian motion</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Describes the probability distribution of the future price of commodity.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6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Lognormal Distribution:</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variable can take any value from 0 to infinity:</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It is skewed so the mean, median and mode are all different.</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Model</a:t>
            </a:r>
            <a:endParaRPr b="0" lang="en-US" sz="4400" strike="noStrike" u="none">
              <a:solidFill>
                <a:srgbClr val="000000"/>
              </a:solidFill>
              <a:effectLst/>
              <a:uFillTx/>
              <a:latin typeface="Times New Roman"/>
            </a:endParaRPr>
          </a:p>
        </p:txBody>
      </p:sp>
      <p:sp>
        <p:nvSpPr>
          <p:cNvPr id="26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 binary mathematician</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had the curious erotic ambition</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to know what to do</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with the powers of two,</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when the two are in proper position.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Makers</a:t>
            </a:r>
            <a:endParaRPr b="0" lang="en-US" sz="4400" strike="noStrike" u="none">
              <a:solidFill>
                <a:srgbClr val="000000"/>
              </a:solidFill>
              <a:effectLst/>
              <a:uFillTx/>
              <a:latin typeface="Times New Roman"/>
            </a:endParaRPr>
          </a:p>
        </p:txBody>
      </p:sp>
      <p:sp>
        <p:nvSpPr>
          <p:cNvPr id="26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Volatility Sheets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Making</a:t>
            </a:r>
            <a:endParaRPr b="0" lang="en-US" sz="4400" strike="noStrike" u="none">
              <a:solidFill>
                <a:srgbClr val="000000"/>
              </a:solidFill>
              <a:effectLst/>
              <a:uFillTx/>
              <a:latin typeface="Times New Roman"/>
            </a:endParaRPr>
          </a:p>
        </p:txBody>
      </p:sp>
      <p:sp>
        <p:nvSpPr>
          <p:cNvPr id="2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On March 7, 2000: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CLK = $30.15,</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28 puts =    $.60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Vol  =   37.8%   DTE = 39</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Making</a:t>
            </a:r>
            <a:endParaRPr b="0" lang="en-US" sz="4400" strike="noStrike" u="none">
              <a:solidFill>
                <a:srgbClr val="000000"/>
              </a:solidFill>
              <a:effectLst/>
              <a:uFillTx/>
              <a:latin typeface="Times New Roman"/>
            </a:endParaRPr>
          </a:p>
        </p:txBody>
      </p:sp>
      <p:sp>
        <p:nvSpPr>
          <p:cNvPr id="2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Key Point: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Market maker hedges trade, tends to keep option until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expiration and maintains </a:t>
            </a:r>
            <a:r>
              <a:rPr b="1" i="1" lang="en-US" sz="2400" strike="noStrike" u="none">
                <a:solidFill>
                  <a:srgbClr val="000000"/>
                </a:solidFill>
                <a:effectLst/>
                <a:uFillTx/>
                <a:latin typeface="Times New Roman"/>
              </a:rPr>
              <a:t>neutrality </a:t>
            </a:r>
            <a:r>
              <a:rPr b="0" lang="en-US" sz="2400" strike="noStrike" u="none">
                <a:solidFill>
                  <a:srgbClr val="000000"/>
                </a:solidFill>
                <a:effectLst/>
                <a:uFillTx/>
                <a:latin typeface="Times New Roman"/>
              </a:rPr>
              <a:t>by “balancing” position.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FUNDAMENTALS</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Options:</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1" lang="en-US" sz="2400" strike="noStrike" u="none">
                <a:solidFill>
                  <a:srgbClr val="000000"/>
                </a:solidFill>
                <a:effectLst/>
                <a:uFillTx/>
                <a:latin typeface="Times New Roman"/>
              </a:rPr>
              <a:t>Volatility</a:t>
            </a:r>
            <a:endParaRPr b="0" lang="en-US" sz="24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1"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Time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30" name=""/>
          <p:cNvSpPr/>
          <p:nvPr/>
        </p:nvSpPr>
        <p:spPr>
          <a:xfrm>
            <a:off x="4572000" y="3809880"/>
            <a:ext cx="914400" cy="914400"/>
          </a:xfrm>
          <a:prstGeom prst="ellipse">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Making</a:t>
            </a:r>
            <a:endParaRPr b="0" lang="en-US" sz="4400" strike="noStrike" u="none">
              <a:solidFill>
                <a:srgbClr val="000000"/>
              </a:solidFill>
              <a:effectLst/>
              <a:uFillTx/>
              <a:latin typeface="Times New Roman"/>
            </a:endParaRPr>
          </a:p>
        </p:txBody>
      </p:sp>
      <p:sp>
        <p:nvSpPr>
          <p:cNvPr id="27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Managing Gamma:</a:t>
            </a:r>
            <a:endParaRPr b="0" lang="en-US" sz="32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Gamma  and  Time Decay</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Balance</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STRATEGIES</a:t>
            </a:r>
            <a:endParaRPr b="0" lang="en-US" sz="4400" strike="noStrike" u="none">
              <a:solidFill>
                <a:srgbClr val="000000"/>
              </a:solidFill>
              <a:effectLst/>
              <a:uFillTx/>
              <a:latin typeface="Times New Roman"/>
            </a:endParaRPr>
          </a:p>
        </p:txBody>
      </p:sp>
      <p:sp>
        <p:nvSpPr>
          <p:cNvPr id="27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It’s important to know all the options strategies.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strategies are based on options’ characteristics.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They are not all suited for one’s risk management objectives. But one learns options by recognizing their properties.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CALL</a:t>
            </a:r>
            <a:br>
              <a:rPr sz="4400"/>
            </a:br>
            <a:endParaRPr b="0" lang="en-US" sz="4400" strike="noStrike" u="none">
              <a:solidFill>
                <a:srgbClr val="000000"/>
              </a:solidFill>
              <a:effectLst/>
              <a:uFillTx/>
              <a:latin typeface="Times New Roman"/>
            </a:endParaRPr>
          </a:p>
        </p:txBody>
      </p:sp>
      <p:sp>
        <p:nvSpPr>
          <p:cNvPr id="27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275"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2516400" y="512928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279" name=""/>
          <p:cNvSpPr/>
          <p:nvPr/>
        </p:nvSpPr>
        <p:spPr>
          <a:xfrm flipH="1">
            <a:off x="1752480" y="403848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1281240" y="201924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281" name=""/>
          <p:cNvSpPr/>
          <p:nvPr/>
        </p:nvSpPr>
        <p:spPr>
          <a:xfrm>
            <a:off x="1280880" y="323856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282" name=""/>
          <p:cNvSpPr/>
          <p:nvPr/>
        </p:nvSpPr>
        <p:spPr>
          <a:xfrm>
            <a:off x="1219320" y="3657600"/>
            <a:ext cx="2895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3262320" y="37958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284" name=""/>
          <p:cNvSpPr/>
          <p:nvPr/>
        </p:nvSpPr>
        <p:spPr>
          <a:xfrm flipV="1">
            <a:off x="2666880" y="2895120"/>
            <a:ext cx="114300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5020200" y="2347920"/>
            <a:ext cx="23119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expiration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PUT</a:t>
            </a:r>
            <a:endParaRPr b="0" lang="en-US" sz="4400" strike="noStrike" u="none">
              <a:solidFill>
                <a:srgbClr val="000000"/>
              </a:solidFill>
              <a:effectLst/>
              <a:uFillTx/>
              <a:latin typeface="Times New Roman"/>
            </a:endParaRPr>
          </a:p>
        </p:txBody>
      </p:sp>
      <p:sp>
        <p:nvSpPr>
          <p:cNvPr id="28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288"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1219320" y="3733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1204920" y="339084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293" name=""/>
          <p:cNvSpPr/>
          <p:nvPr/>
        </p:nvSpPr>
        <p:spPr>
          <a:xfrm>
            <a:off x="2590920" y="4114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flipH="1" flipV="1">
            <a:off x="1828440" y="3352320"/>
            <a:ext cx="76212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1281240" y="2095560"/>
            <a:ext cx="79020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96" name=""/>
          <p:cNvSpPr/>
          <p:nvPr/>
        </p:nvSpPr>
        <p:spPr>
          <a:xfrm>
            <a:off x="3809880" y="37339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a:off x="2652840" y="514368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298" name=""/>
          <p:cNvSpPr/>
          <p:nvPr/>
        </p:nvSpPr>
        <p:spPr>
          <a:xfrm>
            <a:off x="2424240" y="41767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299" name=""/>
          <p:cNvSpPr/>
          <p:nvPr/>
        </p:nvSpPr>
        <p:spPr>
          <a:xfrm>
            <a:off x="4253040" y="364320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00" name=""/>
          <p:cNvSpPr/>
          <p:nvPr/>
        </p:nvSpPr>
        <p:spPr>
          <a:xfrm>
            <a:off x="5551560" y="28814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CALL</a:t>
            </a:r>
            <a:endParaRPr b="0" lang="en-US" sz="4400" strike="noStrike" u="none">
              <a:solidFill>
                <a:srgbClr val="000000"/>
              </a:solidFill>
              <a:effectLst/>
              <a:uFillTx/>
              <a:latin typeface="Times New Roman"/>
            </a:endParaRPr>
          </a:p>
        </p:txBody>
      </p:sp>
      <p:sp>
        <p:nvSpPr>
          <p:cNvPr id="30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03"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1204920" y="339084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307" name=""/>
          <p:cNvSpPr/>
          <p:nvPr/>
        </p:nvSpPr>
        <p:spPr>
          <a:xfrm>
            <a:off x="2438280" y="3200400"/>
            <a:ext cx="990720" cy="990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flipH="1">
            <a:off x="1523880" y="320040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1357560" y="209556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310" name=""/>
          <p:cNvSpPr/>
          <p:nvPr/>
        </p:nvSpPr>
        <p:spPr>
          <a:xfrm>
            <a:off x="2500200" y="37958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11" name=""/>
          <p:cNvSpPr/>
          <p:nvPr/>
        </p:nvSpPr>
        <p:spPr>
          <a:xfrm>
            <a:off x="2729160" y="506736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12" name=""/>
          <p:cNvSpPr/>
          <p:nvPr/>
        </p:nvSpPr>
        <p:spPr>
          <a:xfrm>
            <a:off x="4024440" y="349092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13" name=""/>
          <p:cNvSpPr/>
          <p:nvPr/>
        </p:nvSpPr>
        <p:spPr>
          <a:xfrm>
            <a:off x="5322960" y="26528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314" name=""/>
          <p:cNvSpPr/>
          <p:nvPr/>
        </p:nvSpPr>
        <p:spPr>
          <a:xfrm>
            <a:off x="1219320" y="3733920"/>
            <a:ext cx="2590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PUT</a:t>
            </a:r>
            <a:endParaRPr b="0" lang="en-US" sz="4400" strike="noStrike" u="none">
              <a:solidFill>
                <a:srgbClr val="000000"/>
              </a:solidFill>
              <a:effectLst/>
              <a:uFillTx/>
              <a:latin typeface="Times New Roman"/>
            </a:endParaRPr>
          </a:p>
        </p:txBody>
      </p:sp>
      <p:sp>
        <p:nvSpPr>
          <p:cNvPr id="3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17"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2516400" y="512928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21" name=""/>
          <p:cNvSpPr/>
          <p:nvPr/>
        </p:nvSpPr>
        <p:spPr>
          <a:xfrm>
            <a:off x="1204920" y="339084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322" name=""/>
          <p:cNvSpPr/>
          <p:nvPr/>
        </p:nvSpPr>
        <p:spPr>
          <a:xfrm>
            <a:off x="2666880" y="3200400"/>
            <a:ext cx="1295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flipH="1">
            <a:off x="1599840" y="3200400"/>
            <a:ext cx="106668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1373400" y="190512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325" name=""/>
          <p:cNvSpPr/>
          <p:nvPr/>
        </p:nvSpPr>
        <p:spPr>
          <a:xfrm>
            <a:off x="2119320" y="38718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26" name=""/>
          <p:cNvSpPr/>
          <p:nvPr/>
        </p:nvSpPr>
        <p:spPr>
          <a:xfrm>
            <a:off x="4100760" y="349092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27" name=""/>
          <p:cNvSpPr/>
          <p:nvPr/>
        </p:nvSpPr>
        <p:spPr>
          <a:xfrm>
            <a:off x="5475240" y="250020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328" name=""/>
          <p:cNvSpPr/>
          <p:nvPr/>
        </p:nvSpPr>
        <p:spPr>
          <a:xfrm>
            <a:off x="1219320" y="3733920"/>
            <a:ext cx="2666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STRADDLE</a:t>
            </a:r>
            <a:endParaRPr b="0" lang="en-US" sz="4400" strike="noStrike" u="none">
              <a:solidFill>
                <a:srgbClr val="000000"/>
              </a:solidFill>
              <a:effectLst/>
              <a:uFillTx/>
              <a:latin typeface="Times New Roman"/>
            </a:endParaRPr>
          </a:p>
        </p:txBody>
      </p:sp>
      <p:sp>
        <p:nvSpPr>
          <p:cNvPr id="3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31"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1204920" y="33670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335" name=""/>
          <p:cNvSpPr/>
          <p:nvPr/>
        </p:nvSpPr>
        <p:spPr>
          <a:xfrm>
            <a:off x="1203840" y="191916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336" name=""/>
          <p:cNvSpPr/>
          <p:nvPr/>
        </p:nvSpPr>
        <p:spPr>
          <a:xfrm flipV="1">
            <a:off x="2666880" y="3047760"/>
            <a:ext cx="91440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7" name=""/>
          <p:cNvSpPr/>
          <p:nvPr/>
        </p:nvSpPr>
        <p:spPr>
          <a:xfrm flipH="1" flipV="1">
            <a:off x="1828800" y="3047760"/>
            <a:ext cx="83808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2347920" y="506736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39" name=""/>
          <p:cNvSpPr/>
          <p:nvPr/>
        </p:nvSpPr>
        <p:spPr>
          <a:xfrm>
            <a:off x="2576520" y="42530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40" name=""/>
          <p:cNvSpPr/>
          <p:nvPr/>
        </p:nvSpPr>
        <p:spPr>
          <a:xfrm>
            <a:off x="1219320" y="3733920"/>
            <a:ext cx="2743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4177080" y="35672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42" name=""/>
          <p:cNvSpPr/>
          <p:nvPr/>
        </p:nvSpPr>
        <p:spPr>
          <a:xfrm>
            <a:off x="5094360" y="26528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 STRANGLE</a:t>
            </a:r>
            <a:endParaRPr b="0" lang="en-US" sz="4400" strike="noStrike" u="none">
              <a:solidFill>
                <a:srgbClr val="000000"/>
              </a:solidFill>
              <a:effectLst/>
              <a:uFillTx/>
              <a:latin typeface="Times New Roman"/>
            </a:endParaRPr>
          </a:p>
        </p:txBody>
      </p:sp>
      <p:sp>
        <p:nvSpPr>
          <p:cNvPr id="3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45"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2516400" y="512928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49" name=""/>
          <p:cNvSpPr/>
          <p:nvPr/>
        </p:nvSpPr>
        <p:spPr>
          <a:xfrm>
            <a:off x="1220760" y="33526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350" name=""/>
          <p:cNvSpPr/>
          <p:nvPr/>
        </p:nvSpPr>
        <p:spPr>
          <a:xfrm>
            <a:off x="1203840" y="191916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351" name=""/>
          <p:cNvSpPr/>
          <p:nvPr/>
        </p:nvSpPr>
        <p:spPr>
          <a:xfrm>
            <a:off x="2286000" y="3962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flipH="1" flipV="1">
            <a:off x="1676160" y="3276720"/>
            <a:ext cx="60948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3" name=""/>
          <p:cNvSpPr/>
          <p:nvPr/>
        </p:nvSpPr>
        <p:spPr>
          <a:xfrm>
            <a:off x="2286000" y="4114800"/>
            <a:ext cx="990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flipV="1">
            <a:off x="3276720" y="3276720"/>
            <a:ext cx="60948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2211480" y="41911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56" name=""/>
          <p:cNvSpPr/>
          <p:nvPr/>
        </p:nvSpPr>
        <p:spPr>
          <a:xfrm>
            <a:off x="1219320" y="3733920"/>
            <a:ext cx="2971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4253040" y="349092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58" name=""/>
          <p:cNvSpPr/>
          <p:nvPr/>
        </p:nvSpPr>
        <p:spPr>
          <a:xfrm>
            <a:off x="5475240" y="280512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359" name=""/>
          <p:cNvSpPr/>
          <p:nvPr/>
        </p:nvSpPr>
        <p:spPr>
          <a:xfrm>
            <a:off x="3201840" y="41911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STRADDLE</a:t>
            </a:r>
            <a:endParaRPr b="0" lang="en-US" sz="4400" strike="noStrike" u="none">
              <a:solidFill>
                <a:srgbClr val="000000"/>
              </a:solidFill>
              <a:effectLst/>
              <a:uFillTx/>
              <a:latin typeface="Times New Roman"/>
            </a:endParaRPr>
          </a:p>
        </p:txBody>
      </p:sp>
      <p:sp>
        <p:nvSpPr>
          <p:cNvPr id="36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62"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2059200" y="510552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66" name=""/>
          <p:cNvSpPr/>
          <p:nvPr/>
        </p:nvSpPr>
        <p:spPr>
          <a:xfrm>
            <a:off x="1297080" y="33526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367" name=""/>
          <p:cNvSpPr/>
          <p:nvPr/>
        </p:nvSpPr>
        <p:spPr>
          <a:xfrm flipH="1">
            <a:off x="1600200" y="2743200"/>
            <a:ext cx="990720" cy="1676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2590920" y="2743200"/>
            <a:ext cx="761760" cy="1600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1279800" y="184320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370" name=""/>
          <p:cNvSpPr/>
          <p:nvPr/>
        </p:nvSpPr>
        <p:spPr>
          <a:xfrm>
            <a:off x="2500200" y="23479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71" name=""/>
          <p:cNvSpPr/>
          <p:nvPr/>
        </p:nvSpPr>
        <p:spPr>
          <a:xfrm>
            <a:off x="1219320" y="3809880"/>
            <a:ext cx="2743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a:off x="4100760" y="3567240"/>
            <a:ext cx="3736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endParaRPr b="0" lang="en-US" sz="1200" strike="noStrike" u="none">
              <a:solidFill>
                <a:srgbClr val="000000"/>
              </a:solidFill>
              <a:effectLst/>
              <a:uFillTx/>
              <a:latin typeface="Times New Roman"/>
            </a:endParaRPr>
          </a:p>
        </p:txBody>
      </p:sp>
      <p:sp>
        <p:nvSpPr>
          <p:cNvPr id="373" name=""/>
          <p:cNvSpPr/>
          <p:nvPr/>
        </p:nvSpPr>
        <p:spPr>
          <a:xfrm>
            <a:off x="5094360" y="250020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SHORT STRANGLE</a:t>
            </a:r>
            <a:endParaRPr b="0" lang="en-US" sz="4400" strike="noStrike" u="none">
              <a:solidFill>
                <a:srgbClr val="000000"/>
              </a:solidFill>
              <a:effectLst/>
              <a:uFillTx/>
              <a:latin typeface="Times New Roman"/>
            </a:endParaRPr>
          </a:p>
        </p:txBody>
      </p:sp>
      <p:sp>
        <p:nvSpPr>
          <p:cNvPr id="37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76"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2057760" y="5105520"/>
            <a:ext cx="1269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a:t>
            </a:r>
            <a:r>
              <a:rPr b="0" lang="en-US" sz="2000" strike="noStrike" u="none">
                <a:solidFill>
                  <a:srgbClr val="000000"/>
                </a:solidFill>
                <a:effectLst/>
                <a:uFillTx/>
                <a:latin typeface="Times New Roman"/>
              </a:rPr>
              <a:t>Price</a:t>
            </a:r>
            <a:endParaRPr b="0" lang="en-US" sz="2000" strike="noStrike" u="none">
              <a:solidFill>
                <a:srgbClr val="000000"/>
              </a:solidFill>
              <a:effectLst/>
              <a:uFillTx/>
              <a:latin typeface="Times New Roman"/>
            </a:endParaRPr>
          </a:p>
        </p:txBody>
      </p:sp>
      <p:sp>
        <p:nvSpPr>
          <p:cNvPr id="380" name=""/>
          <p:cNvSpPr/>
          <p:nvPr/>
        </p:nvSpPr>
        <p:spPr>
          <a:xfrm>
            <a:off x="1204920" y="33670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381" name=""/>
          <p:cNvSpPr/>
          <p:nvPr/>
        </p:nvSpPr>
        <p:spPr>
          <a:xfrm flipH="1">
            <a:off x="1447920" y="3124080"/>
            <a:ext cx="76176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2209680" y="3124080"/>
            <a:ext cx="1067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3276720" y="3124080"/>
            <a:ext cx="761760" cy="1067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1281240" y="224784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385" name=""/>
          <p:cNvSpPr/>
          <p:nvPr/>
        </p:nvSpPr>
        <p:spPr>
          <a:xfrm>
            <a:off x="1219320" y="3809880"/>
            <a:ext cx="3047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2211480" y="27432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387" name=""/>
          <p:cNvSpPr/>
          <p:nvPr/>
        </p:nvSpPr>
        <p:spPr>
          <a:xfrm>
            <a:off x="4405680" y="35672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388" name=""/>
          <p:cNvSpPr/>
          <p:nvPr/>
        </p:nvSpPr>
        <p:spPr>
          <a:xfrm>
            <a:off x="5322960" y="24242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389" name=""/>
          <p:cNvSpPr/>
          <p:nvPr/>
        </p:nvSpPr>
        <p:spPr>
          <a:xfrm>
            <a:off x="3125880" y="27432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FUNDAMENTALS</a:t>
            </a:r>
            <a:endParaRPr b="0" lang="en-US" sz="44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Motion in markets: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Volatility is the distance price travels over time.</a:t>
            </a: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a:t>
            </a:r>
            <a:r>
              <a:rPr b="1" i="1" lang="en-US" sz="2400" strike="noStrike" u="none">
                <a:solidFill>
                  <a:srgbClr val="000000"/>
                </a:solidFill>
                <a:effectLst/>
                <a:uFillTx/>
                <a:latin typeface="Times New Roman"/>
              </a:rPr>
              <a:t>(speed = distance over time)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BULL VERTICAL SPREAD</a:t>
            </a:r>
            <a:endParaRPr b="0" lang="en-US" sz="4400" strike="noStrike" u="none">
              <a:solidFill>
                <a:srgbClr val="000000"/>
              </a:solidFill>
              <a:effectLst/>
              <a:uFillTx/>
              <a:latin typeface="Times New Roman"/>
            </a:endParaRPr>
          </a:p>
        </p:txBody>
      </p:sp>
      <p:sp>
        <p:nvSpPr>
          <p:cNvPr id="39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92"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2135160" y="5105520"/>
            <a:ext cx="1215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Price</a:t>
            </a:r>
            <a:endParaRPr b="0" lang="en-US" sz="1800" strike="noStrike" u="none">
              <a:solidFill>
                <a:srgbClr val="000000"/>
              </a:solidFill>
              <a:effectLst/>
              <a:uFillTx/>
              <a:latin typeface="Times New Roman"/>
            </a:endParaRPr>
          </a:p>
        </p:txBody>
      </p:sp>
      <p:sp>
        <p:nvSpPr>
          <p:cNvPr id="396" name=""/>
          <p:cNvSpPr/>
          <p:nvPr/>
        </p:nvSpPr>
        <p:spPr>
          <a:xfrm>
            <a:off x="1204920" y="33670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397" name=""/>
          <p:cNvSpPr/>
          <p:nvPr/>
        </p:nvSpPr>
        <p:spPr>
          <a:xfrm>
            <a:off x="1281240" y="1943280"/>
            <a:ext cx="790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Payoff</a:t>
            </a:r>
            <a:endParaRPr b="0" lang="en-US" sz="1800" strike="noStrike" u="none">
              <a:solidFill>
                <a:srgbClr val="000000"/>
              </a:solidFill>
              <a:effectLst/>
              <a:uFillTx/>
              <a:latin typeface="Times New Roman"/>
            </a:endParaRPr>
          </a:p>
        </p:txBody>
      </p:sp>
      <p:sp>
        <p:nvSpPr>
          <p:cNvPr id="398" name=""/>
          <p:cNvSpPr/>
          <p:nvPr/>
        </p:nvSpPr>
        <p:spPr>
          <a:xfrm flipV="1">
            <a:off x="1981080" y="3200400"/>
            <a:ext cx="152424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3505320" y="320040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flipH="1">
            <a:off x="1523880" y="419112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1" name=""/>
          <p:cNvSpPr/>
          <p:nvPr/>
        </p:nvSpPr>
        <p:spPr>
          <a:xfrm>
            <a:off x="1219320" y="3733920"/>
            <a:ext cx="2819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2211480" y="403848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403" name=""/>
          <p:cNvSpPr/>
          <p:nvPr/>
        </p:nvSpPr>
        <p:spPr>
          <a:xfrm>
            <a:off x="4177080" y="35672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404" name=""/>
          <p:cNvSpPr/>
          <p:nvPr/>
        </p:nvSpPr>
        <p:spPr>
          <a:xfrm>
            <a:off x="5398920" y="257652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405" name=""/>
          <p:cNvSpPr/>
          <p:nvPr/>
        </p:nvSpPr>
        <p:spPr>
          <a:xfrm>
            <a:off x="3262320" y="27288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BEAR VERTICAL SPREAD</a:t>
            </a:r>
            <a:endParaRPr b="0" lang="en-US" sz="4400" strike="noStrike" u="none">
              <a:solidFill>
                <a:srgbClr val="000000"/>
              </a:solidFill>
              <a:effectLst/>
              <a:uFillTx/>
              <a:latin typeface="Times New Roman"/>
            </a:endParaRPr>
          </a:p>
        </p:txBody>
      </p:sp>
      <p:sp>
        <p:nvSpPr>
          <p:cNvPr id="40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408"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1981440" y="5029200"/>
            <a:ext cx="1269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a:t>
            </a:r>
            <a:r>
              <a:rPr b="0" lang="en-US" sz="2000" strike="noStrike" u="none">
                <a:solidFill>
                  <a:srgbClr val="000000"/>
                </a:solidFill>
                <a:effectLst/>
                <a:uFillTx/>
                <a:latin typeface="Times New Roman"/>
              </a:rPr>
              <a:t>Price</a:t>
            </a:r>
            <a:endParaRPr b="0" lang="en-US" sz="2000" strike="noStrike" u="none">
              <a:solidFill>
                <a:srgbClr val="000000"/>
              </a:solidFill>
              <a:effectLst/>
              <a:uFillTx/>
              <a:latin typeface="Times New Roman"/>
            </a:endParaRPr>
          </a:p>
        </p:txBody>
      </p:sp>
      <p:sp>
        <p:nvSpPr>
          <p:cNvPr id="412" name=""/>
          <p:cNvSpPr/>
          <p:nvPr/>
        </p:nvSpPr>
        <p:spPr>
          <a:xfrm>
            <a:off x="1204920" y="339084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413" name=""/>
          <p:cNvSpPr/>
          <p:nvPr/>
        </p:nvSpPr>
        <p:spPr>
          <a:xfrm>
            <a:off x="1127520" y="191916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414" name=""/>
          <p:cNvSpPr/>
          <p:nvPr/>
        </p:nvSpPr>
        <p:spPr>
          <a:xfrm>
            <a:off x="2133720" y="3276720"/>
            <a:ext cx="99036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3124080" y="4191120"/>
            <a:ext cx="7621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flipH="1">
            <a:off x="1523880" y="327672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2743200" y="4114800"/>
            <a:ext cx="54936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418" name=""/>
          <p:cNvSpPr/>
          <p:nvPr/>
        </p:nvSpPr>
        <p:spPr>
          <a:xfrm>
            <a:off x="1219320" y="3733920"/>
            <a:ext cx="2666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4024440" y="349092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420" name=""/>
          <p:cNvSpPr/>
          <p:nvPr/>
        </p:nvSpPr>
        <p:spPr>
          <a:xfrm>
            <a:off x="5170320" y="250020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421" name=""/>
          <p:cNvSpPr/>
          <p:nvPr/>
        </p:nvSpPr>
        <p:spPr>
          <a:xfrm>
            <a:off x="1890720" y="28051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CALL BACKSPREAD</a:t>
            </a:r>
            <a:endParaRPr b="0" lang="en-US" sz="4400" strike="noStrike" u="none">
              <a:solidFill>
                <a:srgbClr val="000000"/>
              </a:solidFill>
              <a:effectLst/>
              <a:uFillTx/>
              <a:latin typeface="Times New Roman"/>
            </a:endParaRPr>
          </a:p>
        </p:txBody>
      </p:sp>
      <p:sp>
        <p:nvSpPr>
          <p:cNvPr id="4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24" name=""/>
          <p:cNvSpPr/>
          <p:nvPr/>
        </p:nvSpPr>
        <p:spPr>
          <a:xfrm>
            <a:off x="1828800" y="2895480"/>
            <a:ext cx="0" cy="1981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5" name=""/>
          <p:cNvSpPr/>
          <p:nvPr/>
        </p:nvSpPr>
        <p:spPr>
          <a:xfrm>
            <a:off x="1828800" y="487692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1828800" y="3886200"/>
            <a:ext cx="2514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7" name=""/>
          <p:cNvSpPr/>
          <p:nvPr/>
        </p:nvSpPr>
        <p:spPr>
          <a:xfrm flipV="1">
            <a:off x="3124080" y="3428640"/>
            <a:ext cx="99072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flipH="1" flipV="1">
            <a:off x="2743200" y="3657600"/>
            <a:ext cx="38088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flipH="1">
            <a:off x="2362320" y="365760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1890720" y="35164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0</a:t>
            </a:r>
            <a:endParaRPr b="0" lang="en-US" sz="1400" strike="noStrike" u="none">
              <a:solidFill>
                <a:srgbClr val="000000"/>
              </a:solidFill>
              <a:effectLst/>
              <a:uFillTx/>
              <a:latin typeface="Times New Roman"/>
            </a:endParaRPr>
          </a:p>
        </p:txBody>
      </p:sp>
      <p:sp>
        <p:nvSpPr>
          <p:cNvPr id="431" name=""/>
          <p:cNvSpPr/>
          <p:nvPr/>
        </p:nvSpPr>
        <p:spPr>
          <a:xfrm>
            <a:off x="3033360" y="435456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432" name=""/>
          <p:cNvSpPr/>
          <p:nvPr/>
        </p:nvSpPr>
        <p:spPr>
          <a:xfrm>
            <a:off x="2576160" y="328788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433" name=""/>
          <p:cNvSpPr/>
          <p:nvPr/>
        </p:nvSpPr>
        <p:spPr>
          <a:xfrm>
            <a:off x="4404960" y="3668760"/>
            <a:ext cx="31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a:t>
            </a:r>
            <a:endParaRPr b="0" lang="en-US" sz="1000" strike="noStrike" u="none">
              <a:solidFill>
                <a:srgbClr val="000000"/>
              </a:solidFill>
              <a:effectLst/>
              <a:uFillTx/>
              <a:latin typeface="Times New Roman"/>
            </a:endParaRPr>
          </a:p>
        </p:txBody>
      </p:sp>
      <p:sp>
        <p:nvSpPr>
          <p:cNvPr id="434" name=""/>
          <p:cNvSpPr/>
          <p:nvPr/>
        </p:nvSpPr>
        <p:spPr>
          <a:xfrm>
            <a:off x="2881080" y="5040360"/>
            <a:ext cx="9878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Asset Price</a:t>
            </a:r>
            <a:endParaRPr b="0" lang="en-US" sz="1400" strike="noStrike" u="none">
              <a:solidFill>
                <a:srgbClr val="000000"/>
              </a:solidFill>
              <a:effectLst/>
              <a:uFillTx/>
              <a:latin typeface="Times New Roman"/>
            </a:endParaRPr>
          </a:p>
        </p:txBody>
      </p:sp>
      <p:sp>
        <p:nvSpPr>
          <p:cNvPr id="435" name=""/>
          <p:cNvSpPr/>
          <p:nvPr/>
        </p:nvSpPr>
        <p:spPr>
          <a:xfrm>
            <a:off x="5394960" y="3135240"/>
            <a:ext cx="17640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 = Strike price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 </a:t>
            </a:r>
            <a:r>
              <a:rPr b="0" lang="en-US" sz="1400" strike="noStrike" u="none">
                <a:solidFill>
                  <a:srgbClr val="000000"/>
                </a:solidFill>
                <a:effectLst/>
                <a:uFillTx/>
                <a:latin typeface="Times New Roman"/>
              </a:rPr>
              <a:t>= Asset price at exp</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 BACKSPREAD</a:t>
            </a:r>
            <a:endParaRPr b="0" lang="en-US" sz="4400" strike="noStrike" u="none">
              <a:solidFill>
                <a:srgbClr val="000000"/>
              </a:solidFill>
              <a:effectLst/>
              <a:uFillTx/>
              <a:latin typeface="Times New Roman"/>
            </a:endParaRPr>
          </a:p>
        </p:txBody>
      </p:sp>
      <p:sp>
        <p:nvSpPr>
          <p:cNvPr id="4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438"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1219320" y="3733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1981440" y="5029200"/>
            <a:ext cx="1269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a:t>
            </a:r>
            <a:r>
              <a:rPr b="0" lang="en-US" sz="2000" strike="noStrike" u="none">
                <a:solidFill>
                  <a:srgbClr val="000000"/>
                </a:solidFill>
                <a:effectLst/>
                <a:uFillTx/>
                <a:latin typeface="Times New Roman"/>
              </a:rPr>
              <a:t>Price</a:t>
            </a:r>
            <a:endParaRPr b="0" lang="en-US" sz="2000" strike="noStrike" u="none">
              <a:solidFill>
                <a:srgbClr val="000000"/>
              </a:solidFill>
              <a:effectLst/>
              <a:uFillTx/>
              <a:latin typeface="Times New Roman"/>
            </a:endParaRPr>
          </a:p>
        </p:txBody>
      </p:sp>
      <p:sp>
        <p:nvSpPr>
          <p:cNvPr id="443" name=""/>
          <p:cNvSpPr/>
          <p:nvPr/>
        </p:nvSpPr>
        <p:spPr>
          <a:xfrm>
            <a:off x="1204920" y="33670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444" name=""/>
          <p:cNvSpPr/>
          <p:nvPr/>
        </p:nvSpPr>
        <p:spPr>
          <a:xfrm>
            <a:off x="1127520" y="199548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445" name=""/>
          <p:cNvSpPr/>
          <p:nvPr/>
        </p:nvSpPr>
        <p:spPr>
          <a:xfrm flipV="1">
            <a:off x="2590920" y="3352320"/>
            <a:ext cx="76176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3352680" y="335268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flipH="1" flipV="1">
            <a:off x="1676520" y="2971440"/>
            <a:ext cx="91440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2424240" y="41767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449" name=""/>
          <p:cNvSpPr/>
          <p:nvPr/>
        </p:nvSpPr>
        <p:spPr>
          <a:xfrm>
            <a:off x="4177080" y="3186000"/>
            <a:ext cx="335880" cy="520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50" name=""/>
          <p:cNvSpPr/>
          <p:nvPr/>
        </p:nvSpPr>
        <p:spPr>
          <a:xfrm>
            <a:off x="5094360" y="24242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451" name=""/>
          <p:cNvSpPr/>
          <p:nvPr/>
        </p:nvSpPr>
        <p:spPr>
          <a:xfrm>
            <a:off x="3186000" y="295740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CALL RATIO VERTICAL</a:t>
            </a:r>
            <a:endParaRPr b="0" lang="en-US" sz="4400" strike="noStrike" u="none">
              <a:solidFill>
                <a:srgbClr val="000000"/>
              </a:solidFill>
              <a:effectLst/>
              <a:uFillTx/>
              <a:latin typeface="Times New Roman"/>
            </a:endParaRPr>
          </a:p>
        </p:txBody>
      </p:sp>
      <p:sp>
        <p:nvSpPr>
          <p:cNvPr id="45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454" name=""/>
          <p:cNvSpPr/>
          <p:nvPr/>
        </p:nvSpPr>
        <p:spPr>
          <a:xfrm>
            <a:off x="1219320" y="2286000"/>
            <a:ext cx="0" cy="2666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5" name=""/>
          <p:cNvSpPr/>
          <p:nvPr/>
        </p:nvSpPr>
        <p:spPr>
          <a:xfrm>
            <a:off x="1219320" y="495288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7" name=""/>
          <p:cNvSpPr/>
          <p:nvPr/>
        </p:nvSpPr>
        <p:spPr>
          <a:xfrm>
            <a:off x="1981440" y="5105520"/>
            <a:ext cx="1269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a:t>
            </a:r>
            <a:r>
              <a:rPr b="0" lang="en-US" sz="2000" strike="noStrike" u="none">
                <a:solidFill>
                  <a:srgbClr val="000000"/>
                </a:solidFill>
                <a:effectLst/>
                <a:uFillTx/>
                <a:latin typeface="Times New Roman"/>
              </a:rPr>
              <a:t>Price</a:t>
            </a:r>
            <a:endParaRPr b="0" lang="en-US" sz="2000" strike="noStrike" u="none">
              <a:solidFill>
                <a:srgbClr val="000000"/>
              </a:solidFill>
              <a:effectLst/>
              <a:uFillTx/>
              <a:latin typeface="Times New Roman"/>
            </a:endParaRPr>
          </a:p>
        </p:txBody>
      </p:sp>
      <p:sp>
        <p:nvSpPr>
          <p:cNvPr id="458" name=""/>
          <p:cNvSpPr/>
          <p:nvPr/>
        </p:nvSpPr>
        <p:spPr>
          <a:xfrm>
            <a:off x="1204920" y="339084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
        <p:nvSpPr>
          <p:cNvPr id="459" name=""/>
          <p:cNvSpPr/>
          <p:nvPr/>
        </p:nvSpPr>
        <p:spPr>
          <a:xfrm>
            <a:off x="1127520" y="191916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460" name=""/>
          <p:cNvSpPr/>
          <p:nvPr/>
        </p:nvSpPr>
        <p:spPr>
          <a:xfrm flipV="1">
            <a:off x="2133720" y="3047760"/>
            <a:ext cx="380880" cy="10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2514600" y="3048120"/>
            <a:ext cx="762120" cy="1523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flipH="1">
            <a:off x="1523880" y="41148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1219320" y="3733920"/>
            <a:ext cx="2590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2424240" y="26528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465" name=""/>
          <p:cNvSpPr/>
          <p:nvPr/>
        </p:nvSpPr>
        <p:spPr>
          <a:xfrm>
            <a:off x="3948480" y="356724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466" name=""/>
          <p:cNvSpPr/>
          <p:nvPr/>
        </p:nvSpPr>
        <p:spPr>
          <a:xfrm>
            <a:off x="5094360" y="242424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467" name=""/>
          <p:cNvSpPr/>
          <p:nvPr/>
        </p:nvSpPr>
        <p:spPr>
          <a:xfrm>
            <a:off x="1967040" y="41767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 RATIO VERTICAL</a:t>
            </a:r>
            <a:endParaRPr b="0" lang="en-US" sz="4400" strike="noStrike" u="none">
              <a:solidFill>
                <a:srgbClr val="000000"/>
              </a:solidFill>
              <a:effectLst/>
              <a:uFillTx/>
              <a:latin typeface="Times New Roman"/>
            </a:endParaRPr>
          </a:p>
        </p:txBody>
      </p:sp>
      <p:sp>
        <p:nvSpPr>
          <p:cNvPr id="46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470"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2210040" y="5105520"/>
            <a:ext cx="1269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a:t>
            </a:r>
            <a:r>
              <a:rPr b="0" lang="en-US" sz="2000" strike="noStrike" u="none">
                <a:solidFill>
                  <a:srgbClr val="000000"/>
                </a:solidFill>
                <a:effectLst/>
                <a:uFillTx/>
                <a:latin typeface="Times New Roman"/>
              </a:rPr>
              <a:t>Price</a:t>
            </a:r>
            <a:endParaRPr b="0" lang="en-US" sz="2000" strike="noStrike" u="none">
              <a:solidFill>
                <a:srgbClr val="000000"/>
              </a:solidFill>
              <a:effectLst/>
              <a:uFillTx/>
              <a:latin typeface="Times New Roman"/>
            </a:endParaRPr>
          </a:p>
        </p:txBody>
      </p:sp>
      <p:sp>
        <p:nvSpPr>
          <p:cNvPr id="474" name=""/>
          <p:cNvSpPr/>
          <p:nvPr/>
        </p:nvSpPr>
        <p:spPr>
          <a:xfrm>
            <a:off x="1204920" y="3367080"/>
            <a:ext cx="3078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a:t>
            </a:r>
            <a:endParaRPr b="0" lang="en-US" sz="2000" strike="noStrike" u="none">
              <a:solidFill>
                <a:srgbClr val="000000"/>
              </a:solidFill>
              <a:effectLst/>
              <a:uFillTx/>
              <a:latin typeface="Times New Roman"/>
            </a:endParaRPr>
          </a:p>
        </p:txBody>
      </p:sp>
      <p:sp>
        <p:nvSpPr>
          <p:cNvPr id="475" name=""/>
          <p:cNvSpPr/>
          <p:nvPr/>
        </p:nvSpPr>
        <p:spPr>
          <a:xfrm>
            <a:off x="1127520" y="1995480"/>
            <a:ext cx="859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Payoff</a:t>
            </a:r>
            <a:endParaRPr b="0" lang="en-US" sz="2000" strike="noStrike" u="none">
              <a:solidFill>
                <a:srgbClr val="000000"/>
              </a:solidFill>
              <a:effectLst/>
              <a:uFillTx/>
              <a:latin typeface="Times New Roman"/>
            </a:endParaRPr>
          </a:p>
        </p:txBody>
      </p:sp>
      <p:sp>
        <p:nvSpPr>
          <p:cNvPr id="476" name=""/>
          <p:cNvSpPr/>
          <p:nvPr/>
        </p:nvSpPr>
        <p:spPr>
          <a:xfrm>
            <a:off x="2590920" y="3124080"/>
            <a:ext cx="609480" cy="1067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3200400" y="41911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8" name=""/>
          <p:cNvSpPr/>
          <p:nvPr/>
        </p:nvSpPr>
        <p:spPr>
          <a:xfrm flipH="1">
            <a:off x="1676520" y="3124080"/>
            <a:ext cx="914400" cy="1371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a:off x="2500200" y="265284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
        <p:nvSpPr>
          <p:cNvPr id="480" name=""/>
          <p:cNvSpPr/>
          <p:nvPr/>
        </p:nvSpPr>
        <p:spPr>
          <a:xfrm>
            <a:off x="4177080" y="3490920"/>
            <a:ext cx="3358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a:t>
            </a:r>
            <a:endParaRPr b="0" lang="en-US" sz="1200" strike="noStrike" u="none">
              <a:solidFill>
                <a:srgbClr val="000000"/>
              </a:solidFill>
              <a:effectLst/>
              <a:uFillTx/>
              <a:latin typeface="Times New Roman"/>
            </a:endParaRPr>
          </a:p>
        </p:txBody>
      </p:sp>
      <p:sp>
        <p:nvSpPr>
          <p:cNvPr id="481" name=""/>
          <p:cNvSpPr/>
          <p:nvPr/>
        </p:nvSpPr>
        <p:spPr>
          <a:xfrm>
            <a:off x="4865760" y="2347920"/>
            <a:ext cx="1782720" cy="581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 = Strike px</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t>
            </a:r>
            <a:r>
              <a:rPr b="0" lang="en-US" sz="1200" strike="noStrike" u="none">
                <a:solidFill>
                  <a:srgbClr val="000000"/>
                </a:solidFill>
                <a:effectLst/>
                <a:uFillTx/>
                <a:latin typeface="Times New Roman"/>
              </a:rPr>
              <a:t>t </a:t>
            </a:r>
            <a:r>
              <a:rPr b="0" lang="en-US" sz="1600" strike="noStrike" u="none">
                <a:solidFill>
                  <a:srgbClr val="000000"/>
                </a:solidFill>
                <a:effectLst/>
                <a:uFillTx/>
                <a:latin typeface="Times New Roman"/>
              </a:rPr>
              <a:t>= Asset px at exp</a:t>
            </a:r>
            <a:endParaRPr b="0" lang="en-US" sz="1600" strike="noStrike" u="none">
              <a:solidFill>
                <a:srgbClr val="000000"/>
              </a:solidFill>
              <a:effectLst/>
              <a:uFillTx/>
              <a:latin typeface="Times New Roman"/>
            </a:endParaRPr>
          </a:p>
        </p:txBody>
      </p:sp>
      <p:sp>
        <p:nvSpPr>
          <p:cNvPr id="482" name=""/>
          <p:cNvSpPr/>
          <p:nvPr/>
        </p:nvSpPr>
        <p:spPr>
          <a:xfrm>
            <a:off x="1219320" y="3733920"/>
            <a:ext cx="2895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3110040" y="4176720"/>
            <a:ext cx="30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TIME SPREADS</a:t>
            </a:r>
            <a:endParaRPr b="0" lang="en-US" sz="4400" strike="noStrike" u="none">
              <a:solidFill>
                <a:srgbClr val="000000"/>
              </a:solidFill>
              <a:effectLst/>
              <a:uFillTx/>
              <a:latin typeface="Times New Roman"/>
            </a:endParaRPr>
          </a:p>
        </p:txBody>
      </p:sp>
      <p:sp>
        <p:nvSpPr>
          <p:cNvPr id="485" name="PlaceHolder 2"/>
          <p:cNvSpPr>
            <a:spLocks noGrp="1"/>
          </p:cNvSpPr>
          <p:nvPr>
            <p:ph/>
          </p:nvPr>
        </p:nvSpPr>
        <p:spPr>
          <a:xfrm>
            <a:off x="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486" name=""/>
          <p:cNvSpPr/>
          <p:nvPr/>
        </p:nvSpPr>
        <p:spPr>
          <a:xfrm>
            <a:off x="1523880" y="2895480"/>
            <a:ext cx="0" cy="1676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1523880" y="4572000"/>
            <a:ext cx="1828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8" name=""/>
          <p:cNvSpPr/>
          <p:nvPr/>
        </p:nvSpPr>
        <p:spPr>
          <a:xfrm>
            <a:off x="1523880" y="3733920"/>
            <a:ext cx="1828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9" name=""/>
          <p:cNvSpPr/>
          <p:nvPr/>
        </p:nvSpPr>
        <p:spPr>
          <a:xfrm>
            <a:off x="5715000" y="2971800"/>
            <a:ext cx="0" cy="1600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0" name=""/>
          <p:cNvSpPr/>
          <p:nvPr/>
        </p:nvSpPr>
        <p:spPr>
          <a:xfrm>
            <a:off x="5715000" y="4572000"/>
            <a:ext cx="2057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5715000" y="3733920"/>
            <a:ext cx="2133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2269440" y="2068560"/>
            <a:ext cx="15177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Long Time Spread</a:t>
            </a:r>
            <a:endParaRPr b="0" lang="en-US" sz="1400" strike="noStrike" u="none">
              <a:solidFill>
                <a:srgbClr val="000000"/>
              </a:solidFill>
              <a:effectLst/>
              <a:uFillTx/>
              <a:latin typeface="Times New Roman"/>
            </a:endParaRPr>
          </a:p>
        </p:txBody>
      </p:sp>
      <p:sp>
        <p:nvSpPr>
          <p:cNvPr id="493" name=""/>
          <p:cNvSpPr/>
          <p:nvPr/>
        </p:nvSpPr>
        <p:spPr>
          <a:xfrm>
            <a:off x="6477120" y="2133720"/>
            <a:ext cx="156672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Short Time Spread</a:t>
            </a:r>
            <a:endParaRPr b="0" lang="en-US" sz="1400" strike="noStrike" u="none">
              <a:solidFill>
                <a:srgbClr val="000000"/>
              </a:solidFill>
              <a:effectLst/>
              <a:uFillTx/>
              <a:latin typeface="Times New Roman"/>
            </a:endParaRPr>
          </a:p>
        </p:txBody>
      </p:sp>
      <p:sp>
        <p:nvSpPr>
          <p:cNvPr id="494" name=""/>
          <p:cNvSpPr/>
          <p:nvPr/>
        </p:nvSpPr>
        <p:spPr>
          <a:xfrm>
            <a:off x="1661040" y="2754360"/>
            <a:ext cx="655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Payoff</a:t>
            </a:r>
            <a:endParaRPr b="0" lang="en-US" sz="1400" strike="noStrike" u="none">
              <a:solidFill>
                <a:srgbClr val="000000"/>
              </a:solidFill>
              <a:effectLst/>
              <a:uFillTx/>
              <a:latin typeface="Times New Roman"/>
            </a:endParaRPr>
          </a:p>
        </p:txBody>
      </p:sp>
      <p:sp>
        <p:nvSpPr>
          <p:cNvPr id="495" name=""/>
          <p:cNvSpPr/>
          <p:nvPr/>
        </p:nvSpPr>
        <p:spPr>
          <a:xfrm>
            <a:off x="5775840" y="2754360"/>
            <a:ext cx="655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Payoff</a:t>
            </a:r>
            <a:endParaRPr b="0" lang="en-US" sz="1400" strike="noStrike" u="none">
              <a:solidFill>
                <a:srgbClr val="000000"/>
              </a:solidFill>
              <a:effectLst/>
              <a:uFillTx/>
              <a:latin typeface="Times New Roman"/>
            </a:endParaRPr>
          </a:p>
        </p:txBody>
      </p:sp>
      <p:sp>
        <p:nvSpPr>
          <p:cNvPr id="496" name=""/>
          <p:cNvSpPr/>
          <p:nvPr/>
        </p:nvSpPr>
        <p:spPr>
          <a:xfrm>
            <a:off x="2195280" y="4735440"/>
            <a:ext cx="9878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Asset Price</a:t>
            </a:r>
            <a:endParaRPr b="0" lang="en-US" sz="1400" strike="noStrike" u="none">
              <a:solidFill>
                <a:srgbClr val="000000"/>
              </a:solidFill>
              <a:effectLst/>
              <a:uFillTx/>
              <a:latin typeface="Times New Roman"/>
            </a:endParaRPr>
          </a:p>
        </p:txBody>
      </p:sp>
      <p:sp>
        <p:nvSpPr>
          <p:cNvPr id="497" name=""/>
          <p:cNvSpPr/>
          <p:nvPr/>
        </p:nvSpPr>
        <p:spPr>
          <a:xfrm>
            <a:off x="6615000" y="4735440"/>
            <a:ext cx="9878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Asset Price</a:t>
            </a:r>
            <a:endParaRPr b="0" lang="en-US" sz="1400" strike="noStrike" u="none">
              <a:solidFill>
                <a:srgbClr val="000000"/>
              </a:solidFill>
              <a:effectLst/>
              <a:uFillTx/>
              <a:latin typeface="Times New Roman"/>
            </a:endParaRPr>
          </a:p>
        </p:txBody>
      </p:sp>
      <p:sp>
        <p:nvSpPr>
          <p:cNvPr id="498" name=""/>
          <p:cNvSpPr/>
          <p:nvPr/>
        </p:nvSpPr>
        <p:spPr>
          <a:xfrm>
            <a:off x="1585800" y="34401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0</a:t>
            </a:r>
            <a:endParaRPr b="0" lang="en-US" sz="1400" strike="noStrike" u="none">
              <a:solidFill>
                <a:srgbClr val="000000"/>
              </a:solidFill>
              <a:effectLst/>
              <a:uFillTx/>
              <a:latin typeface="Times New Roman"/>
            </a:endParaRPr>
          </a:p>
        </p:txBody>
      </p:sp>
      <p:sp>
        <p:nvSpPr>
          <p:cNvPr id="499" name=""/>
          <p:cNvSpPr/>
          <p:nvPr/>
        </p:nvSpPr>
        <p:spPr>
          <a:xfrm>
            <a:off x="5700600" y="336384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0</a:t>
            </a:r>
            <a:endParaRPr b="0" lang="en-US" sz="1400" strike="noStrike" u="none">
              <a:solidFill>
                <a:srgbClr val="000000"/>
              </a:solidFill>
              <a:effectLst/>
              <a:uFillTx/>
              <a:latin typeface="Times New Roman"/>
            </a:endParaRPr>
          </a:p>
        </p:txBody>
      </p:sp>
      <p:sp>
        <p:nvSpPr>
          <p:cNvPr id="500" name=""/>
          <p:cNvSpPr/>
          <p:nvPr/>
        </p:nvSpPr>
        <p:spPr>
          <a:xfrm flipH="1" flipV="1">
            <a:off x="2438280" y="2590200"/>
            <a:ext cx="913680" cy="13712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flipV="1">
            <a:off x="1676880" y="2590200"/>
            <a:ext cx="761040" cy="13712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2895480" y="3962520"/>
            <a:ext cx="76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flipH="1">
            <a:off x="1981080" y="3962520"/>
            <a:ext cx="76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flipH="1">
            <a:off x="6858000" y="3276720"/>
            <a:ext cx="761040" cy="1675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5791320" y="3276720"/>
            <a:ext cx="1066320" cy="1675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7238880" y="3276720"/>
            <a:ext cx="76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flipH="1">
            <a:off x="6248160" y="3276720"/>
            <a:ext cx="75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2347560" y="389736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09" name=""/>
          <p:cNvSpPr/>
          <p:nvPr/>
        </p:nvSpPr>
        <p:spPr>
          <a:xfrm>
            <a:off x="6766920" y="420228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10" name=""/>
          <p:cNvSpPr/>
          <p:nvPr/>
        </p:nvSpPr>
        <p:spPr>
          <a:xfrm>
            <a:off x="3337920" y="3592440"/>
            <a:ext cx="31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a:t>
            </a:r>
            <a:endParaRPr b="0" lang="en-US" sz="1000" strike="noStrike" u="none">
              <a:solidFill>
                <a:srgbClr val="000000"/>
              </a:solidFill>
              <a:effectLst/>
              <a:uFillTx/>
              <a:latin typeface="Times New Roman"/>
            </a:endParaRPr>
          </a:p>
        </p:txBody>
      </p:sp>
      <p:sp>
        <p:nvSpPr>
          <p:cNvPr id="511" name=""/>
          <p:cNvSpPr/>
          <p:nvPr/>
        </p:nvSpPr>
        <p:spPr>
          <a:xfrm>
            <a:off x="7909920" y="3592440"/>
            <a:ext cx="31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a:t>
            </a:r>
            <a:endParaRPr b="0" lang="en-US" sz="1000" strike="noStrike" u="none">
              <a:solidFill>
                <a:srgbClr val="000000"/>
              </a:solidFill>
              <a:effectLst/>
              <a:uFillTx/>
              <a:latin typeface="Times New Roman"/>
            </a:endParaRPr>
          </a:p>
        </p:txBody>
      </p:sp>
      <p:sp>
        <p:nvSpPr>
          <p:cNvPr id="512" name=""/>
          <p:cNvSpPr/>
          <p:nvPr/>
        </p:nvSpPr>
        <p:spPr>
          <a:xfrm>
            <a:off x="3886200" y="2754360"/>
            <a:ext cx="20289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 = Strike price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 </a:t>
            </a:r>
            <a:r>
              <a:rPr b="0" lang="en-US" sz="1400" strike="noStrike" u="none">
                <a:solidFill>
                  <a:srgbClr val="000000"/>
                </a:solidFill>
                <a:effectLst/>
                <a:uFillTx/>
                <a:latin typeface="Times New Roman"/>
              </a:rPr>
              <a:t>= Asset px at exp</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BUTTERFLY</a:t>
            </a:r>
            <a:br>
              <a:rPr sz="4400"/>
            </a:br>
            <a:endParaRPr b="0" lang="en-US" sz="4400" strike="noStrike" u="none">
              <a:solidFill>
                <a:srgbClr val="000000"/>
              </a:solidFill>
              <a:effectLst/>
              <a:uFillTx/>
              <a:latin typeface="Times New Roman"/>
            </a:endParaRPr>
          </a:p>
        </p:txBody>
      </p:sp>
      <p:sp>
        <p:nvSpPr>
          <p:cNvPr id="514" name="PlaceHolder 2"/>
          <p:cNvSpPr>
            <a:spLocks noGrp="1"/>
          </p:cNvSpPr>
          <p:nvPr>
            <p:ph/>
          </p:nvPr>
        </p:nvSpPr>
        <p:spPr>
          <a:xfrm>
            <a:off x="106668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515" name=""/>
          <p:cNvSpPr/>
          <p:nvPr/>
        </p:nvSpPr>
        <p:spPr>
          <a:xfrm>
            <a:off x="1219320" y="2209680"/>
            <a:ext cx="0" cy="2667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1219320" y="48769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1219320" y="3657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2061360" y="5105520"/>
            <a:ext cx="10983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Asset Price</a:t>
            </a:r>
            <a:endParaRPr b="0" lang="en-US" sz="1600" strike="noStrike" u="none">
              <a:solidFill>
                <a:srgbClr val="000000"/>
              </a:solidFill>
              <a:effectLst/>
              <a:uFillTx/>
              <a:latin typeface="Times New Roman"/>
            </a:endParaRPr>
          </a:p>
        </p:txBody>
      </p:sp>
      <p:sp>
        <p:nvSpPr>
          <p:cNvPr id="519" name=""/>
          <p:cNvSpPr/>
          <p:nvPr/>
        </p:nvSpPr>
        <p:spPr>
          <a:xfrm>
            <a:off x="1204920" y="341460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0</a:t>
            </a:r>
            <a:endParaRPr b="0" lang="en-US" sz="1600" strike="noStrike" u="none">
              <a:solidFill>
                <a:srgbClr val="000000"/>
              </a:solidFill>
              <a:effectLst/>
              <a:uFillTx/>
              <a:latin typeface="Times New Roman"/>
            </a:endParaRPr>
          </a:p>
        </p:txBody>
      </p:sp>
      <p:sp>
        <p:nvSpPr>
          <p:cNvPr id="520" name=""/>
          <p:cNvSpPr/>
          <p:nvPr/>
        </p:nvSpPr>
        <p:spPr>
          <a:xfrm flipV="1">
            <a:off x="5638680" y="1981080"/>
            <a:ext cx="0" cy="2895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5638680" y="4876920"/>
            <a:ext cx="3200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5624640" y="333864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0</a:t>
            </a:r>
            <a:endParaRPr b="0" lang="en-US" sz="1600" strike="noStrike" u="none">
              <a:solidFill>
                <a:srgbClr val="000000"/>
              </a:solidFill>
              <a:effectLst/>
              <a:uFillTx/>
              <a:latin typeface="Times New Roman"/>
            </a:endParaRPr>
          </a:p>
        </p:txBody>
      </p:sp>
      <p:sp>
        <p:nvSpPr>
          <p:cNvPr id="523" name=""/>
          <p:cNvSpPr/>
          <p:nvPr/>
        </p:nvSpPr>
        <p:spPr>
          <a:xfrm>
            <a:off x="6785640" y="5052960"/>
            <a:ext cx="10983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Asset Price</a:t>
            </a:r>
            <a:endParaRPr b="0" lang="en-US" sz="1600" strike="noStrike" u="none">
              <a:solidFill>
                <a:srgbClr val="000000"/>
              </a:solidFill>
              <a:effectLst/>
              <a:uFillTx/>
              <a:latin typeface="Times New Roman"/>
            </a:endParaRPr>
          </a:p>
        </p:txBody>
      </p:sp>
      <p:sp>
        <p:nvSpPr>
          <p:cNvPr id="524" name=""/>
          <p:cNvSpPr/>
          <p:nvPr/>
        </p:nvSpPr>
        <p:spPr>
          <a:xfrm>
            <a:off x="5638680" y="21337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flipV="1">
            <a:off x="1219320" y="1905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a:off x="1298160" y="1752480"/>
            <a:ext cx="721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Payoff</a:t>
            </a:r>
            <a:endParaRPr b="0" lang="en-US" sz="1600" strike="noStrike" u="none">
              <a:solidFill>
                <a:srgbClr val="000000"/>
              </a:solidFill>
              <a:effectLst/>
              <a:uFillTx/>
              <a:latin typeface="Times New Roman"/>
            </a:endParaRPr>
          </a:p>
        </p:txBody>
      </p:sp>
      <p:sp>
        <p:nvSpPr>
          <p:cNvPr id="527" name=""/>
          <p:cNvSpPr/>
          <p:nvPr/>
        </p:nvSpPr>
        <p:spPr>
          <a:xfrm>
            <a:off x="5717880" y="1676520"/>
            <a:ext cx="721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Payoff</a:t>
            </a:r>
            <a:endParaRPr b="0" lang="en-US" sz="1600" strike="noStrike" u="none">
              <a:solidFill>
                <a:srgbClr val="000000"/>
              </a:solidFill>
              <a:effectLst/>
              <a:uFillTx/>
              <a:latin typeface="Times New Roman"/>
            </a:endParaRPr>
          </a:p>
        </p:txBody>
      </p:sp>
      <p:sp>
        <p:nvSpPr>
          <p:cNvPr id="528" name=""/>
          <p:cNvSpPr/>
          <p:nvPr/>
        </p:nvSpPr>
        <p:spPr>
          <a:xfrm flipH="1">
            <a:off x="1980720" y="3124080"/>
            <a:ext cx="685800" cy="1219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2666880" y="3124080"/>
            <a:ext cx="685800" cy="1219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0" name=""/>
          <p:cNvSpPr/>
          <p:nvPr/>
        </p:nvSpPr>
        <p:spPr>
          <a:xfrm>
            <a:off x="3352680" y="43434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1" name=""/>
          <p:cNvSpPr/>
          <p:nvPr/>
        </p:nvSpPr>
        <p:spPr>
          <a:xfrm flipH="1">
            <a:off x="1523880" y="434340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2" name=""/>
          <p:cNvSpPr/>
          <p:nvPr/>
        </p:nvSpPr>
        <p:spPr>
          <a:xfrm flipV="1">
            <a:off x="7315200" y="3200400"/>
            <a:ext cx="53352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7848720" y="320040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flipH="1">
            <a:off x="6095880" y="3200400"/>
            <a:ext cx="533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6629400" y="3200400"/>
            <a:ext cx="68580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6" name=""/>
          <p:cNvSpPr/>
          <p:nvPr/>
        </p:nvSpPr>
        <p:spPr>
          <a:xfrm>
            <a:off x="1219320" y="37339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7" name=""/>
          <p:cNvSpPr/>
          <p:nvPr/>
        </p:nvSpPr>
        <p:spPr>
          <a:xfrm>
            <a:off x="1219320" y="3733920"/>
            <a:ext cx="2743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8" name=""/>
          <p:cNvSpPr/>
          <p:nvPr/>
        </p:nvSpPr>
        <p:spPr>
          <a:xfrm>
            <a:off x="5638680" y="3733920"/>
            <a:ext cx="2971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9" name=""/>
          <p:cNvSpPr/>
          <p:nvPr/>
        </p:nvSpPr>
        <p:spPr>
          <a:xfrm>
            <a:off x="2576160" y="267804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40" name=""/>
          <p:cNvSpPr/>
          <p:nvPr/>
        </p:nvSpPr>
        <p:spPr>
          <a:xfrm>
            <a:off x="7224120" y="435456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41" name=""/>
          <p:cNvSpPr/>
          <p:nvPr/>
        </p:nvSpPr>
        <p:spPr>
          <a:xfrm>
            <a:off x="4023720" y="3592440"/>
            <a:ext cx="31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a:t>
            </a:r>
            <a:endParaRPr b="0" lang="en-US" sz="1000" strike="noStrike" u="none">
              <a:solidFill>
                <a:srgbClr val="000000"/>
              </a:solidFill>
              <a:effectLst/>
              <a:uFillTx/>
              <a:latin typeface="Times New Roman"/>
            </a:endParaRPr>
          </a:p>
        </p:txBody>
      </p:sp>
      <p:sp>
        <p:nvSpPr>
          <p:cNvPr id="542" name=""/>
          <p:cNvSpPr/>
          <p:nvPr/>
        </p:nvSpPr>
        <p:spPr>
          <a:xfrm>
            <a:off x="8519760" y="3592440"/>
            <a:ext cx="31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a:t>
            </a:r>
            <a:endParaRPr b="0" lang="en-US" sz="1000" strike="noStrike" u="none">
              <a:solidFill>
                <a:srgbClr val="000000"/>
              </a:solidFill>
              <a:effectLst/>
              <a:uFillTx/>
              <a:latin typeface="Times New Roman"/>
            </a:endParaRPr>
          </a:p>
        </p:txBody>
      </p:sp>
      <p:sp>
        <p:nvSpPr>
          <p:cNvPr id="543" name=""/>
          <p:cNvSpPr/>
          <p:nvPr/>
        </p:nvSpPr>
        <p:spPr>
          <a:xfrm>
            <a:off x="3962520" y="2068560"/>
            <a:ext cx="18000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 = Strike px</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t>
            </a:r>
            <a:r>
              <a:rPr b="0" lang="en-US" sz="1000" strike="noStrike" u="none">
                <a:solidFill>
                  <a:srgbClr val="000000"/>
                </a:solidFill>
                <a:effectLst/>
                <a:uFillTx/>
                <a:latin typeface="Times New Roman"/>
              </a:rPr>
              <a:t>t </a:t>
            </a:r>
            <a:r>
              <a:rPr b="0" lang="en-US" sz="1400" strike="noStrike" u="none">
                <a:solidFill>
                  <a:srgbClr val="000000"/>
                </a:solidFill>
                <a:effectLst/>
                <a:uFillTx/>
                <a:latin typeface="Times New Roman"/>
              </a:rPr>
              <a:t>= Asset px at exp</a:t>
            </a:r>
            <a:endParaRPr b="0" lang="en-US" sz="1400" strike="noStrike" u="none">
              <a:solidFill>
                <a:srgbClr val="000000"/>
              </a:solidFill>
              <a:effectLst/>
              <a:uFillTx/>
              <a:latin typeface="Times New Roman"/>
            </a:endParaRPr>
          </a:p>
        </p:txBody>
      </p:sp>
      <p:sp>
        <p:nvSpPr>
          <p:cNvPr id="544" name=""/>
          <p:cNvSpPr/>
          <p:nvPr/>
        </p:nvSpPr>
        <p:spPr>
          <a:xfrm>
            <a:off x="1814040" y="435456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45" name=""/>
          <p:cNvSpPr/>
          <p:nvPr/>
        </p:nvSpPr>
        <p:spPr>
          <a:xfrm>
            <a:off x="3185640" y="435456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46" name=""/>
          <p:cNvSpPr/>
          <p:nvPr/>
        </p:nvSpPr>
        <p:spPr>
          <a:xfrm>
            <a:off x="6462360" y="290664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
        <p:nvSpPr>
          <p:cNvPr id="547" name=""/>
          <p:cNvSpPr/>
          <p:nvPr/>
        </p:nvSpPr>
        <p:spPr>
          <a:xfrm>
            <a:off x="7757640" y="290664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Caps/Floors</a:t>
            </a:r>
            <a:endParaRPr b="0" lang="en-US" sz="4400" strike="noStrike" u="none">
              <a:solidFill>
                <a:srgbClr val="000000"/>
              </a:solidFill>
              <a:effectLst/>
              <a:uFillTx/>
              <a:latin typeface="Times New Roman"/>
            </a:endParaRPr>
          </a:p>
        </p:txBody>
      </p:sp>
      <p:sp>
        <p:nvSpPr>
          <p:cNvPr id="54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Caps: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Buying out-of-the-money calls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plus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Selling out-of-the-money puts.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Floors: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Buying out-of-the-money puts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plus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Selling out-of-the-money calls.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Synthetics</a:t>
            </a:r>
            <a:endParaRPr b="0" lang="en-US" sz="4400" strike="noStrike" u="none">
              <a:solidFill>
                <a:srgbClr val="000000"/>
              </a:solidFill>
              <a:effectLst/>
              <a:uFillTx/>
              <a:latin typeface="Times New Roman"/>
            </a:endParaRPr>
          </a:p>
        </p:txBody>
      </p:sp>
      <p:sp>
        <p:nvSpPr>
          <p:cNvPr id="55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long futures =  long call + short put.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short futures = short call+  long put.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long call  = long futures + long put.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short call = short futures + short put.</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long put  = short futures + long call.</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Synthetic short put = long futures + short call/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762120" y="-1067040"/>
            <a:ext cx="7772400" cy="2514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Topics</a:t>
            </a:r>
            <a:endParaRPr b="0" lang="en-US" sz="2800" strike="noStrike" u="none">
              <a:solidFill>
                <a:srgbClr val="000000"/>
              </a:solidFill>
              <a:effectLst/>
              <a:uFillTx/>
              <a:latin typeface="Times New Roman"/>
            </a:endParaRPr>
          </a:p>
        </p:txBody>
      </p:sp>
      <p:sp>
        <p:nvSpPr>
          <p:cNvPr id="34" name="PlaceHolder 2"/>
          <p:cNvSpPr>
            <a:spLocks noGrp="1"/>
          </p:cNvSpPr>
          <p:nvPr>
            <p:ph/>
          </p:nvPr>
        </p:nvSpPr>
        <p:spPr>
          <a:xfrm>
            <a:off x="685800" y="762120"/>
            <a:ext cx="7772400" cy="5333760"/>
          </a:xfrm>
          <a:prstGeom prst="rect">
            <a:avLst/>
          </a:prstGeom>
          <a:noFill/>
          <a:ln w="0">
            <a:noFill/>
          </a:ln>
        </p:spPr>
        <p:txBody>
          <a:bodyPr lIns="90000" rIns="90000" tIns="46800" bIns="46800" anchor="t">
            <a:normAutofit/>
          </a:bodyPr>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What makes Options Tick</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Put - Call Parity</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Volatility: Central Tendency, Standard Deviation and Tail</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Price Models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Role of Market Makers</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	</a:t>
            </a:r>
            <a:r>
              <a:rPr b="0" i="1" lang="en-US" sz="1800" strike="noStrike" u="none">
                <a:solidFill>
                  <a:srgbClr val="000000"/>
                </a:solidFill>
                <a:effectLst/>
                <a:uFillTx/>
                <a:latin typeface="Times New Roman"/>
              </a:rPr>
              <a:t>	</a:t>
            </a:r>
            <a:r>
              <a:rPr b="0" i="1" lang="en-US" sz="1800" strike="noStrike" u="none">
                <a:solidFill>
                  <a:srgbClr val="000000"/>
                </a:solidFill>
                <a:effectLst/>
                <a:uFillTx/>
                <a:latin typeface="Times New Roman"/>
              </a:rPr>
              <a:t>Option Pit Tour (2:30 to 3:15)</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Strategies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Option Characteristics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Price Curves: Skew and Volatility Term Structures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Calendar Spread Options (an Introduction)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CHARACTERISTICS</a:t>
            </a:r>
            <a:endParaRPr b="0" lang="en-US" sz="4400" strike="noStrike" u="none">
              <a:solidFill>
                <a:srgbClr val="000000"/>
              </a:solidFill>
              <a:effectLst/>
              <a:uFillTx/>
              <a:latin typeface="Times New Roman"/>
            </a:endParaRPr>
          </a:p>
        </p:txBody>
      </p:sp>
      <p:sp>
        <p:nvSpPr>
          <p:cNvPr id="55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Position:</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Delta:</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Gamma:</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Theta</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Vega:</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futures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futures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0              0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calls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calls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                   -                  +               -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long puts</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                   +                 -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short puts                      +                  -                  +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Summary of signs of the Delta,Gamma, Theta, and Vega</a:t>
            </a:r>
            <a:endParaRPr b="0" lang="en-US" sz="1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aphicFrame>
        <p:nvGraphicFramePr>
          <p:cNvPr id="554" name=""/>
          <p:cNvGraphicFramePr/>
          <p:nvPr/>
        </p:nvGraphicFramePr>
        <p:xfrm>
          <a:off x="1455840" y="1281240"/>
          <a:ext cx="6234120" cy="4297320"/>
        </p:xfrm>
        <a:graphic>
          <a:graphicData uri="http://schemas.openxmlformats.org/presentationml/2006/ole">
            <p:oleObj progId="Word.Document.12" r:id="rId1" spid="">
              <p:embed/>
              <p:pic>
                <p:nvPicPr>
                  <p:cNvPr id="555" name="" descr=""/>
                  <p:cNvPicPr/>
                  <p:nvPr/>
                </p:nvPicPr>
                <p:blipFill>
                  <a:blip r:embed="rId2"/>
                  <a:stretch/>
                </p:blipFill>
                <p:spPr>
                  <a:xfrm>
                    <a:off x="1455840" y="1281240"/>
                    <a:ext cx="6234120" cy="4297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CHARACTERISTICS</a:t>
            </a:r>
            <a:br>
              <a:rPr sz="4400"/>
            </a:br>
            <a:endParaRPr b="0" lang="en-US" sz="4400" strike="noStrike" u="none">
              <a:solidFill>
                <a:srgbClr val="000000"/>
              </a:solidFill>
              <a:effectLst/>
              <a:uFillTx/>
              <a:latin typeface="Times New Roman"/>
            </a:endParaRPr>
          </a:p>
        </p:txBody>
      </p:sp>
      <p:sp>
        <p:nvSpPr>
          <p:cNvPr id="55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delta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then want underlying </a:t>
            </a:r>
            <a:r>
              <a:rPr b="0" i="1" lang="en-US" sz="1600" strike="noStrike" u="none">
                <a:solidFill>
                  <a:srgbClr val="000000"/>
                </a:solidFill>
                <a:effectLst/>
                <a:uFillTx/>
                <a:latin typeface="Times New Roman"/>
              </a:rPr>
              <a:t>px </a:t>
            </a:r>
            <a:r>
              <a:rPr b="0" lang="en-US" sz="1600" strike="noStrike" u="none">
                <a:solidFill>
                  <a:srgbClr val="000000"/>
                </a:solidFill>
                <a:effectLst/>
                <a:uFillTx/>
                <a:latin typeface="Times New Roman"/>
              </a:rPr>
              <a:t>to rise.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delta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 then want underlyign </a:t>
            </a:r>
            <a:r>
              <a:rPr b="0" i="1" lang="en-US" sz="1600" strike="noStrike" u="none">
                <a:solidFill>
                  <a:srgbClr val="000000"/>
                </a:solidFill>
                <a:effectLst/>
                <a:uFillTx/>
                <a:latin typeface="Times New Roman"/>
              </a:rPr>
              <a:t>px</a:t>
            </a:r>
            <a:r>
              <a:rPr b="0" lang="en-US" sz="1600" strike="noStrike" u="none">
                <a:solidFill>
                  <a:srgbClr val="000000"/>
                </a:solidFill>
                <a:effectLst/>
                <a:uFillTx/>
                <a:latin typeface="Times New Roman"/>
              </a:rPr>
              <a:t> to fall.</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gamma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then want underlying </a:t>
            </a:r>
            <a:r>
              <a:rPr b="0" i="1" lang="en-US" sz="1600" strike="noStrike" u="none">
                <a:solidFill>
                  <a:srgbClr val="000000"/>
                </a:solidFill>
                <a:effectLst/>
                <a:uFillTx/>
                <a:latin typeface="Times New Roman"/>
              </a:rPr>
              <a:t>px </a:t>
            </a:r>
            <a:r>
              <a:rPr b="0" lang="en-US" sz="1600" strike="noStrike" u="none">
                <a:solidFill>
                  <a:srgbClr val="000000"/>
                </a:solidFill>
                <a:effectLst/>
                <a:uFillTx/>
                <a:latin typeface="Times New Roman"/>
              </a:rPr>
              <a:t>to make large, quick move.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gamma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then want underlying </a:t>
            </a:r>
            <a:r>
              <a:rPr b="0" i="1" lang="en-US" sz="1600" strike="noStrike" u="none">
                <a:solidFill>
                  <a:srgbClr val="000000"/>
                </a:solidFill>
                <a:effectLst/>
                <a:uFillTx/>
                <a:latin typeface="Times New Roman"/>
              </a:rPr>
              <a:t>px</a:t>
            </a:r>
            <a:r>
              <a:rPr b="0" lang="en-US" sz="1600" strike="noStrike" u="none">
                <a:solidFill>
                  <a:srgbClr val="000000"/>
                </a:solidFill>
                <a:effectLst/>
                <a:uFillTx/>
                <a:latin typeface="Times New Roman"/>
              </a:rPr>
              <a:t> to move little, slowly.</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theta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then passage of time will </a:t>
            </a:r>
            <a:r>
              <a:rPr b="0" i="1" lang="en-US" sz="1600" strike="noStrike" u="none">
                <a:solidFill>
                  <a:srgbClr val="000000"/>
                </a:solidFill>
                <a:effectLst/>
                <a:uFillTx/>
                <a:latin typeface="Times New Roman"/>
              </a:rPr>
              <a:t>increase </a:t>
            </a:r>
            <a:r>
              <a:rPr b="0" lang="en-US" sz="1600" strike="noStrike" u="none">
                <a:solidFill>
                  <a:srgbClr val="000000"/>
                </a:solidFill>
                <a:effectLst/>
                <a:uFillTx/>
                <a:latin typeface="Times New Roman"/>
              </a:rPr>
              <a:t>the value of position.</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theta is </a:t>
            </a:r>
            <a:r>
              <a:rPr b="1" i="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then passage of time will </a:t>
            </a:r>
            <a:r>
              <a:rPr b="0" i="1" lang="en-US" sz="1600" strike="noStrike" u="none">
                <a:solidFill>
                  <a:srgbClr val="000000"/>
                </a:solidFill>
                <a:effectLst/>
                <a:uFillTx/>
                <a:latin typeface="Times New Roman"/>
              </a:rPr>
              <a:t>decrese </a:t>
            </a:r>
            <a:r>
              <a:rPr b="0" lang="en-US" sz="1600" strike="noStrike" u="none">
                <a:solidFill>
                  <a:srgbClr val="000000"/>
                </a:solidFill>
                <a:effectLst/>
                <a:uFillTx/>
                <a:latin typeface="Times New Roman"/>
              </a:rPr>
              <a:t>the value of position.</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vega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then you want implied volatility to </a:t>
            </a:r>
            <a:r>
              <a:rPr b="0" i="1" lang="en-US" sz="1600" strike="noStrike" u="none">
                <a:solidFill>
                  <a:srgbClr val="000000"/>
                </a:solidFill>
                <a:effectLst/>
                <a:uFillTx/>
                <a:latin typeface="Times New Roman"/>
              </a:rPr>
              <a:t>increase.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a:t>
            </a:r>
            <a:r>
              <a:rPr b="0" i="1" lang="en-US" sz="1600" strike="noStrike" u="none">
                <a:solidFill>
                  <a:srgbClr val="000000"/>
                </a:solidFill>
                <a:effectLst/>
                <a:uFillTx/>
                <a:latin typeface="Times New Roman"/>
              </a:rPr>
              <a:t>vega </a:t>
            </a:r>
            <a:r>
              <a:rPr b="0" lang="en-US" sz="1600" strike="noStrike" u="none">
                <a:solidFill>
                  <a:srgbClr val="000000"/>
                </a:solidFill>
                <a:effectLst/>
                <a:uFillTx/>
                <a:latin typeface="Times New Roman"/>
              </a:rPr>
              <a:t>is </a:t>
            </a:r>
            <a:r>
              <a:rPr b="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then you want implied volatility to </a:t>
            </a:r>
            <a:r>
              <a:rPr b="0" i="1" lang="en-US" sz="1600" strike="noStrike" u="none">
                <a:solidFill>
                  <a:srgbClr val="000000"/>
                </a:solidFill>
                <a:effectLst/>
                <a:uFillTx/>
                <a:latin typeface="Times New Roman"/>
              </a:rPr>
              <a:t>decrease.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VOLATILITY</a:t>
            </a:r>
            <a:endParaRPr b="0" lang="en-US" sz="4400" strike="noStrike" u="none">
              <a:solidFill>
                <a:srgbClr val="000000"/>
              </a:solidFill>
              <a:effectLst/>
              <a:uFillTx/>
              <a:latin typeface="Times New Roman"/>
            </a:endParaRPr>
          </a:p>
        </p:txBody>
      </p:sp>
      <p:sp>
        <p:nvSpPr>
          <p:cNvPr id="55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Historical</a:t>
            </a: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versus</a:t>
            </a:r>
            <a:endParaRPr b="0" lang="en-US" sz="24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Implied</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Volatility</a:t>
            </a:r>
            <a:endParaRPr b="0" lang="en-US" sz="4400" strike="noStrike" u="none">
              <a:solidFill>
                <a:srgbClr val="000000"/>
              </a:solidFill>
              <a:effectLst/>
              <a:uFillTx/>
              <a:latin typeface="Times New Roman"/>
            </a:endParaRPr>
          </a:p>
        </p:txBody>
      </p:sp>
      <p:sp>
        <p:nvSpPr>
          <p:cNvPr id="561" name="PlaceHolder 2"/>
          <p:cNvSpPr>
            <a:spLocks noGrp="1"/>
          </p:cNvSpPr>
          <p:nvPr>
            <p:ph/>
          </p:nvPr>
        </p:nvSpPr>
        <p:spPr>
          <a:xfrm>
            <a:off x="685800" y="1980720"/>
            <a:ext cx="7772400" cy="43434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Skew</a:t>
            </a:r>
            <a:endParaRPr b="0" lang="en-US" sz="3200" strike="noStrike" u="none">
              <a:solidFill>
                <a:srgbClr val="000000"/>
              </a:solidFill>
              <a:effectLst/>
              <a:uFillTx/>
              <a:latin typeface="Times New Roman"/>
            </a:endParaRPr>
          </a:p>
        </p:txBody>
      </p:sp>
      <p:sp>
        <p:nvSpPr>
          <p:cNvPr id="562" name=""/>
          <p:cNvSpPr/>
          <p:nvPr/>
        </p:nvSpPr>
        <p:spPr>
          <a:xfrm>
            <a:off x="1981080" y="266688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3" name=""/>
          <p:cNvSpPr/>
          <p:nvPr/>
        </p:nvSpPr>
        <p:spPr>
          <a:xfrm>
            <a:off x="1981080" y="49528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4" name=""/>
          <p:cNvSpPr/>
          <p:nvPr/>
        </p:nvSpPr>
        <p:spPr>
          <a:xfrm>
            <a:off x="1905120" y="457200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1905120" y="42670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1905120" y="40384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1981080" y="38098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8" name=""/>
          <p:cNvSpPr/>
          <p:nvPr/>
        </p:nvSpPr>
        <p:spPr>
          <a:xfrm>
            <a:off x="1905120" y="487692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1905120" y="38098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1905120" y="35812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1" name=""/>
          <p:cNvSpPr/>
          <p:nvPr/>
        </p:nvSpPr>
        <p:spPr>
          <a:xfrm>
            <a:off x="1905120" y="33526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a:off x="1905120" y="312408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1981080" y="5410080"/>
            <a:ext cx="3124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274320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a:off x="327672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6" name=""/>
          <p:cNvSpPr/>
          <p:nvPr/>
        </p:nvSpPr>
        <p:spPr>
          <a:xfrm>
            <a:off x="373392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7" name=""/>
          <p:cNvSpPr/>
          <p:nvPr/>
        </p:nvSpPr>
        <p:spPr>
          <a:xfrm>
            <a:off x="419112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8" name=""/>
          <p:cNvSpPr/>
          <p:nvPr/>
        </p:nvSpPr>
        <p:spPr>
          <a:xfrm>
            <a:off x="457200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9" name=""/>
          <p:cNvSpPr/>
          <p:nvPr/>
        </p:nvSpPr>
        <p:spPr>
          <a:xfrm>
            <a:off x="495288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0" name=""/>
          <p:cNvSpPr/>
          <p:nvPr/>
        </p:nvSpPr>
        <p:spPr>
          <a:xfrm>
            <a:off x="228600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1" name=""/>
          <p:cNvSpPr/>
          <p:nvPr/>
        </p:nvSpPr>
        <p:spPr>
          <a:xfrm>
            <a:off x="762120" y="3505320"/>
            <a:ext cx="914400" cy="6321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Volatility </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582" name=""/>
          <p:cNvSpPr/>
          <p:nvPr/>
        </p:nvSpPr>
        <p:spPr>
          <a:xfrm>
            <a:off x="3048120" y="5943600"/>
            <a:ext cx="14256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Strike Price</a:t>
            </a:r>
            <a:endParaRPr b="0" lang="en-US" sz="1400" strike="noStrike" u="none">
              <a:solidFill>
                <a:srgbClr val="000000"/>
              </a:solidFill>
              <a:effectLst/>
              <a:uFillTx/>
              <a:latin typeface="Times New Roman"/>
            </a:endParaRPr>
          </a:p>
        </p:txBody>
      </p:sp>
      <p:sp>
        <p:nvSpPr>
          <p:cNvPr id="583" name=""/>
          <p:cNvSpPr/>
          <p:nvPr/>
        </p:nvSpPr>
        <p:spPr>
          <a:xfrm>
            <a:off x="3110400" y="5470560"/>
            <a:ext cx="3387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 30</a:t>
            </a:r>
            <a:endParaRPr b="0" lang="en-US" sz="1000" strike="noStrike" u="none">
              <a:solidFill>
                <a:srgbClr val="000000"/>
              </a:solidFill>
              <a:effectLst/>
              <a:uFillTx/>
              <a:latin typeface="Times New Roman"/>
            </a:endParaRPr>
          </a:p>
        </p:txBody>
      </p:sp>
      <p:sp>
        <p:nvSpPr>
          <p:cNvPr id="584" name=""/>
          <p:cNvSpPr/>
          <p:nvPr/>
        </p:nvSpPr>
        <p:spPr>
          <a:xfrm>
            <a:off x="3567240" y="5421240"/>
            <a:ext cx="351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 </a:t>
            </a:r>
            <a:r>
              <a:rPr b="1" i="1" lang="en-US" sz="1000" strike="noStrike" u="none">
                <a:solidFill>
                  <a:srgbClr val="000000"/>
                </a:solidFill>
                <a:effectLst/>
                <a:uFillTx/>
                <a:latin typeface="Times New Roman"/>
              </a:rPr>
              <a:t>31</a:t>
            </a:r>
            <a:endParaRPr b="0" lang="en-US" sz="1000" strike="noStrike" u="none">
              <a:solidFill>
                <a:srgbClr val="000000"/>
              </a:solidFill>
              <a:effectLst/>
              <a:uFillTx/>
              <a:latin typeface="Times New Roman"/>
            </a:endParaRPr>
          </a:p>
        </p:txBody>
      </p:sp>
      <p:sp>
        <p:nvSpPr>
          <p:cNvPr id="585" name=""/>
          <p:cNvSpPr/>
          <p:nvPr/>
        </p:nvSpPr>
        <p:spPr>
          <a:xfrm>
            <a:off x="4024440" y="5421240"/>
            <a:ext cx="351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 </a:t>
            </a:r>
            <a:r>
              <a:rPr b="1" i="1" lang="en-US" sz="1000" strike="noStrike" u="none">
                <a:solidFill>
                  <a:srgbClr val="000000"/>
                </a:solidFill>
                <a:effectLst/>
                <a:uFillTx/>
                <a:latin typeface="Times New Roman"/>
              </a:rPr>
              <a:t>32</a:t>
            </a:r>
            <a:endParaRPr b="0" lang="en-US" sz="1000" strike="noStrike" u="none">
              <a:solidFill>
                <a:srgbClr val="000000"/>
              </a:solidFill>
              <a:effectLst/>
              <a:uFillTx/>
              <a:latin typeface="Times New Roman"/>
            </a:endParaRPr>
          </a:p>
        </p:txBody>
      </p:sp>
      <p:sp>
        <p:nvSpPr>
          <p:cNvPr id="586" name=""/>
          <p:cNvSpPr/>
          <p:nvPr/>
        </p:nvSpPr>
        <p:spPr>
          <a:xfrm>
            <a:off x="4482000" y="547056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33</a:t>
            </a:r>
            <a:endParaRPr b="0" lang="en-US" sz="1000" strike="noStrike" u="none">
              <a:solidFill>
                <a:srgbClr val="000000"/>
              </a:solidFill>
              <a:effectLst/>
              <a:uFillTx/>
              <a:latin typeface="Times New Roman"/>
            </a:endParaRPr>
          </a:p>
        </p:txBody>
      </p:sp>
      <p:sp>
        <p:nvSpPr>
          <p:cNvPr id="587" name=""/>
          <p:cNvSpPr/>
          <p:nvPr/>
        </p:nvSpPr>
        <p:spPr>
          <a:xfrm>
            <a:off x="4862880" y="547056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34</a:t>
            </a:r>
            <a:endParaRPr b="0" lang="en-US" sz="1000" strike="noStrike" u="none">
              <a:solidFill>
                <a:srgbClr val="000000"/>
              </a:solidFill>
              <a:effectLst/>
              <a:uFillTx/>
              <a:latin typeface="Times New Roman"/>
            </a:endParaRPr>
          </a:p>
        </p:txBody>
      </p:sp>
      <p:sp>
        <p:nvSpPr>
          <p:cNvPr id="588" name=""/>
          <p:cNvSpPr/>
          <p:nvPr/>
        </p:nvSpPr>
        <p:spPr>
          <a:xfrm>
            <a:off x="2576880" y="5470560"/>
            <a:ext cx="3387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 29</a:t>
            </a:r>
            <a:endParaRPr b="0" lang="en-US" sz="1000" strike="noStrike" u="none">
              <a:solidFill>
                <a:srgbClr val="000000"/>
              </a:solidFill>
              <a:effectLst/>
              <a:uFillTx/>
              <a:latin typeface="Times New Roman"/>
            </a:endParaRPr>
          </a:p>
        </p:txBody>
      </p:sp>
      <p:sp>
        <p:nvSpPr>
          <p:cNvPr id="589" name=""/>
          <p:cNvSpPr/>
          <p:nvPr/>
        </p:nvSpPr>
        <p:spPr>
          <a:xfrm>
            <a:off x="2196000" y="547056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28</a:t>
            </a:r>
            <a:endParaRPr b="0" lang="en-US" sz="1000" strike="noStrike" u="none">
              <a:solidFill>
                <a:srgbClr val="000000"/>
              </a:solidFill>
              <a:effectLst/>
              <a:uFillTx/>
              <a:latin typeface="Times New Roman"/>
            </a:endParaRPr>
          </a:p>
        </p:txBody>
      </p:sp>
      <p:sp>
        <p:nvSpPr>
          <p:cNvPr id="590" name=""/>
          <p:cNvSpPr/>
          <p:nvPr/>
        </p:nvSpPr>
        <p:spPr>
          <a:xfrm>
            <a:off x="1602000" y="477360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36</a:t>
            </a:r>
            <a:endParaRPr b="0" lang="en-US" sz="1000" strike="noStrike" u="none">
              <a:solidFill>
                <a:srgbClr val="000000"/>
              </a:solidFill>
              <a:effectLst/>
              <a:uFillTx/>
              <a:latin typeface="Times New Roman"/>
            </a:endParaRPr>
          </a:p>
        </p:txBody>
      </p:sp>
      <p:sp>
        <p:nvSpPr>
          <p:cNvPr id="591" name=""/>
          <p:cNvSpPr/>
          <p:nvPr/>
        </p:nvSpPr>
        <p:spPr>
          <a:xfrm>
            <a:off x="1602000" y="416412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37</a:t>
            </a:r>
            <a:endParaRPr b="0" lang="en-US" sz="1000" strike="noStrike" u="none">
              <a:solidFill>
                <a:srgbClr val="000000"/>
              </a:solidFill>
              <a:effectLst/>
              <a:uFillTx/>
              <a:latin typeface="Times New Roman"/>
            </a:endParaRPr>
          </a:p>
        </p:txBody>
      </p:sp>
      <p:sp>
        <p:nvSpPr>
          <p:cNvPr id="592" name=""/>
          <p:cNvSpPr/>
          <p:nvPr/>
        </p:nvSpPr>
        <p:spPr>
          <a:xfrm>
            <a:off x="1662480" y="364176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38</a:t>
            </a:r>
            <a:endParaRPr b="0" lang="en-US" sz="1000" strike="noStrike" u="none">
              <a:solidFill>
                <a:srgbClr val="000000"/>
              </a:solidFill>
              <a:effectLst/>
              <a:uFillTx/>
              <a:latin typeface="Times New Roman"/>
            </a:endParaRPr>
          </a:p>
        </p:txBody>
      </p:sp>
      <p:sp>
        <p:nvSpPr>
          <p:cNvPr id="593" name=""/>
          <p:cNvSpPr/>
          <p:nvPr/>
        </p:nvSpPr>
        <p:spPr>
          <a:xfrm>
            <a:off x="1662480" y="318456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39</a:t>
            </a:r>
            <a:endParaRPr b="0" lang="en-US" sz="1000" strike="noStrike" u="none">
              <a:solidFill>
                <a:srgbClr val="000000"/>
              </a:solidFill>
              <a:effectLst/>
              <a:uFillTx/>
              <a:latin typeface="Times New Roman"/>
            </a:endParaRPr>
          </a:p>
        </p:txBody>
      </p:sp>
      <p:sp>
        <p:nvSpPr>
          <p:cNvPr id="594" name=""/>
          <p:cNvSpPr/>
          <p:nvPr/>
        </p:nvSpPr>
        <p:spPr>
          <a:xfrm>
            <a:off x="1905120" y="281952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5" name=""/>
          <p:cNvSpPr/>
          <p:nvPr/>
        </p:nvSpPr>
        <p:spPr>
          <a:xfrm>
            <a:off x="1662480" y="2651040"/>
            <a:ext cx="307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40</a:t>
            </a:r>
            <a:endParaRPr b="0" lang="en-US" sz="1000" strike="noStrike" u="none">
              <a:solidFill>
                <a:srgbClr val="000000"/>
              </a:solidFill>
              <a:effectLst/>
              <a:uFillTx/>
              <a:latin typeface="Times New Roman"/>
            </a:endParaRPr>
          </a:p>
        </p:txBody>
      </p:sp>
      <p:sp>
        <p:nvSpPr>
          <p:cNvPr id="596" name=""/>
          <p:cNvSpPr/>
          <p:nvPr/>
        </p:nvSpPr>
        <p:spPr>
          <a:xfrm>
            <a:off x="2195280" y="26020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597" name=""/>
          <p:cNvSpPr/>
          <p:nvPr/>
        </p:nvSpPr>
        <p:spPr>
          <a:xfrm>
            <a:off x="2576520" y="29829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598" name=""/>
          <p:cNvSpPr/>
          <p:nvPr/>
        </p:nvSpPr>
        <p:spPr>
          <a:xfrm>
            <a:off x="3186000" y="36687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599" name=""/>
          <p:cNvSpPr/>
          <p:nvPr/>
        </p:nvSpPr>
        <p:spPr>
          <a:xfrm>
            <a:off x="3566880" y="38973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00" name=""/>
          <p:cNvSpPr/>
          <p:nvPr/>
        </p:nvSpPr>
        <p:spPr>
          <a:xfrm>
            <a:off x="4100400" y="44308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01" name=""/>
          <p:cNvSpPr/>
          <p:nvPr/>
        </p:nvSpPr>
        <p:spPr>
          <a:xfrm>
            <a:off x="4481280" y="44308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02" name=""/>
          <p:cNvSpPr/>
          <p:nvPr/>
        </p:nvSpPr>
        <p:spPr>
          <a:xfrm>
            <a:off x="4862520" y="43545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03" name=""/>
          <p:cNvSpPr/>
          <p:nvPr/>
        </p:nvSpPr>
        <p:spPr>
          <a:xfrm>
            <a:off x="6538320" y="3516480"/>
            <a:ext cx="87408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CLJ</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6 Mar 00</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Volatility</a:t>
            </a:r>
            <a:endParaRPr b="0" lang="en-US" sz="4400" strike="noStrike" u="none">
              <a:solidFill>
                <a:srgbClr val="000000"/>
              </a:solidFill>
              <a:effectLst/>
              <a:uFillTx/>
              <a:latin typeface="Times New Roman"/>
            </a:endParaRPr>
          </a:p>
        </p:txBody>
      </p:sp>
      <p:sp>
        <p:nvSpPr>
          <p:cNvPr id="605" name="PlaceHolder 2"/>
          <p:cNvSpPr>
            <a:spLocks noGrp="1"/>
          </p:cNvSpPr>
          <p:nvPr>
            <p:ph/>
          </p:nvPr>
        </p:nvSpPr>
        <p:spPr>
          <a:xfrm>
            <a:off x="609480" y="1981080"/>
            <a:ext cx="7772400" cy="411480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Term Structure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6" name=""/>
          <p:cNvSpPr/>
          <p:nvPr/>
        </p:nvSpPr>
        <p:spPr>
          <a:xfrm>
            <a:off x="2209680" y="2590920"/>
            <a:ext cx="0" cy="2514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7" name=""/>
          <p:cNvSpPr/>
          <p:nvPr/>
        </p:nvSpPr>
        <p:spPr>
          <a:xfrm>
            <a:off x="2209680" y="5105520"/>
            <a:ext cx="3581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8" name=""/>
          <p:cNvSpPr/>
          <p:nvPr/>
        </p:nvSpPr>
        <p:spPr>
          <a:xfrm>
            <a:off x="26668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9" name=""/>
          <p:cNvSpPr/>
          <p:nvPr/>
        </p:nvSpPr>
        <p:spPr>
          <a:xfrm>
            <a:off x="297180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0" name=""/>
          <p:cNvSpPr/>
          <p:nvPr/>
        </p:nvSpPr>
        <p:spPr>
          <a:xfrm>
            <a:off x="327672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1" name=""/>
          <p:cNvSpPr/>
          <p:nvPr/>
        </p:nvSpPr>
        <p:spPr>
          <a:xfrm>
            <a:off x="35812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2" name=""/>
          <p:cNvSpPr/>
          <p:nvPr/>
        </p:nvSpPr>
        <p:spPr>
          <a:xfrm>
            <a:off x="38098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3" name=""/>
          <p:cNvSpPr/>
          <p:nvPr/>
        </p:nvSpPr>
        <p:spPr>
          <a:xfrm>
            <a:off x="40384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4" name=""/>
          <p:cNvSpPr/>
          <p:nvPr/>
        </p:nvSpPr>
        <p:spPr>
          <a:xfrm>
            <a:off x="47242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5" name=""/>
          <p:cNvSpPr/>
          <p:nvPr/>
        </p:nvSpPr>
        <p:spPr>
          <a:xfrm>
            <a:off x="434340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6" name=""/>
          <p:cNvSpPr/>
          <p:nvPr/>
        </p:nvSpPr>
        <p:spPr>
          <a:xfrm>
            <a:off x="510552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7" name=""/>
          <p:cNvSpPr/>
          <p:nvPr/>
        </p:nvSpPr>
        <p:spPr>
          <a:xfrm>
            <a:off x="54100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571500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9" name=""/>
          <p:cNvSpPr/>
          <p:nvPr/>
        </p:nvSpPr>
        <p:spPr>
          <a:xfrm>
            <a:off x="2438280" y="4952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0" name=""/>
          <p:cNvSpPr/>
          <p:nvPr/>
        </p:nvSpPr>
        <p:spPr>
          <a:xfrm>
            <a:off x="2271600" y="5268960"/>
            <a:ext cx="3142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 J</a:t>
            </a:r>
            <a:endParaRPr b="0" lang="en-US" sz="1400" strike="noStrike" u="none">
              <a:solidFill>
                <a:srgbClr val="000000"/>
              </a:solidFill>
              <a:effectLst/>
              <a:uFillTx/>
              <a:latin typeface="Times New Roman"/>
            </a:endParaRPr>
          </a:p>
        </p:txBody>
      </p:sp>
      <p:sp>
        <p:nvSpPr>
          <p:cNvPr id="621" name=""/>
          <p:cNvSpPr/>
          <p:nvPr/>
        </p:nvSpPr>
        <p:spPr>
          <a:xfrm>
            <a:off x="2576880" y="5268960"/>
            <a:ext cx="299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K</a:t>
            </a:r>
            <a:endParaRPr b="0" lang="en-US" sz="1400" strike="noStrike" u="none">
              <a:solidFill>
                <a:srgbClr val="000000"/>
              </a:solidFill>
              <a:effectLst/>
              <a:uFillTx/>
              <a:latin typeface="Times New Roman"/>
            </a:endParaRPr>
          </a:p>
        </p:txBody>
      </p:sp>
      <p:sp>
        <p:nvSpPr>
          <p:cNvPr id="622" name=""/>
          <p:cNvSpPr/>
          <p:nvPr/>
        </p:nvSpPr>
        <p:spPr>
          <a:xfrm>
            <a:off x="2881440" y="5268960"/>
            <a:ext cx="3391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M</a:t>
            </a:r>
            <a:endParaRPr b="0" lang="en-US" sz="1400" strike="noStrike" u="none">
              <a:solidFill>
                <a:srgbClr val="000000"/>
              </a:solidFill>
              <a:effectLst/>
              <a:uFillTx/>
              <a:latin typeface="Times New Roman"/>
            </a:endParaRPr>
          </a:p>
        </p:txBody>
      </p:sp>
      <p:sp>
        <p:nvSpPr>
          <p:cNvPr id="623" name=""/>
          <p:cNvSpPr/>
          <p:nvPr/>
        </p:nvSpPr>
        <p:spPr>
          <a:xfrm>
            <a:off x="3186000" y="52689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N</a:t>
            </a:r>
            <a:endParaRPr b="0" lang="en-US" sz="1400" strike="noStrike" u="none">
              <a:solidFill>
                <a:srgbClr val="000000"/>
              </a:solidFill>
              <a:effectLst/>
              <a:uFillTx/>
              <a:latin typeface="Times New Roman"/>
            </a:endParaRPr>
          </a:p>
        </p:txBody>
      </p:sp>
      <p:sp>
        <p:nvSpPr>
          <p:cNvPr id="624" name=""/>
          <p:cNvSpPr/>
          <p:nvPr/>
        </p:nvSpPr>
        <p:spPr>
          <a:xfrm>
            <a:off x="3490920" y="52689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Q</a:t>
            </a:r>
            <a:endParaRPr b="0" lang="en-US" sz="1400" strike="noStrike" u="none">
              <a:solidFill>
                <a:srgbClr val="000000"/>
              </a:solidFill>
              <a:effectLst/>
              <a:uFillTx/>
              <a:latin typeface="Times New Roman"/>
            </a:endParaRPr>
          </a:p>
        </p:txBody>
      </p:sp>
      <p:sp>
        <p:nvSpPr>
          <p:cNvPr id="625" name=""/>
          <p:cNvSpPr/>
          <p:nvPr/>
        </p:nvSpPr>
        <p:spPr>
          <a:xfrm>
            <a:off x="3735360" y="525780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U</a:t>
            </a:r>
            <a:endParaRPr b="0" lang="en-US" sz="1400" strike="noStrike" u="none">
              <a:solidFill>
                <a:srgbClr val="000000"/>
              </a:solidFill>
              <a:effectLst/>
              <a:uFillTx/>
              <a:latin typeface="Times New Roman"/>
            </a:endParaRPr>
          </a:p>
        </p:txBody>
      </p:sp>
      <p:sp>
        <p:nvSpPr>
          <p:cNvPr id="626" name=""/>
          <p:cNvSpPr/>
          <p:nvPr/>
        </p:nvSpPr>
        <p:spPr>
          <a:xfrm>
            <a:off x="3964320" y="5257800"/>
            <a:ext cx="299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V</a:t>
            </a:r>
            <a:endParaRPr b="0" lang="en-US" sz="1400" strike="noStrike" u="none">
              <a:solidFill>
                <a:srgbClr val="000000"/>
              </a:solidFill>
              <a:effectLst/>
              <a:uFillTx/>
              <a:latin typeface="Times New Roman"/>
            </a:endParaRPr>
          </a:p>
        </p:txBody>
      </p:sp>
      <p:sp>
        <p:nvSpPr>
          <p:cNvPr id="627" name=""/>
          <p:cNvSpPr/>
          <p:nvPr/>
        </p:nvSpPr>
        <p:spPr>
          <a:xfrm>
            <a:off x="4191120" y="5257800"/>
            <a:ext cx="18396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28" name=""/>
          <p:cNvSpPr/>
          <p:nvPr/>
        </p:nvSpPr>
        <p:spPr>
          <a:xfrm>
            <a:off x="4573080" y="5257800"/>
            <a:ext cx="289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Z</a:t>
            </a:r>
            <a:endParaRPr b="0" lang="en-US" sz="1400" strike="noStrike" u="none">
              <a:solidFill>
                <a:srgbClr val="000000"/>
              </a:solidFill>
              <a:effectLst/>
              <a:uFillTx/>
              <a:latin typeface="Times New Roman"/>
            </a:endParaRPr>
          </a:p>
        </p:txBody>
      </p:sp>
      <p:sp>
        <p:nvSpPr>
          <p:cNvPr id="629" name=""/>
          <p:cNvSpPr/>
          <p:nvPr/>
        </p:nvSpPr>
        <p:spPr>
          <a:xfrm>
            <a:off x="4938840" y="5268960"/>
            <a:ext cx="299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F</a:t>
            </a:r>
            <a:endParaRPr b="0" lang="en-US" sz="1400" strike="noStrike" u="none">
              <a:solidFill>
                <a:srgbClr val="000000"/>
              </a:solidFill>
              <a:effectLst/>
              <a:uFillTx/>
              <a:latin typeface="Times New Roman"/>
            </a:endParaRPr>
          </a:p>
        </p:txBody>
      </p:sp>
      <p:sp>
        <p:nvSpPr>
          <p:cNvPr id="630" name=""/>
          <p:cNvSpPr/>
          <p:nvPr/>
        </p:nvSpPr>
        <p:spPr>
          <a:xfrm>
            <a:off x="5319720" y="52689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G</a:t>
            </a:r>
            <a:endParaRPr b="0" lang="en-US" sz="1400" strike="noStrike" u="none">
              <a:solidFill>
                <a:srgbClr val="000000"/>
              </a:solidFill>
              <a:effectLst/>
              <a:uFillTx/>
              <a:latin typeface="Times New Roman"/>
            </a:endParaRPr>
          </a:p>
        </p:txBody>
      </p:sp>
      <p:sp>
        <p:nvSpPr>
          <p:cNvPr id="631" name=""/>
          <p:cNvSpPr/>
          <p:nvPr/>
        </p:nvSpPr>
        <p:spPr>
          <a:xfrm>
            <a:off x="5640120" y="5257800"/>
            <a:ext cx="3193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H</a:t>
            </a:r>
            <a:endParaRPr b="0" lang="en-US" sz="1400" strike="noStrike" u="none">
              <a:solidFill>
                <a:srgbClr val="000000"/>
              </a:solidFill>
              <a:effectLst/>
              <a:uFillTx/>
              <a:latin typeface="Times New Roman"/>
            </a:endParaRPr>
          </a:p>
        </p:txBody>
      </p:sp>
      <p:sp>
        <p:nvSpPr>
          <p:cNvPr id="632" name=""/>
          <p:cNvSpPr/>
          <p:nvPr/>
        </p:nvSpPr>
        <p:spPr>
          <a:xfrm>
            <a:off x="3795480" y="5649840"/>
            <a:ext cx="576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Time</a:t>
            </a:r>
            <a:endParaRPr b="0" lang="en-US" sz="1400" strike="noStrike" u="none">
              <a:solidFill>
                <a:srgbClr val="000000"/>
              </a:solidFill>
              <a:effectLst/>
              <a:uFillTx/>
              <a:latin typeface="Times New Roman"/>
            </a:endParaRPr>
          </a:p>
        </p:txBody>
      </p:sp>
      <p:sp>
        <p:nvSpPr>
          <p:cNvPr id="633" name=""/>
          <p:cNvSpPr/>
          <p:nvPr/>
        </p:nvSpPr>
        <p:spPr>
          <a:xfrm>
            <a:off x="609480" y="3135240"/>
            <a:ext cx="14479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Volatility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(ATM)</a:t>
            </a:r>
            <a:endParaRPr b="0" lang="en-US" sz="1400" strike="noStrike" u="none">
              <a:solidFill>
                <a:srgbClr val="000000"/>
              </a:solidFill>
              <a:effectLst/>
              <a:uFillTx/>
              <a:latin typeface="Times New Roman"/>
            </a:endParaRPr>
          </a:p>
        </p:txBody>
      </p:sp>
      <p:sp>
        <p:nvSpPr>
          <p:cNvPr id="634" name=""/>
          <p:cNvSpPr/>
          <p:nvPr/>
        </p:nvSpPr>
        <p:spPr>
          <a:xfrm>
            <a:off x="2209680" y="48006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2133720" y="411480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6" name=""/>
          <p:cNvSpPr/>
          <p:nvPr/>
        </p:nvSpPr>
        <p:spPr>
          <a:xfrm>
            <a:off x="2133720" y="37339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7" name=""/>
          <p:cNvSpPr/>
          <p:nvPr/>
        </p:nvSpPr>
        <p:spPr>
          <a:xfrm>
            <a:off x="2133720" y="3276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8" name=""/>
          <p:cNvSpPr/>
          <p:nvPr/>
        </p:nvSpPr>
        <p:spPr>
          <a:xfrm>
            <a:off x="2133720" y="28195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9" name=""/>
          <p:cNvSpPr/>
          <p:nvPr/>
        </p:nvSpPr>
        <p:spPr>
          <a:xfrm>
            <a:off x="2133720" y="441972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0" name=""/>
          <p:cNvSpPr/>
          <p:nvPr/>
        </p:nvSpPr>
        <p:spPr>
          <a:xfrm>
            <a:off x="2133720" y="480060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1" name=""/>
          <p:cNvSpPr/>
          <p:nvPr/>
        </p:nvSpPr>
        <p:spPr>
          <a:xfrm>
            <a:off x="1830240" y="46483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25</a:t>
            </a:r>
            <a:endParaRPr b="0" lang="en-US" sz="1400" strike="noStrike" u="none">
              <a:solidFill>
                <a:srgbClr val="000000"/>
              </a:solidFill>
              <a:effectLst/>
              <a:uFillTx/>
              <a:latin typeface="Times New Roman"/>
            </a:endParaRPr>
          </a:p>
        </p:txBody>
      </p:sp>
      <p:sp>
        <p:nvSpPr>
          <p:cNvPr id="642" name=""/>
          <p:cNvSpPr/>
          <p:nvPr/>
        </p:nvSpPr>
        <p:spPr>
          <a:xfrm>
            <a:off x="1830240" y="426708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27</a:t>
            </a:r>
            <a:endParaRPr b="0" lang="en-US" sz="1400" strike="noStrike" u="none">
              <a:solidFill>
                <a:srgbClr val="000000"/>
              </a:solidFill>
              <a:effectLst/>
              <a:uFillTx/>
              <a:latin typeface="Times New Roman"/>
            </a:endParaRPr>
          </a:p>
        </p:txBody>
      </p:sp>
      <p:sp>
        <p:nvSpPr>
          <p:cNvPr id="643" name=""/>
          <p:cNvSpPr/>
          <p:nvPr/>
        </p:nvSpPr>
        <p:spPr>
          <a:xfrm>
            <a:off x="1828800" y="3962520"/>
            <a:ext cx="38088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29</a:t>
            </a:r>
            <a:endParaRPr b="0" lang="en-US" sz="1400" strike="noStrike" u="none">
              <a:solidFill>
                <a:srgbClr val="000000"/>
              </a:solidFill>
              <a:effectLst/>
              <a:uFillTx/>
              <a:latin typeface="Times New Roman"/>
            </a:endParaRPr>
          </a:p>
        </p:txBody>
      </p:sp>
      <p:sp>
        <p:nvSpPr>
          <p:cNvPr id="644" name=""/>
          <p:cNvSpPr/>
          <p:nvPr/>
        </p:nvSpPr>
        <p:spPr>
          <a:xfrm>
            <a:off x="1830240" y="35053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31</a:t>
            </a:r>
            <a:endParaRPr b="0" lang="en-US" sz="1400" strike="noStrike" u="none">
              <a:solidFill>
                <a:srgbClr val="000000"/>
              </a:solidFill>
              <a:effectLst/>
              <a:uFillTx/>
              <a:latin typeface="Times New Roman"/>
            </a:endParaRPr>
          </a:p>
        </p:txBody>
      </p:sp>
      <p:sp>
        <p:nvSpPr>
          <p:cNvPr id="645" name=""/>
          <p:cNvSpPr/>
          <p:nvPr/>
        </p:nvSpPr>
        <p:spPr>
          <a:xfrm>
            <a:off x="1830240" y="30481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33</a:t>
            </a:r>
            <a:endParaRPr b="0" lang="en-US" sz="1400" strike="noStrike" u="none">
              <a:solidFill>
                <a:srgbClr val="000000"/>
              </a:solidFill>
              <a:effectLst/>
              <a:uFillTx/>
              <a:latin typeface="Times New Roman"/>
            </a:endParaRPr>
          </a:p>
        </p:txBody>
      </p:sp>
      <p:sp>
        <p:nvSpPr>
          <p:cNvPr id="646" name=""/>
          <p:cNvSpPr/>
          <p:nvPr/>
        </p:nvSpPr>
        <p:spPr>
          <a:xfrm>
            <a:off x="1830240" y="25909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35</a:t>
            </a:r>
            <a:endParaRPr b="0" lang="en-US" sz="1400" strike="noStrike" u="none">
              <a:solidFill>
                <a:srgbClr val="000000"/>
              </a:solidFill>
              <a:effectLst/>
              <a:uFillTx/>
              <a:latin typeface="Times New Roman"/>
            </a:endParaRPr>
          </a:p>
        </p:txBody>
      </p:sp>
      <p:sp>
        <p:nvSpPr>
          <p:cNvPr id="647" name=""/>
          <p:cNvSpPr/>
          <p:nvPr/>
        </p:nvSpPr>
        <p:spPr>
          <a:xfrm>
            <a:off x="2195280" y="244944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48" name=""/>
          <p:cNvSpPr/>
          <p:nvPr/>
        </p:nvSpPr>
        <p:spPr>
          <a:xfrm>
            <a:off x="2500200" y="25257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49" name=""/>
          <p:cNvSpPr/>
          <p:nvPr/>
        </p:nvSpPr>
        <p:spPr>
          <a:xfrm>
            <a:off x="2805120" y="305928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0" name=""/>
          <p:cNvSpPr/>
          <p:nvPr/>
        </p:nvSpPr>
        <p:spPr>
          <a:xfrm>
            <a:off x="3109680" y="351648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1" name=""/>
          <p:cNvSpPr/>
          <p:nvPr/>
        </p:nvSpPr>
        <p:spPr>
          <a:xfrm>
            <a:off x="3338280" y="36687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2" name=""/>
          <p:cNvSpPr/>
          <p:nvPr/>
        </p:nvSpPr>
        <p:spPr>
          <a:xfrm>
            <a:off x="3643200" y="382104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3" name=""/>
          <p:cNvSpPr/>
          <p:nvPr/>
        </p:nvSpPr>
        <p:spPr>
          <a:xfrm>
            <a:off x="3871800" y="38973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4" name=""/>
          <p:cNvSpPr/>
          <p:nvPr/>
        </p:nvSpPr>
        <p:spPr>
          <a:xfrm>
            <a:off x="4176720" y="404964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5" name=""/>
          <p:cNvSpPr/>
          <p:nvPr/>
        </p:nvSpPr>
        <p:spPr>
          <a:xfrm>
            <a:off x="4557600" y="420228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6" name=""/>
          <p:cNvSpPr/>
          <p:nvPr/>
        </p:nvSpPr>
        <p:spPr>
          <a:xfrm>
            <a:off x="5014800" y="443088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7" name=""/>
          <p:cNvSpPr/>
          <p:nvPr/>
        </p:nvSpPr>
        <p:spPr>
          <a:xfrm>
            <a:off x="5319720" y="458316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
        <p:nvSpPr>
          <p:cNvPr id="658" name=""/>
          <p:cNvSpPr/>
          <p:nvPr/>
        </p:nvSpPr>
        <p:spPr>
          <a:xfrm>
            <a:off x="5640120" y="4648320"/>
            <a:ext cx="3096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X</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9" name="PlaceHolder 1"/>
          <p:cNvSpPr>
            <a:spLocks noGrp="1"/>
          </p:cNvSpPr>
          <p:nvPr>
            <p:ph type="title"/>
          </p:nvPr>
        </p:nvSpPr>
        <p:spPr>
          <a:xfrm>
            <a:off x="304920" y="-360"/>
            <a:ext cx="853416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NYMEX CRUDE OIL FUTURES PRICES</a:t>
            </a:r>
            <a:endParaRPr b="0" lang="en-US" sz="3600" strike="noStrike" u="none">
              <a:solidFill>
                <a:srgbClr val="000000"/>
              </a:solidFill>
              <a:effectLst/>
              <a:uFillTx/>
              <a:latin typeface="Times New Roman"/>
            </a:endParaRPr>
          </a:p>
        </p:txBody>
      </p:sp>
      <p:graphicFrame>
        <p:nvGraphicFramePr>
          <p:cNvPr id="660" name=""/>
          <p:cNvGraphicFramePr/>
          <p:nvPr/>
        </p:nvGraphicFramePr>
        <p:xfrm>
          <a:off x="228600" y="1981080"/>
          <a:ext cx="8686800" cy="4572000"/>
        </p:xfrm>
        <a:graphic>
          <a:graphicData uri="http://schemas.openxmlformats.org/presentationml/2006/ole">
            <p:oleObj r:id="rId1" spid="">
              <p:embed/>
              <p:pic>
                <p:nvPicPr>
                  <p:cNvPr id="661" name="" descr=""/>
                  <p:cNvPicPr/>
                  <p:nvPr/>
                </p:nvPicPr>
                <p:blipFill>
                  <a:blip r:embed="rId2"/>
                  <a:stretch/>
                </p:blipFill>
                <p:spPr>
                  <a:xfrm>
                    <a:off x="228600" y="1981080"/>
                    <a:ext cx="8686800" cy="4572000"/>
                  </a:xfrm>
                  <a:prstGeom prst="rect">
                    <a:avLst/>
                  </a:prstGeom>
                  <a:noFill/>
                  <a:ln w="0">
                    <a:noFill/>
                  </a:ln>
                </p:spPr>
              </p:pic>
            </p:oleObj>
          </a:graphicData>
        </a:graphic>
      </p:graphicFrame>
    </p:spTree>
  </p:cSld>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Calendar Spread Option</a:t>
            </a:r>
            <a:endParaRPr b="0" lang="en-US" sz="4400" strike="noStrike" u="none">
              <a:solidFill>
                <a:srgbClr val="000000"/>
              </a:solidFill>
              <a:effectLst/>
              <a:uFillTx/>
              <a:latin typeface="Times New Roman"/>
            </a:endParaRPr>
          </a:p>
        </p:txBody>
      </p:sp>
      <p:sp>
        <p:nvSpPr>
          <p:cNvPr id="66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This NYMEX product will enable a risk manager to position for the shifting price curve.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Suggested Reading</a:t>
            </a:r>
            <a:endParaRPr b="0" lang="en-US" sz="4400" strike="noStrike" u="none">
              <a:solidFill>
                <a:srgbClr val="000000"/>
              </a:solidFill>
              <a:effectLst/>
              <a:uFillTx/>
              <a:latin typeface="Times New Roman"/>
            </a:endParaRPr>
          </a:p>
        </p:txBody>
      </p:sp>
      <p:sp>
        <p:nvSpPr>
          <p:cNvPr id="66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John C. Hull, </a:t>
            </a:r>
            <a:r>
              <a:rPr b="0" i="1" lang="en-US" sz="2000" strike="noStrike" u="none">
                <a:solidFill>
                  <a:srgbClr val="000000"/>
                </a:solidFill>
                <a:effectLst/>
                <a:uFillTx/>
                <a:latin typeface="Times New Roman"/>
              </a:rPr>
              <a:t>Options, Futures, and other Derivative Securities</a:t>
            </a:r>
            <a:r>
              <a:rPr b="0" lang="en-US" sz="2000" strike="noStrike" u="none">
                <a:solidFill>
                  <a:srgbClr val="000000"/>
                </a:solidFill>
                <a:effectLst/>
                <a:uFillTx/>
                <a:latin typeface="Times New Roman"/>
              </a:rPr>
              <a:t>,2nd ed. Prentice Hall, 1993.</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Shelly Natenberg, </a:t>
            </a:r>
            <a:r>
              <a:rPr b="0" i="1" lang="en-US" sz="2000" strike="noStrike" u="none">
                <a:solidFill>
                  <a:srgbClr val="000000"/>
                </a:solidFill>
                <a:effectLst/>
                <a:uFillTx/>
                <a:latin typeface="Times New Roman"/>
              </a:rPr>
              <a:t>Option Volatility and Pricing:Advanced Trading Strategiesand Techniques,</a:t>
            </a:r>
            <a:r>
              <a:rPr b="0" lang="en-US" sz="2000" strike="noStrike" u="none">
                <a:solidFill>
                  <a:srgbClr val="000000"/>
                </a:solidFill>
                <a:effectLst/>
                <a:uFillTx/>
                <a:latin typeface="Times New Roman"/>
              </a:rPr>
              <a:t>Richard D. Irwin, 1994.</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Neil Chriss,</a:t>
            </a:r>
            <a:r>
              <a:rPr b="0" i="1" lang="en-US" sz="2000" strike="noStrike" u="none">
                <a:solidFill>
                  <a:srgbClr val="000000"/>
                </a:solidFill>
                <a:effectLst/>
                <a:uFillTx/>
                <a:latin typeface="Times New Roman"/>
              </a:rPr>
              <a:t>Black-Scholes and Beyond,</a:t>
            </a:r>
            <a:r>
              <a:rPr b="0" lang="en-US" sz="2000" strike="noStrike" u="none">
                <a:solidFill>
                  <a:srgbClr val="000000"/>
                </a:solidFill>
                <a:effectLst/>
                <a:uFillTx/>
                <a:latin typeface="Times New Roman"/>
              </a:rPr>
              <a:t>Mcgraw-Hill,1997.</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0000"/>
                </a:solidFill>
                <a:effectLst/>
                <a:uFillTx/>
                <a:latin typeface="Times New Roman"/>
              </a:rPr>
              <a:t>www.NYMEX.com</a:t>
            </a:r>
            <a:endParaRPr b="0" lang="en-US" sz="4400" strike="noStrike" u="none">
              <a:solidFill>
                <a:srgbClr val="000000"/>
              </a:solidFill>
              <a:effectLst/>
              <a:uFillTx/>
              <a:latin typeface="Times New Roman"/>
            </a:endParaRPr>
          </a:p>
        </p:txBody>
      </p:sp>
      <p:sp>
        <p:nvSpPr>
          <p:cNvPr id="66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FUNDAMENTALS</a:t>
            </a:r>
            <a:endParaRPr b="0" lang="en-US" sz="4400" strike="noStrike" u="none">
              <a:solidFill>
                <a:srgbClr val="000000"/>
              </a:solidFill>
              <a:effectLst/>
              <a:uFillTx/>
              <a:latin typeface="Times New Roman"/>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What are Options?</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2000-01-06T19:33:54Z</dcterms:created>
  <dc:creator>mk</dc:creator>
  <dc:description/>
  <dc:language>en-US</dc:language>
  <cp:lastModifiedBy>mk</cp:lastModifiedBy>
  <cp:lastPrinted>2000-03-10T17:07:58Z</cp:lastPrinted>
  <dcterms:modified xsi:type="dcterms:W3CDTF">2000-03-10T18:39:09Z</dcterms:modified>
  <cp:revision>199</cp:revision>
  <dc:subject/>
  <dc:title>INTRODUCTION TO MANAGING RISK WITH NYMEX OPTIONS</dc:title>
</cp:coreProperties>
</file>