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embeddings/oleObject1.xlsx" ContentType="application/vnd.openxmlformats-officedocument.spreadsheetml.sheet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15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27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19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34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</p:sldIdLst>
  <p:sldSz cx="9144000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CD32F06-C402-4BDD-8E9D-1541083B6D4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2580236-84BD-4676-B9BC-1AE5F74BA5F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4ABA46C-1653-44FF-95BA-9B1996920C8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E123970-BCDC-43C7-B05F-7B837DF5C8F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33560" indent="-11916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81040" indent="-1094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940040" indent="-11124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940040" indent="-11124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940040" indent="-11124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83047D2-A751-4036-A71F-3DC6CC4AE49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5" name="ENE_C_WHI" descr=""/>
          <p:cNvPicPr/>
          <p:nvPr/>
        </p:nvPicPr>
        <p:blipFill>
          <a:blip r:embed="rId2"/>
          <a:stretch/>
        </p:blipFill>
        <p:spPr>
          <a:xfrm>
            <a:off x="8232840" y="5946840"/>
            <a:ext cx="690480" cy="693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18000" y="6516720"/>
            <a:ext cx="12452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1999 VK-9060359-</a:t>
            </a:r>
            <a:fld id="{F72D6FF1-63B4-49DF-9AB9-28C4FF274470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3314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Key Techniques to Accurately Estimate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subTitle"/>
          </p:nvPr>
        </p:nvSpPr>
        <p:spPr>
          <a:xfrm>
            <a:off x="1371600" y="4914720"/>
            <a:ext cx="6477120" cy="1557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Vincent Kaminski, Ronnie Chahal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‘99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Houston, June 23, 1999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7" name="ENE_C_WHI" descr=""/>
          <p:cNvPicPr/>
          <p:nvPr/>
        </p:nvPicPr>
        <p:blipFill>
          <a:blip r:embed="rId1"/>
          <a:stretch/>
        </p:blipFill>
        <p:spPr>
          <a:xfrm>
            <a:off x="3056040" y="299880"/>
            <a:ext cx="3031920" cy="3046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" name=""/>
          <p:cNvSpPr/>
          <p:nvPr/>
        </p:nvSpPr>
        <p:spPr>
          <a:xfrm>
            <a:off x="7758000" y="5645160"/>
            <a:ext cx="1386000" cy="1212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Annualization Factor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685440" y="1676160"/>
            <a:ext cx="80010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Close-to-close variability of returns over  weekend in the stock market is lower because the flow of information regarding stocks slows down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 this true of energy markets?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answer: Yes, but to a much  lower extent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information regarding weather arrives at the same rate, irrespective of the day of the week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541440" y="1811160"/>
            <a:ext cx="14580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541440" y="2959200"/>
            <a:ext cx="145800" cy="14580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280" bIns="2628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541440" y="3476520"/>
            <a:ext cx="14580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541440" y="3995640"/>
            <a:ext cx="14580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0948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Seasonality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685440" y="1676520"/>
            <a:ext cx="79246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does seasonality affect the volatility estimates?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Assume multiplicative seasonality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 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Seasonality coefficient 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 calculations of price ratios will cancel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price ratio corresponding to a contract rollover date should be eliminated from the sample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0">
              <a:spcBef>
                <a:spcPts val="1687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527040" y="1797120"/>
            <a:ext cx="14616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527040" y="2341440"/>
            <a:ext cx="14616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527040" y="3833640"/>
            <a:ext cx="14616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SP15 On-Peak Price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84" name=""/>
          <p:cNvGraphicFramePr/>
          <p:nvPr/>
        </p:nvGraphicFramePr>
        <p:xfrm>
          <a:off x="347760" y="1658880"/>
          <a:ext cx="8555040" cy="4754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47760" y="1658880"/>
                    <a:ext cx="8555040" cy="4754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6" name=""/>
          <p:cNvSpPr/>
          <p:nvPr/>
        </p:nvSpPr>
        <p:spPr>
          <a:xfrm>
            <a:off x="476640" y="3206880"/>
            <a:ext cx="350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20-Day Historical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88" name=""/>
          <p:cNvGraphicFramePr/>
          <p:nvPr/>
        </p:nvGraphicFramePr>
        <p:xfrm>
          <a:off x="0" y="1743120"/>
          <a:ext cx="8799480" cy="4890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743120"/>
                    <a:ext cx="8799480" cy="4890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0" name=""/>
          <p:cNvSpPr/>
          <p:nvPr/>
        </p:nvSpPr>
        <p:spPr>
          <a:xfrm>
            <a:off x="133560" y="3206880"/>
            <a:ext cx="451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%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Mean Reversion Process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Prices of commodities  gravitate to the marginal cost of production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Mean reversion models borrowed from financial economics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Ornstein - Uhlenbeck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Brennan - Schwartz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512640" y="1725480"/>
            <a:ext cx="14616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512640" y="2570040"/>
            <a:ext cx="14616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Ornstein-Uhlenbeck Process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dP =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P)dt  +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dz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30040" indent="-115560">
              <a:lnSpc>
                <a:spcPct val="100000"/>
              </a:lnSpc>
              <a:spcBef>
                <a:spcPts val="168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speed of mean  reversion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30040" indent="-115560">
              <a:lnSpc>
                <a:spcPct val="100000"/>
              </a:lnSpc>
              <a:spcBef>
                <a:spcPts val="168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30040" indent="-115560">
              <a:spcBef>
                <a:spcPts val="168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average price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parameters of the equation above can be estimated using a discrete version of the model above (an AR1 model)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30040" indent="-115560">
              <a:lnSpc>
                <a:spcPct val="100000"/>
              </a:lnSpc>
              <a:spcBef>
                <a:spcPts val="168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 a + b 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t-1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+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512640" y="3705120"/>
            <a:ext cx="14616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512640" y="1746360"/>
            <a:ext cx="146160" cy="14580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280" bIns="2628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Ornstein-Uhlenbeck Process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coefficients of the original equation can be recovered from the estimated coefficients of the the discrete version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= -a/b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100000"/>
              </a:lnSpc>
              <a:spcBef>
                <a:spcPts val="168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=-log(1+b)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this case,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is measured in monetary units, unlike standard volatility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>
            <a:off x="500040" y="1725480"/>
            <a:ext cx="14616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500040" y="3544920"/>
            <a:ext cx="14616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Ornstein-Uhlenbeck Process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685440" y="1980720"/>
            <a:ext cx="7924680" cy="449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Coefficient estimates (SP15 prices, on-peak)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81040" indent="-109440">
              <a:spcBef>
                <a:spcPts val="4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4/1/98  - 6/15/ 99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7/1/98 - 9/30/98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29.9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46.4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0.225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0.341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7.39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13.9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Alternative formulation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dP =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P)dt  +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Pdz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512640" y="2125800"/>
            <a:ext cx="146160" cy="14580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280" bIns="2628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512640" y="4091040"/>
            <a:ext cx="14616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Limitations of Mean Reversion Models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speed of mean reversion may vary above and below the mean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realistic price  process for electricity must capture the possibility of price gaps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spikes may be asymmetric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should rather speak about a “floor reverting process”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Floor levels are characterized by seasonality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512640" y="1725480"/>
            <a:ext cx="14616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512640" y="2558880"/>
            <a:ext cx="14616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512640" y="3419640"/>
            <a:ext cx="146160" cy="14580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280" bIns="2628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512640" y="3938760"/>
            <a:ext cx="146160" cy="14580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280" bIns="2628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4572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Modeling Price Jumps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/>
          </p:nvPr>
        </p:nvSpPr>
        <p:spPr>
          <a:xfrm>
            <a:off x="685440" y="1676520"/>
            <a:ext cx="7924680" cy="487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realistic price  process for electricity must capture the possibility of price gaps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jumps result from interaction of demand and supply in a market with virtually no storage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spikes to the upside are more likely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should rather speak about a “floor reverting process”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Floor levels are characterized by seasonality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514440" y="1797120"/>
            <a:ext cx="14580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514440" y="2641680"/>
            <a:ext cx="145800" cy="14580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280" bIns="2628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514440" y="3473280"/>
            <a:ext cx="14580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514440" y="3990960"/>
            <a:ext cx="14580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Importance of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874"/>
              </a:spcBef>
              <a:buNone/>
              <a:tabLst>
                <a:tab algn="l" pos="0"/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Critical input to option pricing models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000000"/>
              </a:buClr>
              <a:buFont typeface="Arial"/>
              <a:buChar char="–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More accurate volatility forecasts increase the efficiency of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hedging strategies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Used as a measure of risk in models  used in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000000"/>
              </a:buClr>
              <a:buFont typeface="Arial"/>
              <a:buChar char="–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Risk management (value-at-risk)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000000"/>
              </a:buClr>
              <a:buFont typeface="Arial"/>
              <a:buChar char="–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Portfolio selection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000000"/>
              </a:buClr>
              <a:buFont typeface="Arial"/>
              <a:buChar char="–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Margining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533520" y="1725480"/>
            <a:ext cx="14580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533520" y="3011400"/>
            <a:ext cx="14580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Jump-Diffusion Model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/>
          </p:nvPr>
        </p:nvSpPr>
        <p:spPr>
          <a:xfrm>
            <a:off x="685800" y="1980720"/>
            <a:ext cx="7696080" cy="449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874"/>
              </a:spcBef>
              <a:buNone/>
              <a:tabLst>
                <a:tab algn="l" pos="0"/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Standard approach to modeling jumps: jump-diffusion models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Example: GBM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000000"/>
              </a:buClr>
              <a:buFont typeface="Arial"/>
              <a:buChar char="–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dP =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Pdt +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Pdz + (J-1)Pdq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000000"/>
              </a:buClr>
              <a:buFont typeface="Arial"/>
              <a:buChar char="–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dq =1 if a jump occurs, 0 otherwise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000000"/>
              </a:buClr>
              <a:buFont typeface="Arial"/>
              <a:buChar char="–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J - the size of the jumps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000000"/>
              </a:buClr>
              <a:buFont typeface="Arial"/>
              <a:buChar char="–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J is typically assumed to follow a lognormal distribution,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  (J) ~ N(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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541440" y="2098800"/>
            <a:ext cx="145800" cy="14580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280" bIns="2628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541440" y="2928960"/>
            <a:ext cx="14580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Stochastic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874"/>
              </a:spcBef>
              <a:buNone/>
              <a:tabLst>
                <a:tab algn="l" pos="0"/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Stochastic volatility models have been developed to capture empirically observable facts: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000000"/>
              </a:buClr>
              <a:buFont typeface="Arial"/>
              <a:buChar char="–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Volatility tends to cluster: extreme observations tend to be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followed by extreme observations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000000"/>
              </a:buClr>
              <a:buFont typeface="Arial"/>
              <a:buChar char="–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Volatility in many markets varies with the price level  and the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 market direction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539640" y="1711440"/>
            <a:ext cx="146160" cy="14580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280" bIns="2628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GARCH MODEL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/>
          </p:nvPr>
        </p:nvSpPr>
        <p:spPr>
          <a:xfrm>
            <a:off x="685800" y="1599840"/>
            <a:ext cx="777240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GARCH (Generalized Auto Regressive Heteroskedastic model)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Definition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 (P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/P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t-1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 = k +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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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~ N(0,1)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100000"/>
              </a:lnSpc>
              <a:spcBef>
                <a:spcPts val="168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t+1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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+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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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+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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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100000"/>
              </a:lnSpc>
              <a:spcBef>
                <a:spcPts val="168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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term k represents average level of returns,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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 the stochastic innovation to returns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0">
              <a:spcBef>
                <a:spcPts val="1687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512640" y="1725480"/>
            <a:ext cx="14616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>
            <a:off x="512640" y="2284560"/>
            <a:ext cx="146160" cy="14580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280" bIns="2628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>
            <a:off x="512640" y="4238640"/>
            <a:ext cx="14616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Model-Implied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Future spot prices can be predicted using a fundamental model, containing the following components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Representation of future generation stack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Load forecast and load variability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Assumptions regarding future fuel prices and price volatility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>
            <a:off x="539640" y="1725480"/>
            <a:ext cx="14616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Model-Implied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fundamental model can be used as a simulation tool to translate the assumptions regarding load and fuel price volatility into electricity price volatility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difficulty: a realistic fundamental model takes a very long time to run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has to use a more simplistic model and face the consequences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527040" y="1711440"/>
            <a:ext cx="146160" cy="14580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280" bIns="2628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527040" y="2859120"/>
            <a:ext cx="14616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"/>
          <p:cNvSpPr/>
          <p:nvPr/>
        </p:nvSpPr>
        <p:spPr>
          <a:xfrm>
            <a:off x="527040" y="3705120"/>
            <a:ext cx="14616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Summary Statistics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On-peak prices, South of Path 15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6x16 wholesale peak hours definition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April 1, 1998 to June 15, 1999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Mean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$ 29.79 / MWh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Standard Deviation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$ 15.55 / MWh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Returns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Mean (annualized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300)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26.6 %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Standard Deviation (annualized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300)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509 %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0">
              <a:spcBef>
                <a:spcPts val="1687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"/>
          <p:cNvSpPr/>
          <p:nvPr/>
        </p:nvSpPr>
        <p:spPr>
          <a:xfrm>
            <a:off x="527040" y="1711440"/>
            <a:ext cx="146160" cy="14580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280" bIns="2628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527040" y="2259000"/>
            <a:ext cx="14616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"/>
          <p:cNvSpPr/>
          <p:nvPr/>
        </p:nvSpPr>
        <p:spPr>
          <a:xfrm>
            <a:off x="527040" y="3319560"/>
            <a:ext cx="146160" cy="14580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280" bIns="2628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"/>
          <p:cNvSpPr/>
          <p:nvPr/>
        </p:nvSpPr>
        <p:spPr>
          <a:xfrm>
            <a:off x="527040" y="2797200"/>
            <a:ext cx="14616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"/>
          <p:cNvSpPr/>
          <p:nvPr/>
        </p:nvSpPr>
        <p:spPr>
          <a:xfrm>
            <a:off x="527040" y="4827600"/>
            <a:ext cx="14616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Stochastic Process Formulation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/>
          </p:nvPr>
        </p:nvSpPr>
        <p:spPr>
          <a:xfrm>
            <a:off x="685800" y="1980720"/>
            <a:ext cx="784872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Parameters estimated using the RATS software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Maximum likelihood estimator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GBM: dP = µPdt + σPdz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Jump Diffusion: dP = µPdt + σPdz + P*dq*N(mean, variance)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dq = 1 with probability p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= 0 with probability (1-p)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"/>
          <p:cNvSpPr/>
          <p:nvPr/>
        </p:nvSpPr>
        <p:spPr>
          <a:xfrm>
            <a:off x="527040" y="2097000"/>
            <a:ext cx="14616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"/>
          <p:cNvSpPr/>
          <p:nvPr/>
        </p:nvSpPr>
        <p:spPr>
          <a:xfrm>
            <a:off x="527040" y="3159000"/>
            <a:ext cx="14616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"/>
          <p:cNvSpPr/>
          <p:nvPr/>
        </p:nvSpPr>
        <p:spPr>
          <a:xfrm>
            <a:off x="527040" y="3691080"/>
            <a:ext cx="146160" cy="14580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280" bIns="2628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"/>
          <p:cNvSpPr/>
          <p:nvPr/>
        </p:nvSpPr>
        <p:spPr>
          <a:xfrm>
            <a:off x="527040" y="2635200"/>
            <a:ext cx="14616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Conditional Heteroskedasticity Models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68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ARCH: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σ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 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t+1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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+ α σ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 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υ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68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GARCH: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σ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 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t+1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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+ α σ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 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υ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 β σ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 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68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EGARCH: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σ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 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t+1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(σ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 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δ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exp(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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+ α σ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 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υ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 β (|σ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 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υ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|))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68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"/>
          <p:cNvSpPr/>
          <p:nvPr/>
        </p:nvSpPr>
        <p:spPr>
          <a:xfrm>
            <a:off x="527040" y="1711440"/>
            <a:ext cx="146160" cy="14580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280" bIns="2628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"/>
          <p:cNvSpPr/>
          <p:nvPr/>
        </p:nvSpPr>
        <p:spPr>
          <a:xfrm>
            <a:off x="527040" y="2259000"/>
            <a:ext cx="14616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"/>
          <p:cNvSpPr/>
          <p:nvPr/>
        </p:nvSpPr>
        <p:spPr>
          <a:xfrm>
            <a:off x="527040" y="2805120"/>
            <a:ext cx="14616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GBM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58" name=""/>
          <p:cNvSpPr/>
          <p:nvPr/>
        </p:nvSpPr>
        <p:spPr>
          <a:xfrm>
            <a:off x="457200" y="1752480"/>
            <a:ext cx="8305920" cy="230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0.0009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(0.0026)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0.05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(0.06)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       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0.08618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0.1252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24.86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9.021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Likelihood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267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"/>
          <p:cNvSpPr/>
          <p:nvPr/>
        </p:nvSpPr>
        <p:spPr>
          <a:xfrm>
            <a:off x="1066680" y="990720"/>
            <a:ext cx="76201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Full Sample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Summer Only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Jump Diffusion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61" name=""/>
          <p:cNvSpPr/>
          <p:nvPr/>
        </p:nvSpPr>
        <p:spPr>
          <a:xfrm>
            <a:off x="666720" y="1338120"/>
            <a:ext cx="7264440" cy="479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(0.031)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(0.2363)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(4.25)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(0.75)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  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0.0063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0.3534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5.89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2.72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mean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  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0.0734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0.0762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1.97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              0.50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variance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  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0.1773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0.3219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9.64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1.20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  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0.4429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0.2757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10.37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1.71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Likelihood   355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51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"/>
          <p:cNvSpPr/>
          <p:nvPr/>
        </p:nvSpPr>
        <p:spPr>
          <a:xfrm>
            <a:off x="1352520" y="819000"/>
            <a:ext cx="7848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Full Sample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Summer Only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Different Types of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Historical volatility: volatility estimated from historical prices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Implied volatility: volatility calculated from option prices observed in the market place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 implied by a fundamental  model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>
            <a:off x="538200" y="1712880"/>
            <a:ext cx="14616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538200" y="2244600"/>
            <a:ext cx="14616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538200" y="3092400"/>
            <a:ext cx="14616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ARCH GBM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64" name=""/>
          <p:cNvSpPr/>
          <p:nvPr/>
        </p:nvSpPr>
        <p:spPr>
          <a:xfrm>
            <a:off x="609480" y="1447920"/>
            <a:ext cx="7256520" cy="271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0.0096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(0.0007)               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0.75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(0.02)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 baseline="30000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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0.0522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0.1129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20.60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 8.66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α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0.4431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0.0868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4.90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 1.13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Likelihood  300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"/>
          <p:cNvSpPr/>
          <p:nvPr/>
        </p:nvSpPr>
        <p:spPr>
          <a:xfrm>
            <a:off x="685800" y="990720"/>
            <a:ext cx="8229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Full Sample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Summer Only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685800" y="-28800"/>
            <a:ext cx="7772400" cy="755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ARCH Jump Diffusion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67" name=""/>
          <p:cNvSpPr/>
          <p:nvPr/>
        </p:nvSpPr>
        <p:spPr>
          <a:xfrm>
            <a:off x="457200" y="1252440"/>
            <a:ext cx="8305920" cy="489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(0.0068)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(0.0385)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(0.97)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(2.84)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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0.0066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0.0014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5.13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               1.16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0.4887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0.2178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5.29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1.82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mean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(0.0269)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0.0581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(0.49)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0.79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variance      0.1825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0.1869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4.52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4.47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0.2434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0.5522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5.14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5.49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Likelihood   371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54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"/>
          <p:cNvSpPr/>
          <p:nvPr/>
        </p:nvSpPr>
        <p:spPr>
          <a:xfrm>
            <a:off x="685800" y="833400"/>
            <a:ext cx="8001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Full Sample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Summer Only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GARCH GBM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70" name=""/>
          <p:cNvSpPr/>
          <p:nvPr/>
        </p:nvSpPr>
        <p:spPr>
          <a:xfrm>
            <a:off x="457200" y="1523880"/>
            <a:ext cx="8305920" cy="419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0.0089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(0.0001)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0.90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  (0.001)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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0.0026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0.1142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4.56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   8.54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0.1603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0.0885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5.93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   1.12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β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0.8259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(0.056)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39.92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  (0.00)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Likelihood    330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41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"/>
          <p:cNvSpPr/>
          <p:nvPr/>
        </p:nvSpPr>
        <p:spPr>
          <a:xfrm>
            <a:off x="914400" y="990720"/>
            <a:ext cx="7772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Full Sample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Summer Only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152280" y="-360"/>
            <a:ext cx="883944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GARCH Jump diffusion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73" name=""/>
          <p:cNvSpPr/>
          <p:nvPr/>
        </p:nvSpPr>
        <p:spPr>
          <a:xfrm>
            <a:off x="380880" y="1096920"/>
            <a:ext cx="8305920" cy="562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(0.0195)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(0.0126)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(2.66)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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0.0054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0.0255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4.84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0.4525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0.1466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4.69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β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(0.0359)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(0.0242)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(0.00)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mean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0.1465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0.0569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2.87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variance         0.2043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0.3108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4.35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0.2679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0.2676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5.87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Likelihood     378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51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"/>
          <p:cNvSpPr/>
          <p:nvPr/>
        </p:nvSpPr>
        <p:spPr>
          <a:xfrm>
            <a:off x="914400" y="757080"/>
            <a:ext cx="7086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Full Sample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Summer Only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EGARCH</a:t>
            </a: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Pure Diffusion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76" name=""/>
          <p:cNvSpPr/>
          <p:nvPr/>
        </p:nvSpPr>
        <p:spPr>
          <a:xfrm>
            <a:off x="457200" y="1338120"/>
            <a:ext cx="8305920" cy="483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(0.0122)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(0.0151)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(1.06)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 (0.32)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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(0.9878)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(1.967)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(9.37)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 (3.68)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(1.6009)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(0.8341)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(6.94)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 (1.85)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β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1.6468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0.2953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7.49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   0.63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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0.7027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0.0904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20.41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   0.41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Likelihood    345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43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7" name=""/>
          <p:cNvSpPr/>
          <p:nvPr/>
        </p:nvSpPr>
        <p:spPr>
          <a:xfrm>
            <a:off x="762120" y="804960"/>
            <a:ext cx="7924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Full Sample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Summer Only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Volatility: Estimation Challenges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800" y="1525680"/>
            <a:ext cx="7848720" cy="4875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Limited historical data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Seasonality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Insufficient number of price observations to properly deseasonalize the data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Non-stationary time series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presentation below enumerates and exemplifies the difficulties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easy solutions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514440" y="1654200"/>
            <a:ext cx="14580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514440" y="2198520"/>
            <a:ext cx="14580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514440" y="3459240"/>
            <a:ext cx="145800" cy="14580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280" bIns="2628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514440" y="3990960"/>
            <a:ext cx="14580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514440" y="4827600"/>
            <a:ext cx="14580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Definition of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 can be defined only in the context of a stochastic process used to describe the dynamics of prices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Standard assumption in the option pricing theory: Geometric Brownian Motion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Definition of volatility will change if a different stochastic process is assumed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539640" y="1725480"/>
            <a:ext cx="14616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539640" y="2556000"/>
            <a:ext cx="146160" cy="14580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280" bIns="2628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539640" y="3402000"/>
            <a:ext cx="14616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Geometric Brownian Motion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2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dP =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Pdt +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Pdz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     -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100000"/>
              </a:lnSpc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-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instantaneous drift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100000"/>
              </a:lnSpc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-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     -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dz   -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Wiener’s variable  (dz =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dt,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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554040" y="1725480"/>
            <a:ext cx="14616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9144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Estimation of Historical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685440" y="1599840"/>
            <a:ext cx="807732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874"/>
              </a:spcBef>
              <a:buNone/>
              <a:tabLst>
                <a:tab algn="l" pos="0"/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Estimation of historical volatility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000000"/>
              </a:buClr>
              <a:buFont typeface="Arial"/>
              <a:buChar char="–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Calculate price ratios: 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/ 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t-1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000000"/>
              </a:buClr>
              <a:buFont typeface="Arial"/>
              <a:buChar char="–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Take natural logarithms of price ratios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000000"/>
              </a:buClr>
              <a:buFont typeface="Arial"/>
              <a:buChar char="–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Calculate standard deviation of log price ratios (= logarithmic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returns)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000000"/>
              </a:buClr>
              <a:buFont typeface="Arial"/>
              <a:buChar char="–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Annualize the standard deviation (multiply by the square root of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300 (250), 52, 12, respectively, for daily (Western U.S., Eastern U.S.), weekly and monthly data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Why use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300 or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250 for the daily data? Answer: it’s related to the number of trading days in a year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527040" y="1727280"/>
            <a:ext cx="146160" cy="14580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280" bIns="2628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527040" y="5014800"/>
            <a:ext cx="14616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Annualization Factor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8" name=""/>
          <p:cNvSpPr/>
          <p:nvPr/>
        </p:nvSpPr>
        <p:spPr>
          <a:xfrm>
            <a:off x="838080" y="4648320"/>
            <a:ext cx="7543800" cy="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 flipV="1">
            <a:off x="1523880" y="4191120"/>
            <a:ext cx="0" cy="4572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 flipV="1">
            <a:off x="2438280" y="4191120"/>
            <a:ext cx="0" cy="4572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 flipV="1">
            <a:off x="3352680" y="4191120"/>
            <a:ext cx="0" cy="4572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 flipV="1">
            <a:off x="4267080" y="4191120"/>
            <a:ext cx="0" cy="4572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 flipV="1">
            <a:off x="5181480" y="4191120"/>
            <a:ext cx="0" cy="4572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 flipV="1">
            <a:off x="7162920" y="4191120"/>
            <a:ext cx="0" cy="4572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1289880" y="4917960"/>
            <a:ext cx="434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2347920" y="491796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3278160" y="4952880"/>
            <a:ext cx="468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4252680" y="491796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5083200" y="491796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7081200" y="4917960"/>
            <a:ext cx="434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2674080" y="2298600"/>
            <a:ext cx="2033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 Daily Returns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 flipH="1">
            <a:off x="2133720" y="2819520"/>
            <a:ext cx="914400" cy="12189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 flipH="1">
            <a:off x="3048120" y="2743200"/>
            <a:ext cx="457200" cy="13716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4038480" y="2666880"/>
            <a:ext cx="0" cy="14479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4343400" y="2743200"/>
            <a:ext cx="380880" cy="13716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6265800" y="1841400"/>
            <a:ext cx="2188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Weekend Return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 flipH="1">
            <a:off x="6019560" y="2209680"/>
            <a:ext cx="1523880" cy="198144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Annualization Factor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685800" y="1676160"/>
            <a:ext cx="784872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874"/>
              </a:spcBef>
              <a:buNone/>
              <a:tabLst>
                <a:tab algn="l" pos="0"/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Alternative approaches to annualization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000000"/>
              </a:buClr>
              <a:buFont typeface="Arial"/>
              <a:buChar char="–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Ignore the problem: close-to-close basis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000000"/>
              </a:buClr>
              <a:buFont typeface="Arial"/>
              <a:buChar char="–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Calendar day  basis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000000"/>
              </a:buClr>
              <a:buFont typeface="Arial"/>
              <a:buChar char="–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Trading day basis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day approach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000000"/>
              </a:buClr>
              <a:buFont typeface="Arial"/>
              <a:buChar char="–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French and Roll (1986): weekend equal to 1.107 trading days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(based on close-to-close variance comparison) for U.S. stocks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000000"/>
              </a:buClr>
              <a:buFont typeface="Arial"/>
              <a:buChar char="–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Number of days in  a year: 52*(4+ 1.107) = 266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0">
              <a:spcBef>
                <a:spcPts val="1687"/>
              </a:spcBef>
              <a:buNone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528480" y="1808280"/>
            <a:ext cx="146160" cy="14580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280" bIns="2628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>
            <a:off x="528480" y="3773520"/>
            <a:ext cx="146160" cy="1461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640" bIns="26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1999-06-19T20:12:11Z</dcterms:created>
  <dc:creator>Vincent Kaminski</dc:creator>
  <dc:description/>
  <dc:language>en-US</dc:language>
  <cp:lastModifiedBy>Kelly Sachs</cp:lastModifiedBy>
  <cp:lastPrinted>1999-06-23T11:39:33Z</cp:lastPrinted>
  <dcterms:modified xsi:type="dcterms:W3CDTF">1999-06-23T12:58:13Z</dcterms:modified>
  <cp:revision>36</cp:revision>
  <dc:subject/>
  <dc:title>Key Techniques to Accurately Estimate Volatility</dc:title>
</cp:coreProperties>
</file>