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598B9C-C9BB-4C16-8AB3-33A5BAA6EBE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AA6238-20DA-49CA-AC03-670B07EE9A9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0D009B2-6EF5-4A09-86EB-BF0C3769373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3352680" y="76212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76212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"/>
          <p:cNvSpPr/>
          <p:nvPr/>
        </p:nvSpPr>
        <p:spPr>
          <a:xfrm>
            <a:off x="3276720" y="6019920"/>
            <a:ext cx="213336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12,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3880" y="3352680"/>
            <a:ext cx="6248520" cy="25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Board of Directors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Committee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228240" y="1676520"/>
            <a:ext cx="441972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12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natural gas-fired, combined cycle merchant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will be leased from Tejon Ranchcorp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interconnection with Southern California Edison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interconnection with Kern/Mojave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will be supplied by the Wheeler Ridge Maricopa Water Storage District, and the Kern Water Bank Authority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California Energy Commission (“CEC”) permit received January 20,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EPA permit received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495680" y="1676520"/>
            <a:ext cx="464832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lvl="1" marL="743040" indent="-285840" algn="ctr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strong industry demand for properly developed merchant generation projects in Western System Coordinating Council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is out of the money relative to EPMI curves but in the money ($50+MM) using consultant curves and standard industry finance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“Develop and Sell” strategy enables ENA to monetize development at point of highest ROE with relatively low capital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option payments and sharing agreements triggered  by project success minimizes capital outlays during development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promote/sale gain ($36.2MM) is high relative to dollars spent ($73.9MM including turbines payments), but low relative to overall project cost ($550MM)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33720" y="5334120"/>
            <a:ext cx="3886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61080" y="52228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981080" y="5315040"/>
            <a:ext cx="457200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81080" y="4876920"/>
            <a:ext cx="4572000" cy="142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Exposure ($MM)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Proposed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Costs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$48.2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  0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34.0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34.0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$48.2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$36.9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emission credits ($27.8MM) cannot be resold; turbines re-deployed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F33734-B1A5-4304-924D-63DF841AF68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 /Continued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952880" y="1599840"/>
            <a:ext cx="419112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seeks approval for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development expenses ($1.9MM)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to landlord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Legal, engineering and consultant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gas transportation contract (Value at risk = $34MM)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purchase agreement with GE ($198MM)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GE 7FA power islands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$19.8MM approved and paid to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is not sold to Calpine, ENA will do one or more of the following: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marketing the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a long term tolling agreement with the California Department of Water Resources and arrange an EPC contract and construction financing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an EPC contract and project financing for a merchant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28240" y="1600200"/>
            <a:ext cx="4800600" cy="457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is currently holding an open-season for expansion of its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12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capacity would be available May 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12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is only 11.5 miles from the project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require 118,000 to 126,000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seeks to acquire 100,000 MMBtu/d of firm capacity for a 15-year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of capacity would be acquired on spot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capacity is required to continue marketing project to Calpine or any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received requests for more than 1.5 Bcf/d of capacity in the first phase of its open-season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Open-season is being incrementally priced and all participating shippers must submit a binding bid on March 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 is $34MM per RAC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one year liquidation period that can be hedged in 45 days per ENA gas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provide credit support of either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 of 15-year of demand charges (PV $48.2MM)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Evergreen letter of credit covering three years of demand charges (PV $38.5MM)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CFD1B9-3B9C-4E23-A07B-D3208928C10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6212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to Calpine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4400" y="1828800"/>
            <a:ext cx="723888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began marketing the project in late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was highest of six bids, all requiring execution of backup water contract and receipt of final CEC and EPA permits as conditions precedent.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Purchase price will reimburse ENA for its development costs and turbine payments and include a gain in excess of $30MM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$6MM will be paid if project is expanded by more than 200MW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sharing on certain power sales to California Department of Water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&amp; Sale Agreement must be signed by March 14, prior deadline for firm commitment on Kern open-season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major conditions precedent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of back-up water supply agreement with the Kern Water Bank Authority by April 30 required for Calpine to close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Difficulty arranging back-up water through original Azurix management agreement.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now in principle with Water Bank and Calpine; need definitive agreement by April 30, 2001.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must provide credit support sufficient to fully release Enron of its guarantee obligations under the  Kern gas transportation agreement, as a condition for ENA to close.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to the signing of the Purchase &amp; Sale Agreement, ENA will ensure Kern and Calpine are in agreement as to the credit support required to release Enron.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6228205-2D5B-40F8-8C0D-CCA9E6169A7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rcoker</cp:lastModifiedBy>
  <cp:lastPrinted>2000-09-25T21:58:21Z</cp:lastPrinted>
  <dcterms:modified xsi:type="dcterms:W3CDTF">2001-03-09T18:43:23Z</dcterms:modified>
  <cp:revision>495</cp:revision>
  <dc:subject/>
  <dc:title>No Slide Title</dc:title>
</cp:coreProperties>
</file>