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ldImg"/>
          </p:nvPr>
        </p:nvSpPr>
        <p:spPr>
          <a:xfrm>
            <a:off x="1153800" y="698040"/>
            <a:ext cx="4551480" cy="341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move the slide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36" name=""/>
          <p:cNvSpPr/>
          <p:nvPr/>
        </p:nvSpPr>
        <p:spPr>
          <a:xfrm>
            <a:off x="0" y="0"/>
            <a:ext cx="99864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92880" y="8969400"/>
            <a:ext cx="46512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8969400"/>
            <a:ext cx="998640" cy="230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"/>
          </p:nvPr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3"/>
          </p:nvPr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D12CEA64-C5E1-4C90-BDB2-EC9CDD04991B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1143000" y="4731840"/>
            <a:ext cx="4572000" cy="37990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092240" y="4343400"/>
            <a:ext cx="213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3240" rIns="9324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NOTES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896940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0" y="230040"/>
            <a:ext cx="6858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0A387CF2-3CB9-4965-8FA9-F74EC8FBCC53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 txBox="1"/>
          <p:nvPr/>
        </p:nvSpPr>
        <p:spPr>
          <a:xfrm>
            <a:off x="3860280" y="873432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fld id="{77B7A0EF-4C6F-42EC-8A78-6979A20505D6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 txBox="1"/>
          <p:nvPr/>
        </p:nvSpPr>
        <p:spPr>
          <a:xfrm>
            <a:off x="-360" y="8766000"/>
            <a:ext cx="2971800" cy="4636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b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Participant Guide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 txBox="1"/>
          <p:nvPr/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Orientation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 txBox="1"/>
          <p:nvPr/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33480"/>
                <a:tab algn="l" pos="1866960"/>
                <a:tab algn="l" pos="2800440"/>
                <a:tab algn="l" pos="3733920"/>
                <a:tab algn="l" pos="4667400"/>
                <a:tab algn="l" pos="5600880"/>
                <a:tab algn="l" pos="6534000"/>
                <a:tab algn="l" pos="7467480"/>
                <a:tab algn="l" pos="8400960"/>
                <a:tab algn="l" pos="9334440"/>
                <a:tab algn="l" pos="10267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sldImg"/>
          </p:nvPr>
        </p:nvSpPr>
        <p:spPr>
          <a:xfrm>
            <a:off x="1160640" y="711360"/>
            <a:ext cx="4565520" cy="342396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905040" y="4370400"/>
            <a:ext cx="5047920" cy="4124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0A54C6A-DE1F-4DC7-9A27-83F5E0C56121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31608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HPL Transition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0" y="795240"/>
            <a:ext cx="9144000" cy="6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HPL Cushion Gas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4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0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5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January 17,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Strictly Confidential &amp; Subject to Attorney Client Privilege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78000" y="-360"/>
            <a:ext cx="299736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Pad Gas 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9680" y="790560"/>
            <a:ext cx="83707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 transfer 65.5 bcf of Cushion Gas to AEP at Closing: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Treated as PP&amp;E on the HPL balance sheet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 obligation under the Purchase and Sale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349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as to when Closing  and transfer will occur: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 Case:    1 April 2001:  indemnify AEP for A/S costs, quick HSR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Case:   1 June 2001:  limited A/S repair required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Worst Case:    1 September 2001:  delay in HSR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Seller Conditions to Close: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of 3rd party consents - banks for the monetizations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and impact of A/S line testing and repair known/agreed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Buyer Conditions to Close: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HSR approval - potential that AEP will have to sell power plant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Systems operational -  ENA IT department installing systems link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and impact of A/S line testing and repair known/agreed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425520" y="617400"/>
            <a:ext cx="8032680" cy="56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big is the obligation?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of 1/16,    5.5bcf x (April @$6.37,  May@$5.97, June@$5.96) equals between $35MM to $33MM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a call option at 1/16 strip price ~ $0.70 provides for a total option price of  $3.85MM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7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 our 5.5 bcf obligation?  If we do then, either: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Probability Outcome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Enron has to satisfy obligation: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cost = $3.85MM, Gas purchase cost = $34MM,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Cost = $38MM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 Probability Outcome: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Enron’s obligation goes away: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cost = $3.85MM (may be in the money on the day)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Medium Probability Outcome: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Obligation to deliver is extended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cost = $3.85 (roll option to a later date), Gas purchase cost: 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8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Recommendation:  Purchase a call option now: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Probability that we can get out of our obligation is low.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may be in the money or can be extended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992320" y="0"/>
            <a:ext cx="4927680" cy="4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Cost of Pad Gas Obligation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77840" y="731880"/>
            <a:ext cx="8813880" cy="581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Raise the issue now with AEP?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The issue will come to light anyway and must be dealt with prior to Close.  Addressing it now will not delay Closing.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Con: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soon as we raise the issue, AEP will want us to resolve it.  This will gives AEP trading leverage for  items/changes that they want in the deal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80000"/>
              </a:lnSpc>
              <a:spcAft>
                <a:spcPts val="451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RECOMMENDED STRATEGY: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First: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Engage AEP to establish a bid/ask for items they are interested in from ENA: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1:  Allow AEP to purchase pad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2:  ENA agrees to raise its A/S liability by from $15MM up to $50MM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1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Second: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Make AEP aware of the 5.5 bcf shortfall as a 2007 liability that was mistakenly omitted from the HPL balance sheet.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agrees to inject 5.5 bcf of gas into Bammel at end of the Entex contract,  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agrees that AEP is only required to give us back the amount of Cushion Gas that is in Bammel upon Closing (60.5 bcf)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3800" indent="-336600">
              <a:lnSpc>
                <a:spcPct val="11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Third: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Settle by striking a compromise: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that AEP purchases the pad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39760" indent="-225360">
              <a:lnSpc>
                <a:spcPct val="11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assuming a higher liability for the A/S refurbishment liability.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06800" y="76320"/>
            <a:ext cx="464508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Strategy for discussion with AEP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Potential Cushion Gas Sale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277560" y="580680"/>
            <a:ext cx="8636040" cy="548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treatment of HPL Cushion Gas as PP&amp;E: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Monetized Recoverable Cushion Gas: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55.0 mmBtu @ $2.90 = $159.5MM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Adjust for swap cost to $2.34/mmBtu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55.0 mmBtu @($0.56)=($ 30.8MM)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Monetized Recoverable Cushion Gas: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55.0 mmBtu @ $2.34 = $128.7MM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Non-monetized Recoverable Cushion Gas: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11.4 mmBtu @ $2.16 = $  24.6MM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Unrecoverable Cushion Gas: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1.3 mmBtu @ $2.33 = $     3.0MM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Cushion Gas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67.7 mmBtu @ $2.31 = $156.3MM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40000"/>
              </a:lnSpc>
              <a:spcAft>
                <a:spcPts val="451"/>
              </a:spcAft>
              <a:buNone/>
              <a:tabLst>
                <a:tab algn="l" pos="0"/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5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Treatment of purchase of 5.5 bcf of Cushion Gas: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may be able to reclassify 5.5 bcf of Cushion Gas from PP&amp;E to long term asset at a higher basis: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5.5 bcf of Cushion Gas would be written up from $2.34 to $6.00 to reflect the current market price when the gas is replaced.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higher cost of replacing the 5.5 bcf  ($38MM) would sit on the balance sheet until the Cushion Gas was disposed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we can’t reclassify the 5.5 bcf, we can depreciate the replacement cost ($38MM) over the term of the Entex Contract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Reflects Enron’s obligation to replace the Cushion Gas had the transaction not occurred.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100000"/>
              </a:lnSpc>
              <a:spcAft>
                <a:spcPts val="400"/>
              </a:spcAft>
              <a:buClr>
                <a:srgbClr val="000000"/>
              </a:buClr>
              <a:buFont typeface="Times New Roman"/>
              <a:buChar char="•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to Enron of $5.4MM / yr.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Potential Cushion Gas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53880" y="809640"/>
            <a:ext cx="819792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1:  ENA re-monetizes the Cushion Gas at a higher basis to cover the cost of replacing the 5.5 bcf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would still need to transfer 65.5 bcf to AEP at Close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Keeps the current monetization structure in place.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2:  ENA sells Recoverable Cushion Gas to AEP at a price above our basis.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uses the proceeds to unwind monetization and pay for the additional 5.5 bcf of Cushion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receives a call option on the Recoverable Cushion Gas at the end of the lease at the sale price.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is free to monetize the Cushion Gas, subject to Enron call option at the end of the lease term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0">
              <a:lnSpc>
                <a:spcPct val="100000"/>
              </a:lnSpc>
              <a:spcAft>
                <a:spcPts val="451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030480" y="0"/>
            <a:ext cx="4508640" cy="37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Potential A/S Liability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258480" y="600120"/>
            <a:ext cx="8636040" cy="5672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Enron/El Paso each own a 50%  equity interest; El Paso is operator: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bears 3rd party damages up $4MM, then Enron/El Paso share 50:50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bears 50% of the physical repair and lost gas cost ($1.2MM total)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Line is currently back in service and additional work is being completed to meet Texas Rail Road Commission (TRRC) requirements.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absorbs up to $15MM with respect to its share of costs to test and repair the A/S line to meet TRRC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Upgrade 60 miles of pipe to allow for a smart pigging:  ($1.9MM total)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Smart pig line (w/ associated loss of load): ($1.0MM total)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 data and make required repairs to pipeline:  unknown cost - est. $5MM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70000"/>
              </a:lnSpc>
              <a:spcAft>
                <a:spcPts val="400"/>
              </a:spcAft>
              <a:buNone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cost to Enron is above $15MM, then: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walk the deal, unless AEP forces Enron to close by bearing the additional cost above $15MM, 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100000"/>
              </a:lnSpc>
              <a:spcAft>
                <a:spcPts val="45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AEP can walk the deal, unless Enron forces AEP to close by bearing the additional cost above $15MM.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Aft>
                <a:spcPts val="499"/>
              </a:spcAft>
              <a:buClr>
                <a:srgbClr val="0066ff"/>
              </a:buClr>
              <a:buFont typeface="Wingdings" charset="2"/>
              <a:buChar char=""/>
              <a:tabLst>
                <a:tab algn="l" pos="3662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could agree to absorb up to $50MM of potential liability (est. of full replacement cost) - removes a condition precedent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2001-01-17T14:31:50Z</cp:lastPrinted>
  <dcterms:modified xsi:type="dcterms:W3CDTF">2001-01-17T14:54:24Z</dcterms:modified>
  <cp:revision>240</cp:revision>
  <dc:subject/>
  <dc:title>No Slide Title</dc:title>
</cp:coreProperties>
</file>