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dt" idx="1"/>
          </p:nvPr>
        </p:nvSpPr>
        <p:spPr>
          <a:xfrm>
            <a:off x="388584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sldImg"/>
          </p:nvPr>
        </p:nvSpPr>
        <p:spPr>
          <a:xfrm>
            <a:off x="1153800" y="698040"/>
            <a:ext cx="4551480" cy="341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move the slide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36" name=""/>
          <p:cNvSpPr/>
          <p:nvPr/>
        </p:nvSpPr>
        <p:spPr>
          <a:xfrm>
            <a:off x="0" y="0"/>
            <a:ext cx="998640" cy="230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392880" y="8969400"/>
            <a:ext cx="465120" cy="230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0" y="8969400"/>
            <a:ext cx="998640" cy="230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ENA Orientation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ftr" idx="2"/>
          </p:nvPr>
        </p:nvSpPr>
        <p:spPr>
          <a:xfrm>
            <a:off x="-360" y="8766000"/>
            <a:ext cx="2971800" cy="46368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Participant Guide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sldNum" idx="3"/>
          </p:nvPr>
        </p:nvSpPr>
        <p:spPr>
          <a:xfrm>
            <a:off x="3860280" y="873432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fld id="{727EA9EB-F144-4760-A016-35D46B7D4A05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1143000" y="4731840"/>
            <a:ext cx="4572000" cy="379908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092240" y="4343400"/>
            <a:ext cx="213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3240" rIns="9324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NOTES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0" y="8969400"/>
            <a:ext cx="6858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0" y="230040"/>
            <a:ext cx="6858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 txBox="1"/>
          <p:nvPr/>
        </p:nvSpPr>
        <p:spPr>
          <a:xfrm>
            <a:off x="3860280" y="873432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fld id="{4A1CA26E-8F03-493A-9F20-8D3B9FF319D5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 txBox="1"/>
          <p:nvPr/>
        </p:nvSpPr>
        <p:spPr>
          <a:xfrm>
            <a:off x="-360" y="8766000"/>
            <a:ext cx="2971800" cy="46368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Participant Guide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 txBox="1"/>
          <p:nvPr/>
        </p:nvSpPr>
        <p:spPr>
          <a:xfrm>
            <a:off x="-36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ENA Orientation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 txBox="1"/>
          <p:nvPr/>
        </p:nvSpPr>
        <p:spPr>
          <a:xfrm>
            <a:off x="388584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sldImg"/>
          </p:nvPr>
        </p:nvSpPr>
        <p:spPr>
          <a:xfrm>
            <a:off x="1160640" y="711360"/>
            <a:ext cx="4565520" cy="3423960"/>
          </a:xfrm>
          <a:prstGeom prst="rect">
            <a:avLst/>
          </a:prstGeom>
          <a:ln w="0">
            <a:noFill/>
          </a:ln>
        </p:spPr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905040" y="4370400"/>
            <a:ext cx="5047920" cy="4124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 txBox="1"/>
          <p:nvPr/>
        </p:nvSpPr>
        <p:spPr>
          <a:xfrm>
            <a:off x="3860280" y="873432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fld id="{B794951F-1D8B-4F03-9C06-DAE093FA1190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 txBox="1"/>
          <p:nvPr/>
        </p:nvSpPr>
        <p:spPr>
          <a:xfrm>
            <a:off x="-360" y="8766000"/>
            <a:ext cx="2971800" cy="46368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Participant Guide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 txBox="1"/>
          <p:nvPr/>
        </p:nvSpPr>
        <p:spPr>
          <a:xfrm>
            <a:off x="-36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ENA Orientation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 txBox="1"/>
          <p:nvPr/>
        </p:nvSpPr>
        <p:spPr>
          <a:xfrm>
            <a:off x="388584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1"/>
          <p:cNvSpPr>
            <a:spLocks noGrp="1"/>
          </p:cNvSpPr>
          <p:nvPr>
            <p:ph type="sldImg"/>
          </p:nvPr>
        </p:nvSpPr>
        <p:spPr>
          <a:xfrm>
            <a:off x="1160640" y="711360"/>
            <a:ext cx="4565520" cy="3423960"/>
          </a:xfrm>
          <a:prstGeom prst="rect">
            <a:avLst/>
          </a:prstGeom>
          <a:ln w="0">
            <a:noFill/>
          </a:ln>
        </p:spPr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905040" y="4370400"/>
            <a:ext cx="5047920" cy="4124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6585120"/>
            <a:ext cx="8394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r" pos="777384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&amp; Proprietary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 flipV="1">
            <a:off x="1041480" y="6686640"/>
            <a:ext cx="7365960" cy="936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966960" y="6648480"/>
            <a:ext cx="74102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38C998C-7608-4E7C-B0C7-791AF010503C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0"/>
            <a:ext cx="53964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838080" y="0"/>
            <a:ext cx="31608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HPL Transition -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348000" y="0"/>
            <a:ext cx="48182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09680"/>
            <a:ext cx="785808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857160" y="476280"/>
            <a:ext cx="7886880" cy="93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Aft>
                <a:spcPts val="20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200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spcAft>
                <a:spcPts val="2001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11" name="E_RGB_R" descr=""/>
          <p:cNvPicPr/>
          <p:nvPr/>
        </p:nvPicPr>
        <p:blipFill>
          <a:blip r:embed="rId2"/>
          <a:stretch/>
        </p:blipFill>
        <p:spPr>
          <a:xfrm>
            <a:off x="4027320" y="512640"/>
            <a:ext cx="99720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687240" y="5192640"/>
            <a:ext cx="77565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931000" y="6653160"/>
            <a:ext cx="361800" cy="141480"/>
          </a:xfrm>
          <a:custGeom>
            <a:avLst/>
            <a:gdLst/>
            <a:ahLst/>
            <a:rect l="l" t="t" r="r" b="b"/>
            <a:pathLst>
              <a:path w="685" h="268">
                <a:moveTo>
                  <a:pt x="670" y="228"/>
                </a:moveTo>
                <a:lnTo>
                  <a:pt x="537" y="152"/>
                </a:lnTo>
                <a:lnTo>
                  <a:pt x="540" y="152"/>
                </a:lnTo>
                <a:lnTo>
                  <a:pt x="552" y="149"/>
                </a:lnTo>
                <a:lnTo>
                  <a:pt x="570" y="147"/>
                </a:lnTo>
                <a:lnTo>
                  <a:pt x="591" y="143"/>
                </a:lnTo>
                <a:lnTo>
                  <a:pt x="616" y="141"/>
                </a:lnTo>
                <a:lnTo>
                  <a:pt x="640" y="136"/>
                </a:lnTo>
                <a:lnTo>
                  <a:pt x="663" y="132"/>
                </a:lnTo>
                <a:lnTo>
                  <a:pt x="685" y="128"/>
                </a:lnTo>
                <a:lnTo>
                  <a:pt x="684" y="124"/>
                </a:lnTo>
                <a:lnTo>
                  <a:pt x="678" y="115"/>
                </a:lnTo>
                <a:lnTo>
                  <a:pt x="669" y="100"/>
                </a:lnTo>
                <a:lnTo>
                  <a:pt x="654" y="82"/>
                </a:lnTo>
                <a:lnTo>
                  <a:pt x="635" y="62"/>
                </a:lnTo>
                <a:lnTo>
                  <a:pt x="612" y="43"/>
                </a:lnTo>
                <a:lnTo>
                  <a:pt x="582" y="27"/>
                </a:lnTo>
                <a:lnTo>
                  <a:pt x="546" y="15"/>
                </a:lnTo>
                <a:lnTo>
                  <a:pt x="515" y="7"/>
                </a:lnTo>
                <a:lnTo>
                  <a:pt x="486" y="3"/>
                </a:lnTo>
                <a:lnTo>
                  <a:pt x="459" y="0"/>
                </a:lnTo>
                <a:lnTo>
                  <a:pt x="433" y="0"/>
                </a:lnTo>
                <a:lnTo>
                  <a:pt x="407" y="1"/>
                </a:lnTo>
                <a:lnTo>
                  <a:pt x="384" y="5"/>
                </a:lnTo>
                <a:lnTo>
                  <a:pt x="360" y="10"/>
                </a:lnTo>
                <a:lnTo>
                  <a:pt x="338" y="16"/>
                </a:lnTo>
                <a:lnTo>
                  <a:pt x="316" y="23"/>
                </a:lnTo>
                <a:lnTo>
                  <a:pt x="296" y="33"/>
                </a:lnTo>
                <a:lnTo>
                  <a:pt x="275" y="43"/>
                </a:lnTo>
                <a:lnTo>
                  <a:pt x="256" y="56"/>
                </a:lnTo>
                <a:lnTo>
                  <a:pt x="235" y="68"/>
                </a:lnTo>
                <a:lnTo>
                  <a:pt x="214" y="82"/>
                </a:lnTo>
                <a:lnTo>
                  <a:pt x="195" y="97"/>
                </a:lnTo>
                <a:lnTo>
                  <a:pt x="174" y="112"/>
                </a:lnTo>
                <a:lnTo>
                  <a:pt x="166" y="116"/>
                </a:lnTo>
                <a:lnTo>
                  <a:pt x="160" y="120"/>
                </a:lnTo>
                <a:lnTo>
                  <a:pt x="151" y="121"/>
                </a:lnTo>
                <a:lnTo>
                  <a:pt x="143" y="122"/>
                </a:lnTo>
                <a:lnTo>
                  <a:pt x="135" y="121"/>
                </a:lnTo>
                <a:lnTo>
                  <a:pt x="127" y="120"/>
                </a:lnTo>
                <a:lnTo>
                  <a:pt x="121" y="116"/>
                </a:lnTo>
                <a:lnTo>
                  <a:pt x="114" y="110"/>
                </a:lnTo>
                <a:lnTo>
                  <a:pt x="104" y="98"/>
                </a:lnTo>
                <a:lnTo>
                  <a:pt x="91" y="85"/>
                </a:lnTo>
                <a:lnTo>
                  <a:pt x="77" y="70"/>
                </a:lnTo>
                <a:lnTo>
                  <a:pt x="63" y="56"/>
                </a:lnTo>
                <a:lnTo>
                  <a:pt x="47" y="42"/>
                </a:lnTo>
                <a:lnTo>
                  <a:pt x="32" y="32"/>
                </a:lnTo>
                <a:lnTo>
                  <a:pt x="16" y="25"/>
                </a:lnTo>
                <a:lnTo>
                  <a:pt x="0" y="22"/>
                </a:lnTo>
                <a:lnTo>
                  <a:pt x="11" y="47"/>
                </a:lnTo>
                <a:lnTo>
                  <a:pt x="19" y="75"/>
                </a:lnTo>
                <a:lnTo>
                  <a:pt x="25" y="107"/>
                </a:lnTo>
                <a:lnTo>
                  <a:pt x="28" y="139"/>
                </a:lnTo>
                <a:lnTo>
                  <a:pt x="26" y="174"/>
                </a:lnTo>
                <a:lnTo>
                  <a:pt x="24" y="207"/>
                </a:lnTo>
                <a:lnTo>
                  <a:pt x="16" y="239"/>
                </a:lnTo>
                <a:lnTo>
                  <a:pt x="6" y="268"/>
                </a:lnTo>
                <a:lnTo>
                  <a:pt x="54" y="268"/>
                </a:lnTo>
                <a:lnTo>
                  <a:pt x="67" y="259"/>
                </a:lnTo>
                <a:lnTo>
                  <a:pt x="77" y="249"/>
                </a:lnTo>
                <a:lnTo>
                  <a:pt x="86" y="238"/>
                </a:lnTo>
                <a:lnTo>
                  <a:pt x="95" y="227"/>
                </a:lnTo>
                <a:lnTo>
                  <a:pt x="103" y="216"/>
                </a:lnTo>
                <a:lnTo>
                  <a:pt x="109" y="206"/>
                </a:lnTo>
                <a:lnTo>
                  <a:pt x="116" y="197"/>
                </a:lnTo>
                <a:lnTo>
                  <a:pt x="121" y="191"/>
                </a:lnTo>
                <a:lnTo>
                  <a:pt x="129" y="184"/>
                </a:lnTo>
                <a:lnTo>
                  <a:pt x="138" y="181"/>
                </a:lnTo>
                <a:lnTo>
                  <a:pt x="146" y="179"/>
                </a:lnTo>
                <a:lnTo>
                  <a:pt x="153" y="181"/>
                </a:lnTo>
                <a:lnTo>
                  <a:pt x="160" y="182"/>
                </a:lnTo>
                <a:lnTo>
                  <a:pt x="165" y="183"/>
                </a:lnTo>
                <a:lnTo>
                  <a:pt x="168" y="184"/>
                </a:lnTo>
                <a:lnTo>
                  <a:pt x="169" y="186"/>
                </a:lnTo>
                <a:lnTo>
                  <a:pt x="171" y="188"/>
                </a:lnTo>
                <a:lnTo>
                  <a:pt x="179" y="194"/>
                </a:lnTo>
                <a:lnTo>
                  <a:pt x="191" y="203"/>
                </a:lnTo>
                <a:lnTo>
                  <a:pt x="208" y="214"/>
                </a:lnTo>
                <a:lnTo>
                  <a:pt x="227" y="227"/>
                </a:lnTo>
                <a:lnTo>
                  <a:pt x="250" y="241"/>
                </a:lnTo>
                <a:lnTo>
                  <a:pt x="276" y="254"/>
                </a:lnTo>
                <a:lnTo>
                  <a:pt x="305" y="268"/>
                </a:lnTo>
                <a:lnTo>
                  <a:pt x="622" y="268"/>
                </a:lnTo>
                <a:lnTo>
                  <a:pt x="634" y="261"/>
                </a:lnTo>
                <a:lnTo>
                  <a:pt x="644" y="254"/>
                </a:lnTo>
                <a:lnTo>
                  <a:pt x="653" y="247"/>
                </a:lnTo>
                <a:lnTo>
                  <a:pt x="660" y="241"/>
                </a:lnTo>
                <a:lnTo>
                  <a:pt x="663" y="236"/>
                </a:lnTo>
                <a:lnTo>
                  <a:pt x="667" y="232"/>
                </a:lnTo>
                <a:lnTo>
                  <a:pt x="670" y="229"/>
                </a:lnTo>
                <a:lnTo>
                  <a:pt x="670" y="2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684760" y="6672240"/>
            <a:ext cx="182520" cy="81000"/>
          </a:xfrm>
          <a:custGeom>
            <a:avLst/>
            <a:gdLst/>
            <a:ahLst/>
            <a:rect l="l" t="t" r="r" b="b"/>
            <a:pathLst>
              <a:path w="344" h="151">
                <a:moveTo>
                  <a:pt x="0" y="141"/>
                </a:moveTo>
                <a:lnTo>
                  <a:pt x="13" y="140"/>
                </a:lnTo>
                <a:lnTo>
                  <a:pt x="25" y="136"/>
                </a:lnTo>
                <a:lnTo>
                  <a:pt x="34" y="131"/>
                </a:lnTo>
                <a:lnTo>
                  <a:pt x="41" y="124"/>
                </a:lnTo>
                <a:lnTo>
                  <a:pt x="48" y="115"/>
                </a:lnTo>
                <a:lnTo>
                  <a:pt x="53" y="108"/>
                </a:lnTo>
                <a:lnTo>
                  <a:pt x="58" y="101"/>
                </a:lnTo>
                <a:lnTo>
                  <a:pt x="62" y="96"/>
                </a:lnTo>
                <a:lnTo>
                  <a:pt x="71" y="91"/>
                </a:lnTo>
                <a:lnTo>
                  <a:pt x="78" y="91"/>
                </a:lnTo>
                <a:lnTo>
                  <a:pt x="83" y="93"/>
                </a:lnTo>
                <a:lnTo>
                  <a:pt x="85" y="94"/>
                </a:lnTo>
                <a:lnTo>
                  <a:pt x="88" y="96"/>
                </a:lnTo>
                <a:lnTo>
                  <a:pt x="96" y="101"/>
                </a:lnTo>
                <a:lnTo>
                  <a:pt x="106" y="109"/>
                </a:lnTo>
                <a:lnTo>
                  <a:pt x="122" y="119"/>
                </a:lnTo>
                <a:lnTo>
                  <a:pt x="138" y="128"/>
                </a:lnTo>
                <a:lnTo>
                  <a:pt x="159" y="138"/>
                </a:lnTo>
                <a:lnTo>
                  <a:pt x="180" y="144"/>
                </a:lnTo>
                <a:lnTo>
                  <a:pt x="202" y="149"/>
                </a:lnTo>
                <a:lnTo>
                  <a:pt x="237" y="151"/>
                </a:lnTo>
                <a:lnTo>
                  <a:pt x="267" y="149"/>
                </a:lnTo>
                <a:lnTo>
                  <a:pt x="290" y="144"/>
                </a:lnTo>
                <a:lnTo>
                  <a:pt x="308" y="138"/>
                </a:lnTo>
                <a:lnTo>
                  <a:pt x="321" y="129"/>
                </a:lnTo>
                <a:lnTo>
                  <a:pt x="330" y="123"/>
                </a:lnTo>
                <a:lnTo>
                  <a:pt x="335" y="118"/>
                </a:lnTo>
                <a:lnTo>
                  <a:pt x="337" y="115"/>
                </a:lnTo>
                <a:lnTo>
                  <a:pt x="269" y="77"/>
                </a:lnTo>
                <a:lnTo>
                  <a:pt x="272" y="77"/>
                </a:lnTo>
                <a:lnTo>
                  <a:pt x="277" y="75"/>
                </a:lnTo>
                <a:lnTo>
                  <a:pt x="286" y="74"/>
                </a:lnTo>
                <a:lnTo>
                  <a:pt x="296" y="73"/>
                </a:lnTo>
                <a:lnTo>
                  <a:pt x="308" y="72"/>
                </a:lnTo>
                <a:lnTo>
                  <a:pt x="321" y="69"/>
                </a:lnTo>
                <a:lnTo>
                  <a:pt x="333" y="68"/>
                </a:lnTo>
                <a:lnTo>
                  <a:pt x="344" y="65"/>
                </a:lnTo>
                <a:lnTo>
                  <a:pt x="343" y="63"/>
                </a:lnTo>
                <a:lnTo>
                  <a:pt x="340" y="58"/>
                </a:lnTo>
                <a:lnTo>
                  <a:pt x="335" y="50"/>
                </a:lnTo>
                <a:lnTo>
                  <a:pt x="329" y="42"/>
                </a:lnTo>
                <a:lnTo>
                  <a:pt x="320" y="32"/>
                </a:lnTo>
                <a:lnTo>
                  <a:pt x="307" y="23"/>
                </a:lnTo>
                <a:lnTo>
                  <a:pt x="293" y="14"/>
                </a:lnTo>
                <a:lnTo>
                  <a:pt x="274" y="8"/>
                </a:lnTo>
                <a:lnTo>
                  <a:pt x="245" y="2"/>
                </a:lnTo>
                <a:lnTo>
                  <a:pt x="217" y="0"/>
                </a:lnTo>
                <a:lnTo>
                  <a:pt x="193" y="3"/>
                </a:lnTo>
                <a:lnTo>
                  <a:pt x="171" y="8"/>
                </a:lnTo>
                <a:lnTo>
                  <a:pt x="149" y="17"/>
                </a:lnTo>
                <a:lnTo>
                  <a:pt x="129" y="28"/>
                </a:lnTo>
                <a:lnTo>
                  <a:pt x="109" y="42"/>
                </a:lnTo>
                <a:lnTo>
                  <a:pt x="88" y="57"/>
                </a:lnTo>
                <a:lnTo>
                  <a:pt x="80" y="60"/>
                </a:lnTo>
                <a:lnTo>
                  <a:pt x="72" y="62"/>
                </a:lnTo>
                <a:lnTo>
                  <a:pt x="65" y="60"/>
                </a:lnTo>
                <a:lnTo>
                  <a:pt x="58" y="55"/>
                </a:lnTo>
                <a:lnTo>
                  <a:pt x="53" y="49"/>
                </a:lnTo>
                <a:lnTo>
                  <a:pt x="47" y="43"/>
                </a:lnTo>
                <a:lnTo>
                  <a:pt x="40" y="35"/>
                </a:lnTo>
                <a:lnTo>
                  <a:pt x="32" y="28"/>
                </a:lnTo>
                <a:lnTo>
                  <a:pt x="25" y="22"/>
                </a:lnTo>
                <a:lnTo>
                  <a:pt x="17" y="17"/>
                </a:lnTo>
                <a:lnTo>
                  <a:pt x="9" y="13"/>
                </a:lnTo>
                <a:lnTo>
                  <a:pt x="1" y="12"/>
                </a:lnTo>
                <a:lnTo>
                  <a:pt x="12" y="40"/>
                </a:lnTo>
                <a:lnTo>
                  <a:pt x="15" y="75"/>
                </a:lnTo>
                <a:lnTo>
                  <a:pt x="12" y="110"/>
                </a:lnTo>
                <a:lnTo>
                  <a:pt x="0" y="14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207120" y="6681960"/>
            <a:ext cx="74520" cy="28440"/>
          </a:xfrm>
          <a:custGeom>
            <a:avLst/>
            <a:gdLst/>
            <a:ahLst/>
            <a:rect l="l" t="t" r="r" b="b"/>
            <a:pathLst>
              <a:path w="56" h="54">
                <a:moveTo>
                  <a:pt x="29" y="54"/>
                </a:moveTo>
                <a:lnTo>
                  <a:pt x="39" y="51"/>
                </a:lnTo>
                <a:lnTo>
                  <a:pt x="48" y="45"/>
                </a:lnTo>
                <a:lnTo>
                  <a:pt x="53" y="36"/>
                </a:lnTo>
                <a:lnTo>
                  <a:pt x="56" y="26"/>
                </a:lnTo>
                <a:lnTo>
                  <a:pt x="53" y="16"/>
                </a:lnTo>
                <a:lnTo>
                  <a:pt x="48" y="7"/>
                </a:lnTo>
                <a:lnTo>
                  <a:pt x="39" y="2"/>
                </a:lnTo>
                <a:lnTo>
                  <a:pt x="29" y="0"/>
                </a:lnTo>
                <a:lnTo>
                  <a:pt x="18" y="2"/>
                </a:lnTo>
                <a:lnTo>
                  <a:pt x="9" y="7"/>
                </a:lnTo>
                <a:lnTo>
                  <a:pt x="3" y="16"/>
                </a:lnTo>
                <a:lnTo>
                  <a:pt x="0" y="26"/>
                </a:lnTo>
                <a:lnTo>
                  <a:pt x="3" y="36"/>
                </a:lnTo>
                <a:lnTo>
                  <a:pt x="9" y="45"/>
                </a:lnTo>
                <a:lnTo>
                  <a:pt x="18" y="51"/>
                </a:lnTo>
                <a:lnTo>
                  <a:pt x="29" y="5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24440" y="6688080"/>
            <a:ext cx="74880" cy="14400"/>
          </a:xfrm>
          <a:custGeom>
            <a:avLst/>
            <a:gdLst/>
            <a:ahLst/>
            <a:rect l="l" t="t" r="r" b="b"/>
            <a:pathLst>
              <a:path w="27" h="27">
                <a:moveTo>
                  <a:pt x="14" y="27"/>
                </a:moveTo>
                <a:lnTo>
                  <a:pt x="19" y="26"/>
                </a:lnTo>
                <a:lnTo>
                  <a:pt x="23" y="24"/>
                </a:lnTo>
                <a:lnTo>
                  <a:pt x="26" y="19"/>
                </a:lnTo>
                <a:lnTo>
                  <a:pt x="27" y="14"/>
                </a:lnTo>
                <a:lnTo>
                  <a:pt x="26" y="9"/>
                </a:lnTo>
                <a:lnTo>
                  <a:pt x="23" y="4"/>
                </a:lnTo>
                <a:lnTo>
                  <a:pt x="19" y="1"/>
                </a:lnTo>
                <a:lnTo>
                  <a:pt x="14" y="0"/>
                </a:lnTo>
                <a:lnTo>
                  <a:pt x="9" y="1"/>
                </a:lnTo>
                <a:lnTo>
                  <a:pt x="4" y="4"/>
                </a:lnTo>
                <a:lnTo>
                  <a:pt x="1" y="9"/>
                </a:lnTo>
                <a:lnTo>
                  <a:pt x="0" y="14"/>
                </a:lnTo>
                <a:lnTo>
                  <a:pt x="1" y="19"/>
                </a:lnTo>
                <a:lnTo>
                  <a:pt x="4" y="24"/>
                </a:lnTo>
                <a:lnTo>
                  <a:pt x="9" y="26"/>
                </a:lnTo>
                <a:lnTo>
                  <a:pt x="14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4187880" y="6512040"/>
            <a:ext cx="417240" cy="269280"/>
            <a:chOff x="4187880" y="6512040"/>
            <a:chExt cx="417240" cy="269280"/>
          </a:xfrm>
        </p:grpSpPr>
        <p:sp>
          <p:nvSpPr>
            <p:cNvPr id="18" name=""/>
            <p:cNvSpPr/>
            <p:nvPr/>
          </p:nvSpPr>
          <p:spPr>
            <a:xfrm>
              <a:off x="4289400" y="6512040"/>
              <a:ext cx="137880" cy="60120"/>
            </a:xfrm>
            <a:custGeom>
              <a:avLst/>
              <a:gdLst/>
              <a:ahLst/>
              <a:rect l="l" t="t" r="r" b="b"/>
              <a:pathLst>
                <a:path w="261" h="116">
                  <a:moveTo>
                    <a:pt x="0" y="109"/>
                  </a:moveTo>
                  <a:lnTo>
                    <a:pt x="10" y="108"/>
                  </a:lnTo>
                  <a:lnTo>
                    <a:pt x="18" y="105"/>
                  </a:lnTo>
                  <a:lnTo>
                    <a:pt x="24" y="100"/>
                  </a:lnTo>
                  <a:lnTo>
                    <a:pt x="31" y="95"/>
                  </a:lnTo>
                  <a:lnTo>
                    <a:pt x="36" y="89"/>
                  </a:lnTo>
                  <a:lnTo>
                    <a:pt x="40" y="83"/>
                  </a:lnTo>
                  <a:lnTo>
                    <a:pt x="44" y="78"/>
                  </a:lnTo>
                  <a:lnTo>
                    <a:pt x="46" y="74"/>
                  </a:lnTo>
                  <a:lnTo>
                    <a:pt x="53" y="70"/>
                  </a:lnTo>
                  <a:lnTo>
                    <a:pt x="58" y="69"/>
                  </a:lnTo>
                  <a:lnTo>
                    <a:pt x="63" y="70"/>
                  </a:lnTo>
                  <a:lnTo>
                    <a:pt x="64" y="72"/>
                  </a:lnTo>
                  <a:lnTo>
                    <a:pt x="66" y="73"/>
                  </a:lnTo>
                  <a:lnTo>
                    <a:pt x="72" y="78"/>
                  </a:lnTo>
                  <a:lnTo>
                    <a:pt x="80" y="83"/>
                  </a:lnTo>
                  <a:lnTo>
                    <a:pt x="92" y="90"/>
                  </a:lnTo>
                  <a:lnTo>
                    <a:pt x="105" y="98"/>
                  </a:lnTo>
                  <a:lnTo>
                    <a:pt x="120" y="105"/>
                  </a:lnTo>
                  <a:lnTo>
                    <a:pt x="136" y="110"/>
                  </a:lnTo>
                  <a:lnTo>
                    <a:pt x="152" y="114"/>
                  </a:lnTo>
                  <a:lnTo>
                    <a:pt x="180" y="116"/>
                  </a:lnTo>
                  <a:lnTo>
                    <a:pt x="202" y="115"/>
                  </a:lnTo>
                  <a:lnTo>
                    <a:pt x="220" y="110"/>
                  </a:lnTo>
                  <a:lnTo>
                    <a:pt x="233" y="105"/>
                  </a:lnTo>
                  <a:lnTo>
                    <a:pt x="243" y="99"/>
                  </a:lnTo>
                  <a:lnTo>
                    <a:pt x="250" y="94"/>
                  </a:lnTo>
                  <a:lnTo>
                    <a:pt x="253" y="89"/>
                  </a:lnTo>
                  <a:lnTo>
                    <a:pt x="255" y="88"/>
                  </a:lnTo>
                  <a:lnTo>
                    <a:pt x="204" y="59"/>
                  </a:lnTo>
                  <a:lnTo>
                    <a:pt x="206" y="59"/>
                  </a:lnTo>
                  <a:lnTo>
                    <a:pt x="211" y="58"/>
                  </a:lnTo>
                  <a:lnTo>
                    <a:pt x="217" y="58"/>
                  </a:lnTo>
                  <a:lnTo>
                    <a:pt x="225" y="57"/>
                  </a:lnTo>
                  <a:lnTo>
                    <a:pt x="234" y="55"/>
                  </a:lnTo>
                  <a:lnTo>
                    <a:pt x="243" y="53"/>
                  </a:lnTo>
                  <a:lnTo>
                    <a:pt x="253" y="52"/>
                  </a:lnTo>
                  <a:lnTo>
                    <a:pt x="261" y="50"/>
                  </a:lnTo>
                  <a:lnTo>
                    <a:pt x="260" y="49"/>
                  </a:lnTo>
                  <a:lnTo>
                    <a:pt x="259" y="45"/>
                  </a:lnTo>
                  <a:lnTo>
                    <a:pt x="255" y="39"/>
                  </a:lnTo>
                  <a:lnTo>
                    <a:pt x="250" y="32"/>
                  </a:lnTo>
                  <a:lnTo>
                    <a:pt x="242" y="25"/>
                  </a:lnTo>
                  <a:lnTo>
                    <a:pt x="233" y="18"/>
                  </a:lnTo>
                  <a:lnTo>
                    <a:pt x="221" y="12"/>
                  </a:lnTo>
                  <a:lnTo>
                    <a:pt x="208" y="7"/>
                  </a:lnTo>
                  <a:lnTo>
                    <a:pt x="186" y="2"/>
                  </a:lnTo>
                  <a:lnTo>
                    <a:pt x="165" y="0"/>
                  </a:lnTo>
                  <a:lnTo>
                    <a:pt x="146" y="2"/>
                  </a:lnTo>
                  <a:lnTo>
                    <a:pt x="129" y="7"/>
                  </a:lnTo>
                  <a:lnTo>
                    <a:pt x="112" y="13"/>
                  </a:lnTo>
                  <a:lnTo>
                    <a:pt x="97" y="22"/>
                  </a:lnTo>
                  <a:lnTo>
                    <a:pt x="81" y="33"/>
                  </a:lnTo>
                  <a:lnTo>
                    <a:pt x="66" y="44"/>
                  </a:lnTo>
                  <a:lnTo>
                    <a:pt x="61" y="47"/>
                  </a:lnTo>
                  <a:lnTo>
                    <a:pt x="54" y="48"/>
                  </a:lnTo>
                  <a:lnTo>
                    <a:pt x="49" y="47"/>
                  </a:lnTo>
                  <a:lnTo>
                    <a:pt x="44" y="43"/>
                  </a:lnTo>
                  <a:lnTo>
                    <a:pt x="40" y="39"/>
                  </a:lnTo>
                  <a:lnTo>
                    <a:pt x="35" y="33"/>
                  </a:lnTo>
                  <a:lnTo>
                    <a:pt x="29" y="28"/>
                  </a:lnTo>
                  <a:lnTo>
                    <a:pt x="24" y="22"/>
                  </a:lnTo>
                  <a:lnTo>
                    <a:pt x="18" y="17"/>
                  </a:lnTo>
                  <a:lnTo>
                    <a:pt x="13" y="13"/>
                  </a:lnTo>
                  <a:lnTo>
                    <a:pt x="6" y="10"/>
                  </a:lnTo>
                  <a:lnTo>
                    <a:pt x="0" y="9"/>
                  </a:lnTo>
                  <a:lnTo>
                    <a:pt x="7" y="30"/>
                  </a:lnTo>
                  <a:lnTo>
                    <a:pt x="10" y="58"/>
                  </a:lnTo>
                  <a:lnTo>
                    <a:pt x="7" y="8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187880" y="6581520"/>
              <a:ext cx="417240" cy="199800"/>
            </a:xfrm>
            <a:custGeom>
              <a:avLst/>
              <a:gdLst/>
              <a:ahLst/>
              <a:rect l="l" t="t" r="r" b="b"/>
              <a:pathLst>
                <a:path w="789" h="377">
                  <a:moveTo>
                    <a:pt x="0" y="62"/>
                  </a:moveTo>
                  <a:lnTo>
                    <a:pt x="10" y="72"/>
                  </a:lnTo>
                  <a:lnTo>
                    <a:pt x="21" y="82"/>
                  </a:lnTo>
                  <a:lnTo>
                    <a:pt x="31" y="92"/>
                  </a:lnTo>
                  <a:lnTo>
                    <a:pt x="40" y="102"/>
                  </a:lnTo>
                  <a:lnTo>
                    <a:pt x="49" y="112"/>
                  </a:lnTo>
                  <a:lnTo>
                    <a:pt x="57" y="122"/>
                  </a:lnTo>
                  <a:lnTo>
                    <a:pt x="65" y="131"/>
                  </a:lnTo>
                  <a:lnTo>
                    <a:pt x="73" y="138"/>
                  </a:lnTo>
                  <a:lnTo>
                    <a:pt x="80" y="145"/>
                  </a:lnTo>
                  <a:lnTo>
                    <a:pt x="89" y="150"/>
                  </a:lnTo>
                  <a:lnTo>
                    <a:pt x="100" y="153"/>
                  </a:lnTo>
                  <a:lnTo>
                    <a:pt x="110" y="153"/>
                  </a:lnTo>
                  <a:lnTo>
                    <a:pt x="119" y="153"/>
                  </a:lnTo>
                  <a:lnTo>
                    <a:pt x="129" y="151"/>
                  </a:lnTo>
                  <a:lnTo>
                    <a:pt x="139" y="146"/>
                  </a:lnTo>
                  <a:lnTo>
                    <a:pt x="148" y="141"/>
                  </a:lnTo>
                  <a:lnTo>
                    <a:pt x="174" y="122"/>
                  </a:lnTo>
                  <a:lnTo>
                    <a:pt x="198" y="104"/>
                  </a:lnTo>
                  <a:lnTo>
                    <a:pt x="224" y="86"/>
                  </a:lnTo>
                  <a:lnTo>
                    <a:pt x="249" y="70"/>
                  </a:lnTo>
                  <a:lnTo>
                    <a:pt x="275" y="55"/>
                  </a:lnTo>
                  <a:lnTo>
                    <a:pt x="300" y="41"/>
                  </a:lnTo>
                  <a:lnTo>
                    <a:pt x="326" y="30"/>
                  </a:lnTo>
                  <a:lnTo>
                    <a:pt x="354" y="20"/>
                  </a:lnTo>
                  <a:lnTo>
                    <a:pt x="381" y="11"/>
                  </a:lnTo>
                  <a:lnTo>
                    <a:pt x="410" y="5"/>
                  </a:lnTo>
                  <a:lnTo>
                    <a:pt x="440" y="1"/>
                  </a:lnTo>
                  <a:lnTo>
                    <a:pt x="471" y="0"/>
                  </a:lnTo>
                  <a:lnTo>
                    <a:pt x="504" y="0"/>
                  </a:lnTo>
                  <a:lnTo>
                    <a:pt x="539" y="4"/>
                  </a:lnTo>
                  <a:lnTo>
                    <a:pt x="575" y="10"/>
                  </a:lnTo>
                  <a:lnTo>
                    <a:pt x="612" y="19"/>
                  </a:lnTo>
                  <a:lnTo>
                    <a:pt x="658" y="35"/>
                  </a:lnTo>
                  <a:lnTo>
                    <a:pt x="694" y="56"/>
                  </a:lnTo>
                  <a:lnTo>
                    <a:pt x="725" y="80"/>
                  </a:lnTo>
                  <a:lnTo>
                    <a:pt x="750" y="104"/>
                  </a:lnTo>
                  <a:lnTo>
                    <a:pt x="767" y="126"/>
                  </a:lnTo>
                  <a:lnTo>
                    <a:pt x="780" y="145"/>
                  </a:lnTo>
                  <a:lnTo>
                    <a:pt x="786" y="157"/>
                  </a:lnTo>
                  <a:lnTo>
                    <a:pt x="789" y="162"/>
                  </a:lnTo>
                  <a:lnTo>
                    <a:pt x="761" y="167"/>
                  </a:lnTo>
                  <a:lnTo>
                    <a:pt x="732" y="171"/>
                  </a:lnTo>
                  <a:lnTo>
                    <a:pt x="701" y="176"/>
                  </a:lnTo>
                  <a:lnTo>
                    <a:pt x="671" y="181"/>
                  </a:lnTo>
                  <a:lnTo>
                    <a:pt x="644" y="185"/>
                  </a:lnTo>
                  <a:lnTo>
                    <a:pt x="622" y="188"/>
                  </a:lnTo>
                  <a:lnTo>
                    <a:pt x="607" y="190"/>
                  </a:lnTo>
                  <a:lnTo>
                    <a:pt x="602" y="191"/>
                  </a:lnTo>
                  <a:lnTo>
                    <a:pt x="769" y="286"/>
                  </a:lnTo>
                  <a:lnTo>
                    <a:pt x="768" y="287"/>
                  </a:lnTo>
                  <a:lnTo>
                    <a:pt x="765" y="291"/>
                  </a:lnTo>
                  <a:lnTo>
                    <a:pt x="760" y="297"/>
                  </a:lnTo>
                  <a:lnTo>
                    <a:pt x="754" y="304"/>
                  </a:lnTo>
                  <a:lnTo>
                    <a:pt x="743" y="313"/>
                  </a:lnTo>
                  <a:lnTo>
                    <a:pt x="730" y="322"/>
                  </a:lnTo>
                  <a:lnTo>
                    <a:pt x="716" y="332"/>
                  </a:lnTo>
                  <a:lnTo>
                    <a:pt x="698" y="342"/>
                  </a:lnTo>
                  <a:lnTo>
                    <a:pt x="677" y="351"/>
                  </a:lnTo>
                  <a:lnTo>
                    <a:pt x="653" y="359"/>
                  </a:lnTo>
                  <a:lnTo>
                    <a:pt x="625" y="367"/>
                  </a:lnTo>
                  <a:lnTo>
                    <a:pt x="594" y="373"/>
                  </a:lnTo>
                  <a:lnTo>
                    <a:pt x="559" y="376"/>
                  </a:lnTo>
                  <a:lnTo>
                    <a:pt x="522" y="377"/>
                  </a:lnTo>
                  <a:lnTo>
                    <a:pt x="479" y="376"/>
                  </a:lnTo>
                  <a:lnTo>
                    <a:pt x="432" y="371"/>
                  </a:lnTo>
                  <a:lnTo>
                    <a:pt x="405" y="366"/>
                  </a:lnTo>
                  <a:lnTo>
                    <a:pt x="377" y="359"/>
                  </a:lnTo>
                  <a:lnTo>
                    <a:pt x="351" y="351"/>
                  </a:lnTo>
                  <a:lnTo>
                    <a:pt x="324" y="341"/>
                  </a:lnTo>
                  <a:lnTo>
                    <a:pt x="299" y="329"/>
                  </a:lnTo>
                  <a:lnTo>
                    <a:pt x="275" y="318"/>
                  </a:lnTo>
                  <a:lnTo>
                    <a:pt x="253" y="307"/>
                  </a:lnTo>
                  <a:lnTo>
                    <a:pt x="230" y="294"/>
                  </a:lnTo>
                  <a:lnTo>
                    <a:pt x="211" y="283"/>
                  </a:lnTo>
                  <a:lnTo>
                    <a:pt x="194" y="272"/>
                  </a:lnTo>
                  <a:lnTo>
                    <a:pt x="179" y="261"/>
                  </a:lnTo>
                  <a:lnTo>
                    <a:pt x="166" y="252"/>
                  </a:lnTo>
                  <a:lnTo>
                    <a:pt x="155" y="245"/>
                  </a:lnTo>
                  <a:lnTo>
                    <a:pt x="148" y="238"/>
                  </a:lnTo>
                  <a:lnTo>
                    <a:pt x="142" y="235"/>
                  </a:lnTo>
                  <a:lnTo>
                    <a:pt x="141" y="233"/>
                  </a:lnTo>
                  <a:lnTo>
                    <a:pt x="140" y="232"/>
                  </a:lnTo>
                  <a:lnTo>
                    <a:pt x="136" y="231"/>
                  </a:lnTo>
                  <a:lnTo>
                    <a:pt x="129" y="228"/>
                  </a:lnTo>
                  <a:lnTo>
                    <a:pt x="122" y="227"/>
                  </a:lnTo>
                  <a:lnTo>
                    <a:pt x="113" y="226"/>
                  </a:lnTo>
                  <a:lnTo>
                    <a:pt x="102" y="227"/>
                  </a:lnTo>
                  <a:lnTo>
                    <a:pt x="92" y="232"/>
                  </a:lnTo>
                  <a:lnTo>
                    <a:pt x="82" y="240"/>
                  </a:lnTo>
                  <a:lnTo>
                    <a:pt x="75" y="248"/>
                  </a:lnTo>
                  <a:lnTo>
                    <a:pt x="67" y="258"/>
                  </a:lnTo>
                  <a:lnTo>
                    <a:pt x="60" y="271"/>
                  </a:lnTo>
                  <a:lnTo>
                    <a:pt x="51" y="283"/>
                  </a:lnTo>
                  <a:lnTo>
                    <a:pt x="40" y="297"/>
                  </a:lnTo>
                  <a:lnTo>
                    <a:pt x="28" y="309"/>
                  </a:lnTo>
                  <a:lnTo>
                    <a:pt x="16" y="322"/>
                  </a:lnTo>
                  <a:lnTo>
                    <a:pt x="0" y="333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4497120" y="6619680"/>
              <a:ext cx="36720" cy="34560"/>
            </a:xfrm>
            <a:custGeom>
              <a:avLst/>
              <a:gdLst/>
              <a:ahLst/>
              <a:rect l="l" t="t" r="r" b="b"/>
              <a:pathLst>
                <a:path w="70" h="68">
                  <a:moveTo>
                    <a:pt x="35" y="68"/>
                  </a:moveTo>
                  <a:lnTo>
                    <a:pt x="49" y="66"/>
                  </a:lnTo>
                  <a:lnTo>
                    <a:pt x="60" y="58"/>
                  </a:lnTo>
                  <a:lnTo>
                    <a:pt x="67" y="47"/>
                  </a:lnTo>
                  <a:lnTo>
                    <a:pt x="70" y="34"/>
                  </a:lnTo>
                  <a:lnTo>
                    <a:pt x="67" y="20"/>
                  </a:lnTo>
                  <a:lnTo>
                    <a:pt x="60" y="10"/>
                  </a:lnTo>
                  <a:lnTo>
                    <a:pt x="49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405320" y="6522840"/>
              <a:ext cx="12600" cy="1080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1" y="21"/>
                  </a:moveTo>
                  <a:lnTo>
                    <a:pt x="15" y="20"/>
                  </a:lnTo>
                  <a:lnTo>
                    <a:pt x="19" y="17"/>
                  </a:lnTo>
                  <a:lnTo>
                    <a:pt x="20" y="15"/>
                  </a:lnTo>
                  <a:lnTo>
                    <a:pt x="22" y="11"/>
                  </a:lnTo>
                  <a:lnTo>
                    <a:pt x="20" y="6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4" y="3"/>
                  </a:lnTo>
                  <a:lnTo>
                    <a:pt x="1" y="6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4" y="17"/>
                  </a:lnTo>
                  <a:lnTo>
                    <a:pt x="6" y="20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" name=""/>
          <p:cNvGrpSpPr/>
          <p:nvPr/>
        </p:nvGrpSpPr>
        <p:grpSpPr>
          <a:xfrm>
            <a:off x="5289480" y="6696000"/>
            <a:ext cx="196920" cy="87120"/>
            <a:chOff x="5289480" y="6696000"/>
            <a:chExt cx="196920" cy="87120"/>
          </a:xfrm>
        </p:grpSpPr>
        <p:sp>
          <p:nvSpPr>
            <p:cNvPr id="23" name=""/>
            <p:cNvSpPr/>
            <p:nvPr/>
          </p:nvSpPr>
          <p:spPr>
            <a:xfrm>
              <a:off x="5289480" y="6696000"/>
              <a:ext cx="19692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440320" y="6713280"/>
              <a:ext cx="1584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6940440" y="6618240"/>
            <a:ext cx="196920" cy="87480"/>
            <a:chOff x="6940440" y="6618240"/>
            <a:chExt cx="196920" cy="87480"/>
          </a:xfrm>
        </p:grpSpPr>
        <p:sp>
          <p:nvSpPr>
            <p:cNvPr id="26" name=""/>
            <p:cNvSpPr/>
            <p:nvPr/>
          </p:nvSpPr>
          <p:spPr>
            <a:xfrm>
              <a:off x="6940440" y="6618240"/>
              <a:ext cx="196920" cy="8748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7091280" y="6635880"/>
              <a:ext cx="15840" cy="1404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" name=""/>
          <p:cNvGrpSpPr/>
          <p:nvPr/>
        </p:nvGrpSpPr>
        <p:grpSpPr>
          <a:xfrm>
            <a:off x="1486080" y="6529320"/>
            <a:ext cx="196560" cy="87120"/>
            <a:chOff x="1486080" y="6529320"/>
            <a:chExt cx="196560" cy="87120"/>
          </a:xfrm>
        </p:grpSpPr>
        <p:sp>
          <p:nvSpPr>
            <p:cNvPr id="29" name=""/>
            <p:cNvSpPr/>
            <p:nvPr/>
          </p:nvSpPr>
          <p:spPr>
            <a:xfrm>
              <a:off x="1486080" y="6529320"/>
              <a:ext cx="19656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1636560" y="6546600"/>
              <a:ext cx="1548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"/>
          <p:cNvSpPr/>
          <p:nvPr/>
        </p:nvSpPr>
        <p:spPr>
          <a:xfrm>
            <a:off x="7312320" y="6566040"/>
            <a:ext cx="191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Aft>
                <a:spcPts val="2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 algn="ctr"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algn="ctr">
              <a:spcAft>
                <a:spcPts val="1500"/>
              </a:spcAft>
              <a:buClr>
                <a:srgbClr val="000000"/>
              </a:buClr>
              <a:buFont typeface="Arial Narrow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18288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0" y="795240"/>
            <a:ext cx="9144000" cy="60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DRAFT - HPL Cushion Gas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48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50" name="E_COLOR_R" descr=""/>
          <p:cNvPicPr/>
          <p:nvPr/>
        </p:nvPicPr>
        <p:blipFill>
          <a:blip r:embed="rId1"/>
          <a:stretch/>
        </p:blipFill>
        <p:spPr>
          <a:xfrm>
            <a:off x="3578400" y="192240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51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52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" name=""/>
          <p:cNvSpPr/>
          <p:nvPr/>
        </p:nvSpPr>
        <p:spPr>
          <a:xfrm>
            <a:off x="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January 17,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0" y="44290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Strictly Confidential &amp; Subject to Attorney Client Privilege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078000" y="-360"/>
            <a:ext cx="299736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Pad Gas Obligation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09680" y="790560"/>
            <a:ext cx="837072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to transfer 65.5 bcf of Cushion Gas to AEP at Closing: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Treated as PP&amp;E on the HPL balance sheet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Specific obligation under the Purchase and Sale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70000"/>
              </a:lnSpc>
              <a:spcAft>
                <a:spcPts val="34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Uncertainty as to when Closing  and transfer will occur: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Best Case:    1 April 2001:  indemnify AEP for A/S costs, quick HSR approval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Case:   1 June 2001:  limited A/S repair required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Worst Case:    1 September 2001:  delay in HSR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7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Seller Conditions to Close: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Receipt of 3rd party consents - banks for the monetizations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and impact of A/S line testing and repair known/agreed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7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Buyer Conditions to Close: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HSR approval - potential that AEP will have to sell power plant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Systems operational -  ENA IT department installing systems link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and impact of A/S line testing and repair known/agreed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425520" y="617400"/>
            <a:ext cx="8032680" cy="56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big is the obligation?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of 1/16,    5.5bcf x (April @$6.37,  May@$5.97, June@$5.96) equals between $35MM to $33MM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of a call option at 1/16 strip price ~ $0.70 provides for a total option price of  $3.85MM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7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Hedge our 5.5 bcf obligation?  If we do then, either: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Probability Outcome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Enron has to satisfy obligation: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cost = $3.85MM, Gas purchase cost = $34MM,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Cost = $38MM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Probability Outcome: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Enron’s obligation goes away: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cost = $3.85MM (may be in the money on the day)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Medium Probability Outcome: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Obligation to deliver is extended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1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cost = $3.85 (roll option to a later date), Gas purchase cost: 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8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Recommendation:  Purchase a call option now: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Probability that we can get out of our obligation is low.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may be in the money or can be extended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992320" y="0"/>
            <a:ext cx="492768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Cost of Pad Gas Obligation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177840" y="731880"/>
            <a:ext cx="8813880" cy="581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Raise the issue now with AEP?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Pros: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The issue will come to light anyway and must be dealt with prior to Close.  Addressing it now will not delay Closing.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soon as we raise the issue, AEP will want us to resolve it.  This will gives AEP trading leverage for  items/changes that they want in the deal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80000"/>
              </a:lnSpc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Recommended Strategy: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First: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Engage AEP to establish a bid/ask for items they are interested in from ENA: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Allow AEP to purchase pad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agrees to raise its A/S liability by from $15MM up to $50MM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1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Second: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Make AEP aware of the 5.5 bcf shortfall as a 2007 liability that was mistakenly omitted from the HPL balance sheet.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1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agrees to inject 5.5 bcf of gas into Bammel at end of the Entex contract,  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1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agrees that AEP is only required to give us back the amount of Cushion Gas that is in Bammel upon Closing (60.5 bcf)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1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Third: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Settle by striking a compromise: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1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that AEP purchases the pad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1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assuming a higher liability for the A/S refurbishment liability.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106800" y="76320"/>
            <a:ext cx="4645080" cy="35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Strategy for discussion with AEP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030480" y="0"/>
            <a:ext cx="4508640" cy="372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Potential Cushion Gas Sale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277560" y="580680"/>
            <a:ext cx="8636040" cy="548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treatment of HPL Cushion Gas as PP&amp;E: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Monetized cushion gas: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50.0 bcf @ $2.90 = $[    ]MM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Non-monetized cushion gas: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11.4 bcf @ $2.34 = $[    ]MM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Unrecoverable cushion gas: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1.2 bcf @ $2.34 = $[    ]MM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Cushion Gas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65.5 bcf @ [     ] = $ [    ]MM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Less:  Swap Cost of Monetized gas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50.0 bcf @ [     ] = $ [    ]MM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PP&amp;E Cushion Gas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65.5 bcf @ [     ] = $[     ]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Treatment of purchase of 5.5 bcf of Cushion Gas: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be able to reclassify 5.5 bcf of Cushion Gas from PP&amp;E to long term asset: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5.5 bcf of Cushion Gas would be written up from $2.34 to $6.00 to reflect the current market price of replacement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of replacing the 5.5 bcf of Cushion Gas ($38MM) would be depreciated over the initial term of the lease (38MM / 30 yrs = $1.3 MM/yr 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10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Default case is to depreciate ($38MM) over the term of the Entex Contract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Reflects Enron’s obligation to replace the Cushion Gas had the transaction not occurred.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to Enron of $5.4MM / yr.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030480" y="0"/>
            <a:ext cx="4508640" cy="372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Potential Cushion Gas Sale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258480" y="809640"/>
            <a:ext cx="863604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and AEP share the benefits of re-monetizing the Cushion Gas at a higher basis.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sells the Cushion Gas to AEP and uses the proceeds to unwind monetization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receives a call option on 65.5 bcf gas in Bammel at the end of the lease at a pre-agreed strike price [assume $3.00]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call option is extended if AEP renews the lease.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100000"/>
              </a:lnSpc>
              <a:spcAft>
                <a:spcPts val="45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sells 60.5 bcf of Cushion Gas to AEP at a price that will pay for replacing the 5.5 bcf shortfall of Cushion Gas without incurring a loss: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Bef>
                <a:spcPts val="224"/>
              </a:spcBef>
              <a:spcAft>
                <a:spcPts val="56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sells to AEP 65.5 bcf @ $2.67 = $174.6 MM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Bef>
                <a:spcPts val="224"/>
              </a:spcBef>
              <a:spcAft>
                <a:spcPts val="56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records a gain on the sale of 60.5 bcf of Cushion Gas to AEP                   [60.5 bcf x ($2.67 - $2.34) = $20.1MM]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Bef>
                <a:spcPts val="224"/>
              </a:spcBef>
              <a:spcAft>
                <a:spcPts val="56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records an offsetting loss on the replacement of 5.5 bcf of  Cushion Gas [(5.5 bcf x ($2.34 - $6.00)  = -$20.1 MM]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Bef>
                <a:spcPts val="224"/>
              </a:spcBef>
              <a:spcAft>
                <a:spcPts val="56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net gain/loss position is 0; AEP’s basis in the Cushion Gas is $2.67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Bef>
                <a:spcPts val="224"/>
              </a:spcBef>
              <a:spcAft>
                <a:spcPts val="56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 re-monetizes Cushion Gas subject to Enron’s [$3.00] call option at the end of the lease term (unless extended).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030480" y="0"/>
            <a:ext cx="4508640" cy="372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Potential A/S Liability Deal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258480" y="600120"/>
            <a:ext cx="863604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Enron/El Paso each bear 50% of associated A/S line costs: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 Paso is operator and bears [      ] of initial cost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bears 50% of the costs above ….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Line is currently back in service and additional work is being completed to meet Texas Rail Road Commission (TRRC) requirements.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7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absorbs up to $15MM with respect to its share of costs to test and repair the A/S line to meet TRRC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Upgrade 60 miles of pipe to allow for a smart pigging:  $1.6MM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Smart pig line (w/ associated loss of load): $[     ]MM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Analyze data and make required repairs to pipeline:  unknown cost - est. $5MM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7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cost to Enron is above $15MM, then: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 walk the deal, unless AEP forces Enron to close by bearing the additional cost above $15MM, 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 can walk the deal, unless Enron forces AEP to close by bearing the additional cost above $15MM.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could agree to absorb up to $50MM of potential liability (est. of full replacement cost)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15469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1999-11-17T21:08:25Z</dcterms:created>
  <dc:creator>Marilyn Connell</dc:creator>
  <dc:description/>
  <dc:language>en-US</dc:language>
  <cp:lastModifiedBy>bredmon</cp:lastModifiedBy>
  <cp:lastPrinted>2001-01-17T02:12:34Z</cp:lastPrinted>
  <dcterms:modified xsi:type="dcterms:W3CDTF">2001-01-17T02:12:47Z</dcterms:modified>
  <cp:revision>239</cp:revision>
  <dc:subject/>
  <dc:title>No Slide Title</dc:title>
</cp:coreProperties>
</file>