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12469C-5777-49AF-9F02-6C7024115733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in Texas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795240"/>
            <a:ext cx="9144000" cy="6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Texas Railroad Commission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August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Enron in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792240" y="18720"/>
            <a:ext cx="32684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94920" y="690480"/>
            <a:ext cx="8248680" cy="579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Recently sold Houston Pipeline: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Retained strong presence in gas and power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purchasing gas from producers and marketing gas to end users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for transport/storage capacity where it makes sense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“asset neutral” strategy allows us to more closely align our interest with our customers: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can work to maximize the profitability of our customer’s assets: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to increase liquidity, price transparency and market efficiency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value by finding efficient/innovative ways to link buyers and sellers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0">
              <a:lnSpc>
                <a:spcPct val="8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have more flexibility to tailor our products/services to meet our customers needs: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either “bundled” or “unbundled”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451"/>
              </a:spcAft>
              <a:buClr>
                <a:srgbClr val="000000"/>
              </a:buClr>
              <a:buFont typeface="Arial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Enron On Line as a tool to create markets for gas, transportation, storage, and risk management projects.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836440" y="18720"/>
            <a:ext cx="53960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Texas Market Trends and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96720" y="776160"/>
            <a:ext cx="839016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 of gas fired generation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tighter integration between gas and power markets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increased gas price volatility: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types of information and stronger market signals are needed to manage commodity risk.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utilization of gas and gas infrastructure highlights the need for efficient/flexible use of Texas transportation/storage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of Texas power market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new entrants seeking access to gas, transportation and storage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Code of Conduct should provide level playing field: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ensure proper understanding of Code among industry players.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show new entrants, producers and customers (IPPs, industrials, etc.)  how the existing Code works to protect their interests.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836440" y="18720"/>
            <a:ext cx="539604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Texas Market Trends and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237600" y="704880"/>
            <a:ext cx="8690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public attention to energy companies in deregulated markets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need to demonstrate open/fair market mechanism 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need to demonstrate Code provides sufficient controls: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that market price is not being manipulated by individual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that parties are not being discriminated against in use of gas/power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6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“electronic energy marketplace” exists today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provides price discovery and volume trends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allows unbundling of commodity, transportation, storage products: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integrate existing information technology into commercial and regulatory players.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use information technology to demonstrate the efficiency of the Texas gas and power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27400" y="18720"/>
            <a:ext cx="531648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Topics for Texas Railroad Commission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09240" y="647640"/>
            <a:ext cx="8620200" cy="574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TRRC with access to Enron On Line: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TRCC with access to real-time price and volume information.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ways to capture market-related information that meets TRRC needs.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Enable TRCC to respond to constituents requests (customers, producers, transporters).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TRRC staff to develop/offer new products and services to the Texas market: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Intrastate transportation products (hourly, commodity based tariffs, storage).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pooling points in Texas to get detailed location-based price information.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vs. unbundled services.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26960" y="18720"/>
            <a:ext cx="58165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Enron’s Points of Presence in Texas - Today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94760" y="83340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lnSpc>
                <a:spcPct val="80000"/>
              </a:lnSpc>
              <a:spcAft>
                <a:spcPts val="60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 of: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Trading Points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we are buying gas from – VPPs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Interstate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0">
              <a:lnSpc>
                <a:spcPct val="8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0">
              <a:lnSpc>
                <a:spcPct val="8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126960" y="18720"/>
            <a:ext cx="58165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One Option for the Future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94760" y="833400"/>
            <a:ext cx="873468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lnSpc>
                <a:spcPct val="80000"/>
              </a:lnSpc>
              <a:spcAft>
                <a:spcPts val="60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Map of: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EOL Trading Points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we are buying gas from – VPPs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Interstate 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-609480">
              <a:lnSpc>
                <a:spcPct val="80000"/>
              </a:lnSpc>
              <a:spcAft>
                <a:spcPts val="601"/>
              </a:spcAft>
              <a:buClr>
                <a:srgbClr val="0066ff"/>
              </a:buClr>
              <a:buFont typeface="Arial"/>
              <a:buAutoNum type="arabicPeriod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0">
              <a:lnSpc>
                <a:spcPct val="8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609480" indent="0">
              <a:lnSpc>
                <a:spcPct val="80000"/>
              </a:lnSpc>
              <a:spcAft>
                <a:spcPts val="60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963960" y="18720"/>
            <a:ext cx="326880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Summary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181080" y="662040"/>
            <a:ext cx="87343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still be a big part of the Texas Market: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making for transport and storage products.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risk management products – bundled or unbundled.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and asset management products.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asset positions based on perceived market value.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49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7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track record based on an “asset neutral” strategy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pipelines to optimize their physical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Show benefits of being an “asset-neutral” service provider.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TRRC to integrate information technology into Texas market players – use technology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internal knowledge of Texas market and structured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Demonstrate how Enron can “create and share” additional value through its market making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2001-08-06T16:55:20Z</dcterms:modified>
  <cp:revision>274</cp:revision>
  <dc:subject/>
  <dc:title>No Slide Title</dc:title>
</cp:coreProperties>
</file>