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C779E9-E0C9-404E-86B4-90033A843C6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155310-7292-45A9-994F-47B5B06C929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710F77-A8B7-4A2E-8075-09E833F0323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7C0590-54EB-4314-812E-BEFD2E395C6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PRICE BEHAVIOR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Vince Kaminski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 Research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Houston, March 6,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model evolution of returns over time one has to introduce time explicitly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Assumption: mean =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assumed to be constant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one ignores randomness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dt)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M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M 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8487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absence of randomness, a price behaves like an cash asset in the bank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price of an asset grows exponentially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course, the rate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may be zero or negative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8487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 of randomness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deviation is scaled with the square root of the time step (raised to power 0.5)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asset return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½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½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a model of random walk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Terminology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called the drift rate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called volatility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drift and volatility are quoted by   convention as annualized numbers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Wiener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80010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 notation for the price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dX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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traditional notation for the price process used in option pricing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known also a GBM (Geometric Brownian Motion)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Question: what is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of a forward price?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440" y="533520"/>
            <a:ext cx="792468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Estimation of Historical Volatility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80010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price ratios (Pt/P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t-1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natural logs of the price ratios. This will produce so-called logarithmic price returns.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the standard deviations of price returns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Annualize the standard deviation (square root of 12, 52, 250, etc., depending on the data frequency)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Annualization Factor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38080" y="4648320"/>
            <a:ext cx="75438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15238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24382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33526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42670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51814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716292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281240" y="4917960"/>
            <a:ext cx="45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34792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278160" y="4952880"/>
            <a:ext cx="46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25268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091480" y="4917960"/>
            <a:ext cx="35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072560" y="4917960"/>
            <a:ext cx="45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745000" y="2298600"/>
            <a:ext cx="1891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Daily Returns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2133720" y="2819520"/>
            <a:ext cx="91440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3048120" y="2743200"/>
            <a:ext cx="457200" cy="1371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038480" y="26668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343400" y="2743200"/>
            <a:ext cx="380880" cy="1371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340320" y="1841400"/>
            <a:ext cx="2040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Weekend Return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6019560" y="2209680"/>
            <a:ext cx="1523880" cy="1981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Annualization Factor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8487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8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 approaches to annualization: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87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Ignore the problem: close-to-close basis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87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Calendar day  basis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87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day basis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day 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87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French and Roll (1986): weekend equal to 1.107 trading days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(based on close-to-close variance comparison) for U.S. stocks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87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of days in  a year: 52*(4+ 1.107) = 266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Annualization Factor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6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Close-to-close variability of returns over  weekend in the stock market is lower because the flow of information regarding stocks slows down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6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this true of energy markets?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6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answer: Yes, but to a much  lower extent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6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information regarding weather arrives at the same rate, irrespective of the day of the week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Seasonality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2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does seasonality affect the volatility estimates?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 multiplicative seasonality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2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t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2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Seasonality coefficient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 calculations of price ratios will cancel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price ratio corresponding to a contract rollover date should be eliminated from the sample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the Representation of Price Behavior is Important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of options hinges on the representation of uncertainty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[c*]e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-r(T-t)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price c is the expectation (in the mathematical sense) of the option payoff c* at the expiration time 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expectation is calculated at time t under the risk neutral (RN) probability measure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Critical issue is how the risk neutral distribution looks like and what is its relationship to the true, empirical probability distribution.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= volatility of a forward price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curve: a collection of forward price volatilities for different maturities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 is typically downward sloping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Samuelson’s Hypothesis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Samuelson analyzed behavior of futures prices over their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of a forward price increases as it marches to maturity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flow of information and the number of trades increases and it produces higher volatiltity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reflects the market’s perceptions of the volatility of the forward price over its entire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of a commodity forward price will change over its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 measures the volatility  of a forward price over a sub-period of its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440" y="380880"/>
            <a:ext cx="792468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Example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 can be recovered from the forward volatility curve under some assumptions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 one month volatility of 80%, two month volatility of 60%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second volatility of 60% reflects the volatility over 2 months. In the last month of the price life, the forward price volatility will increase to 80%.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the volatility of the 2-month price, over the first month of its life?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792468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Example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answer is based on the assumption of additivity of variance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(2/12) = 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1,2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(1/12) + 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(1/12)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known. It can be derived from the forward volatility curve as the volatility of the one-month price. It’s equal to 80%.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known as well. It’s equal to 60%.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solution: 28.28%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many cases, the forward volatility curve is misspecified. Forward-forward volatility cannot be derived.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reason: we are trying to squeeze too many dimensions into a theoretical concept borrowed from financial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forward volatility curve ignores seasonality. Natural gas traded for January delivery is an economically different commodity from natural gas traded for June delivery.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solution: the use of multiple forward volatility curves corresponding to different delivery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Smile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smile (frown, smirk) are a way of correcting an option pricing model for theoretical imperfections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empirical distributions have fat tails and this implies much higher probability of extreme outcomes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traders correct for the shortcomings of the theoretical models by adjusting vols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of commodities  gravitate to the marginal cost of production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models borrowed from financial economics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6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Ornstein - Uhlenbeck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6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Brennan - Schwartz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Ornstein-Uhlenbeck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22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 =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P)dt  +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dz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speed of mean  reversion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price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parameters of the equation above can be estimated using a discrete version of the model above (an AR1 model)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a + b P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t-1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+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Ornstein-Uhlenbeck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79246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coefficients of the original equation can be recovered from the estimated coefficients of the the discrete version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6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= -a/b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6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=-log(1+b)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this case,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measured in monetary units, unlike standard volatility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an expected value in the mathematical sense?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meant by risk neutrality?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probability distributions are used in options pricing?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Limitations of Mean Reversion Models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685440" y="1676160"/>
            <a:ext cx="80773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26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speed of mean reversion may vary above and below the mean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6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realistic price  process for electricity must capture the possibility of price gaps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6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spikes may be asymmetric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6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should rather speak about a “floor reverting process”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6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Floor levels are characterized by seasonality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Price Jumps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2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realistic price  process for natural gas and  electricity must capture the possibility of price gaps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jumps result from interaction of demand and supply in a market with virtually no storage (electricity) or often limited storage (natural gas)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spikes to the upside are more likely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should rather speak about a “floor reverting process”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Jump-Diffusion Model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80010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2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approach to modeling jumps: jump-diffusion models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GBM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2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dP =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Pdt +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Pdz + (J-1)Pdq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2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dq =1 if a jump occurs, 0 otherwise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2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J - the size of the jumps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22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J is typically assumed to follow a lognormal distribution,  log(J) ~ N(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VALUE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84872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weighted average of outcomes with probabilities used as weights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Outcomes: -5, 0, 5, 10, 15. Probabilities: 0.1, 0.3, 0.45, 0.1, 0.05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value: 3.5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Value =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outcome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probability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case of a continuous probability distribution, the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symbol is replaced by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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NEUTRALITY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neutrality depends critically  on the assumption regarding hedging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removes market risk (the risk   of price fluctuations) and allows to use a risk-free rate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Neutrality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 of a bookmaker in a 2-horse race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Probabilities of 25 an 75% for the first and the second horse winning, respectively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Empirical probability odds 3-1 against, 3-1 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Bets made $5,000 for the first horse, $10,000 for the second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profit: .25 x (-$5,000)  + .75 x $1,667 = 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 odds are defined based on the market signals (dollars wagered) as 2-1, the actual outcome is irrelevant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PROBABILITY DISTRIBUTION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option models use a two parameter probability distributions for price returns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probability distribution can be characterized in terms of  expected returns and dispersion of returns around the mean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assumption: expected returns are equal to the risk free interest rate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has only to specify the standard deviation of price returns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440" y="380880"/>
            <a:ext cx="792468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Empirical Properties of Energy Price Processes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in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Backwardation and contango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Heteroscedsticity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Seasonality in price levels and volatilities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in volatilities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volatility in backwardated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Jumps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  i = 1,2, …, 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case of an instrument that pays a cash dividend, it has to be included in the return calculation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assumption in financial economics: price returns follow normal distribution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 = mean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* standard_deviation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symbol denotes normal standard distribution (0 mean, standard deviation of 1)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2000-02-16T16:38:15Z</dcterms:created>
  <dc:creator>Vince Kaminski</dc:creator>
  <dc:description/>
  <dc:language>en-US</dc:language>
  <cp:lastModifiedBy>vkamins</cp:lastModifiedBy>
  <cp:lastPrinted>2000-03-07T15:26:19Z</cp:lastPrinted>
  <dcterms:modified xsi:type="dcterms:W3CDTF">2000-03-07T16:43:01Z</dcterms:modified>
  <cp:revision>31</cp:revision>
  <dc:subject/>
  <dc:title>MARKET PRICE BEHAVIOR</dc:title>
</cp:coreProperties>
</file>