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C9F8AA-54C0-42FF-85B4-315FBD93FE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7C7788-836D-44E1-9AA7-FAB49540D2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A5CA4E-142A-442F-99D3-D038659ED1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34FAE5-912D-4FEC-9558-785F40009FB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BEHAVIOR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7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absence of randomness, a price behaves like an cash asset in the bank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of an asset grows exponentially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the rate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zero or negative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of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deviation is scaled with the square root of the time step (raised to power 0.5)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asset return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model of random walk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the drift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drift and volatility are quoted by   convention as annualized numbers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Wiener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notation for the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dX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traditional notation for the price process used in 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440" y="533520"/>
            <a:ext cx="792468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Estimation of Historical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price ratios (Pt/Pt-1)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natural logs of the price ratios. This will produce so-called logarithmic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the standard deviations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Annualize the standard deviation (square root of 12, 52, 250, etc., depending on the data frequency)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= volatility of a forward 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curve: a collection of forward price volatilities for different maturities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 is typically downward sloping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Samuelson’s Hypothesis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Samuelson analyzed behavior of futures prices over their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forward price increases as it marches to maturity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flow of information and the number of trades increases and it produces higher volatiltity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reflects the market’s perceptions of the volatility of the forward price over its entire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commodity forward price will change over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measures the volatility  of a forward price over a sub-period of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can be recovered from the forward volatility curve under some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one month volatility of 80%, two month volatility of 60%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 volatility of 60% reflects the volatility over 2 months. In the last month of the price life, the forward price volatility will increase to 80%.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volatility of the 2-month price, over the first month of its life?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the Representation of Price Behavior is Important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options hinges on the representation of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[c*]e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-r(T-t)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price c is the expectation (in the mathematical sense) of the option payoff c* at the expiration time 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expectation is calculated at time t under the risk neutral (RN) probability measure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 is how the risk neutral distribution looks like and what is its relationship to the true, empirical probability distribution.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9246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 is based on the assumption of additivity of variance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(2/12) =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(1/12) +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(1/12)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known. It can be derived from the forward volatility curve as the volatility of the one-month price. It’s equal to 80%.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 as well. It’s equal to 60%.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cases, the forward volatility curve is misspecified. Forward-forward volatility cannot be derived.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reason: we are trying to squeeze too many dimensions into a theoretical concept borrowed from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forward volatility curve ignores seasonality. Natural gas traded for January delivery is an economically different commodity from natural gas traded for June delivery.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solution: the use of multiple forward volatility curves corresponding to different delivery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(frown, smirk) are a way of correcting an option pricing model for theoretical imperfections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empirical distributions have fat tails and this implies much higher probability of extreme outcomes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traders correct for the shortcoming of the theoretical models by adjusting vols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an expected value in the mathematical sense?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meant by risk neutrality?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probability distributions are used in options pricing?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weighted average of outcomes with probabilities used as weights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Outcomes: -5, 0, 5, 10, 15. Probabilities: 0.1, 0.3, 0.45, 0.1, 0.05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outcome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probability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 continuous probability distribution, the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symbol is replaced by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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 depends critically  on the assumption regarding hedging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removes market risk (the risk   of price fluctuations) and allows to use a risk-free rate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DISTRIBUTION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option models use a two parameter probability distributions for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probability distribution can be characterized in terms of  expected returns and dispersion of returns around the mean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assumption: expected returns are equal to the risk free interest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has only to specify the standard deviation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Properties of Energy Price Processes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 and contango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Heteroscedsticity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in price levels and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volatility in backwardated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 i = 1,2, …, 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an instrument that pays a cash dividend, it has to be included in the return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 in financial economics: price returns follow 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mean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standard_deviation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symbol denotes normal standard distribution (0 mean, standard deviation of 1)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model evolution of returns over time one has to introduce time explicitly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Assumption: mean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assumed to be constant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one ignores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dt)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2000-02-16T16:38:15Z</dcterms:created>
  <dc:creator>Vince Kaminski</dc:creator>
  <dc:description/>
  <dc:language>en-US</dc:language>
  <cp:lastModifiedBy>vkamins</cp:lastModifiedBy>
  <dcterms:modified xsi:type="dcterms:W3CDTF">2000-03-06T20:40:30Z</dcterms:modified>
  <cp:revision>17</cp:revision>
  <dc:subject/>
  <dc:title>MARKET PRICE BEHAVIOR</dc:title>
</cp:coreProperties>
</file>