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_rels/presentation.xml.rels" ContentType="application/vnd.openxmlformats-package.relationship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19.xml.rels" ContentType="application/vnd.openxmlformats-package.relationships+xml"/>
  <Override PartName="/ppt/slides/_rels/slide4.xml.rels" ContentType="application/vnd.openxmlformats-package.relationships+xml"/>
  <Override PartName="/ppt/slides/_rels/slide18.xml.rels" ContentType="application/vnd.openxmlformats-package.relationships+xml"/>
  <Override PartName="/ppt/slides/_rels/slide13.xml.rels" ContentType="application/vnd.openxmlformats-package.relationships+xml"/>
  <Override PartName="/ppt/slides/_rels/slide12.xml.rels" ContentType="application/vnd.openxmlformats-package.relationships+xml"/>
  <Override PartName="/ppt/slides/_rels/slide9.xml.rels" ContentType="application/vnd.openxmlformats-package.relationships+xml"/>
  <Override PartName="/ppt/slides/_rels/slide11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14.xml.rels" ContentType="application/vnd.openxmlformats-package.relationships+xml"/>
  <Override PartName="/ppt/slides/_rels/slide15.xml.rels" ContentType="application/vnd.openxmlformats-package.relationships+xml"/>
  <Override PartName="/ppt/slides/_rels/slide1.xml.rels" ContentType="application/vnd.openxmlformats-package.relationships+xml"/>
  <Override PartName="/ppt/slides/_rels/slide16.xml.rels" ContentType="application/vnd.openxmlformats-package.relationships+xml"/>
  <Override PartName="/ppt/slides/_rels/slide2.xml.rels" ContentType="application/vnd.openxmlformats-package.relationships+xml"/>
  <Override PartName="/ppt/slides/_rels/slide17.xml.rels" ContentType="application/vnd.openxmlformats-package.relationships+xml"/>
  <Override PartName="/ppt/slides/_rels/slide3.xml.rels" ContentType="application/vnd.openxmlformats-package.relationships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9.xml" ContentType="application/vnd.openxmlformats-officedocument.presentationml.slide+xml"/>
  <Override PartName="/ppt/slides/slide11.xml" ContentType="application/vnd.openxmlformats-officedocument.presentationml.slide+xml"/>
  <Override PartName="/ppt/slides/slide8.xml" ContentType="application/vnd.openxmlformats-officedocument.presentationml.slide+xml"/>
  <Override PartName="/ppt/slides/slide10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.xml" ContentType="application/vnd.openxmlformats-officedocument.presentationml.slide+xml"/>
  <Override PartName="/ppt/slides/slide16.xml" ContentType="application/vnd.openxmlformats-officedocument.presentationml.slide+xml"/>
  <Override PartName="/ppt/slides/slide2.xml" ContentType="application/vnd.openxmlformats-officedocument.presentationml.slide+xml"/>
  <Override PartName="/ppt/slides/slide17.xml" ContentType="application/vnd.openxmlformats-officedocument.presentationml.slide+xml"/>
  <Override PartName="/ppt/slides/slide3.xml" ContentType="application/vnd.openxmlformats-officedocument.presentationml.slide+xml"/>
  <Override PartName="/ppt/slides/slide18.xml" ContentType="application/vnd.openxmlformats-officedocument.presentationml.slide+xml"/>
  <Override PartName="/ppt/slides/slide4.xml" ContentType="application/vnd.openxmlformats-officedocument.presentationml.slide+xml"/>
  <Override PartName="/ppt/slides/slide19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1DFCE88E-236F-4C64-8E5B-3512593DEF81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4BE3BB61-44D0-41F3-B05C-C38F6826B2A3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 type="subTitle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A35F2D38-6BF4-4F37-ACA5-B1F3A31A5F31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DAED5C49-1564-4352-96D2-53BA6BB980E3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685800" y="22856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PRICE BEHAVIOR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 type="subTitle"/>
          </p:nvPr>
        </p:nvSpPr>
        <p:spPr>
          <a:xfrm>
            <a:off x="1371600" y="3886200"/>
            <a:ext cx="6400800" cy="1752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Vince Kaminski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 Corp. Research Group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Wiener Process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Alternative notation for the price process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dP = 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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Pdt + 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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PdX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dX = 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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This is traditional notation for the price process used in option pricing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685440" y="533520"/>
            <a:ext cx="7924680" cy="12189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Estimation of Historical Volatility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Forward Volatility Curve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Forward volatility = volatility of a forward price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Forward volatility curve: a collection of forward price volatilities for different maturities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Forward volatility curve is typically downward sloping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Forward Volatility Curve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Samuelson’s Hypothesis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Paul Samuelson analyzed behavior of futures prices over their life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Forward-Forward Volatility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90000"/>
              </a:lnSpc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Forward volatility reflects the market’s perceptions of the volatility of the forward price over its entire life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Volatility of a commodity forward price will change over its life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Forward-forward volatility measures the volatility  of a forward price over a sub-period of its life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PlaceHolder 1"/>
          <p:cNvSpPr>
            <a:spLocks noGrp="1"/>
          </p:cNvSpPr>
          <p:nvPr>
            <p:ph type="title"/>
          </p:nvPr>
        </p:nvSpPr>
        <p:spPr>
          <a:xfrm>
            <a:off x="685440" y="380880"/>
            <a:ext cx="7924680" cy="1371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Forward-Forward Volatility</a:t>
            </a:r>
            <a:br>
              <a:rPr sz="4400"/>
            </a:b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An Example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Forward-forward volatility can be recovered from the forward volatility curve under some assumptions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Assume one month volatility of 80%, two month volatility of 60%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 second volatility of 60% reflects the volatility over 2 months. In the last month of the price life, the forward price volatility will increase to 80%.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What is the volatility of the 2-month price, over the first month of its life? 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/>
          </p:cNvSpPr>
          <p:nvPr>
            <p:ph type="title"/>
          </p:nvPr>
        </p:nvSpPr>
        <p:spPr>
          <a:xfrm>
            <a:off x="685440" y="304560"/>
            <a:ext cx="7924680" cy="14475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Forward-Forward Volatility: </a:t>
            </a:r>
            <a:br>
              <a:rPr sz="4400"/>
            </a:b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An Example (continued)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lnSpc>
                <a:spcPct val="90000"/>
              </a:lnSpc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 answer is based on the assumption of additivity of variance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var</a:t>
            </a:r>
            <a:r>
              <a:rPr b="0" lang="en-US" sz="3200" strike="noStrike" u="none" baseline="-25000">
                <a:solidFill>
                  <a:srgbClr val="000000"/>
                </a:solidFill>
                <a:effectLst/>
                <a:uFillTx/>
                <a:latin typeface="Times New Roman"/>
              </a:rPr>
              <a:t>0,2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(2/12) = var</a:t>
            </a:r>
            <a:r>
              <a:rPr b="0" lang="en-US" sz="3200" strike="noStrike" u="none" baseline="-25000">
                <a:solidFill>
                  <a:srgbClr val="000000"/>
                </a:solidFill>
                <a:effectLst/>
                <a:uFillTx/>
                <a:latin typeface="Times New Roman"/>
              </a:rPr>
              <a:t>1,2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(1/12) + var</a:t>
            </a:r>
            <a:r>
              <a:rPr b="0" lang="en-US" sz="3200" strike="noStrike" u="none" baseline="-25000">
                <a:solidFill>
                  <a:srgbClr val="000000"/>
                </a:solidFill>
                <a:effectLst/>
                <a:uFillTx/>
                <a:latin typeface="Times New Roman"/>
              </a:rPr>
              <a:t>0,1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(1/12)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var</a:t>
            </a:r>
            <a:r>
              <a:rPr b="0" lang="en-US" sz="3200" strike="noStrike" u="none" baseline="-25000">
                <a:solidFill>
                  <a:srgbClr val="000000"/>
                </a:solidFill>
                <a:effectLst/>
                <a:uFillTx/>
                <a:latin typeface="Times New Roman"/>
              </a:rPr>
              <a:t>0,1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is known. It can be derived from the forward volatility curve as the volatility of the one-month price. It’s equal to 80%.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var</a:t>
            </a:r>
            <a:r>
              <a:rPr b="0" lang="en-US" sz="3200" strike="noStrike" u="none" baseline="-25000">
                <a:solidFill>
                  <a:srgbClr val="000000"/>
                </a:solidFill>
                <a:effectLst/>
                <a:uFillTx/>
                <a:latin typeface="Times New Roman"/>
              </a:rPr>
              <a:t>0,2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is known as well. It’s equal to 60%.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 solution: 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lnSpc>
                <a:spcPct val="90000"/>
              </a:lnSpc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Forward-Forward Volatility: </a:t>
            </a:r>
            <a:br>
              <a:rPr sz="4400"/>
            </a:b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(continued)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 many cases, the forward volatility curve is misspecified. Forward-forward volatility cannot be derived.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 reason: we are trying to squeeze too many dimensions into a theoretical concept borrowed from financial markets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 forward volatility curve ignores seasonality. Natural gas traded for January delivery is an economically different commodity from natural gas traded for June delivery.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Possible solution: the use of multiple forward volatility curves corresponding to different delivery months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Volatility Smile 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Volatility smile (frown, smirk) are a way of correcting an option pricing model for theoretical imperfections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685800" y="457200"/>
            <a:ext cx="7772400" cy="12952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Why the Representation of Price Behavior is Important 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/>
          </p:nvPr>
        </p:nvSpPr>
        <p:spPr>
          <a:xfrm>
            <a:off x="685800" y="1980720"/>
            <a:ext cx="7772400" cy="4343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Valuation of options hinges on the representation of uncertainty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 = E</a:t>
            </a:r>
            <a:r>
              <a:rPr b="0" lang="en-US" sz="2800" strike="noStrike" u="none" baseline="30000">
                <a:solidFill>
                  <a:srgbClr val="000000"/>
                </a:solidFill>
                <a:effectLst/>
                <a:uFillTx/>
                <a:latin typeface="Times New Roman"/>
              </a:rPr>
              <a:t>RN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[c*]e</a:t>
            </a:r>
            <a:r>
              <a:rPr b="0" lang="en-US" sz="2800" strike="noStrike" u="none" baseline="30000">
                <a:solidFill>
                  <a:srgbClr val="000000"/>
                </a:solidFill>
                <a:effectLst/>
                <a:uFillTx/>
                <a:latin typeface="Times New Roman"/>
              </a:rPr>
              <a:t>-r(T-t)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Option price c is the expectation (in mathematical sense) of the option payoff c* at the expiration time 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 expectation is calculated at time t under the risk neutral (RN) probability measure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Critical issue is how the risk neutral distribution looks like and what is its relationship to the true, empirical probability distribution.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lnSpc>
                <a:spcPct val="90000"/>
              </a:lnSpc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685440" y="380880"/>
            <a:ext cx="7924680" cy="1371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Empirical Properties of Energy Price Process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Mean reversion in prices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Backwardation and contango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Heteroscedsticity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Seasonality in price levels and volatilities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Mean reversion in volatilities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Higher volatility in backwardated markets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Jumps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Price Return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</a:t>
            </a:r>
            <a:r>
              <a:rPr b="0" lang="en-US" sz="2800" strike="noStrike" u="none" baseline="-25000">
                <a:solidFill>
                  <a:srgbClr val="000000"/>
                </a:solidFill>
                <a:effectLst/>
                <a:uFillTx/>
                <a:latin typeface="Times New Roman"/>
              </a:rPr>
              <a:t>i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= (P</a:t>
            </a:r>
            <a:r>
              <a:rPr b="0" lang="en-US" sz="2800" strike="noStrike" u="none" baseline="-25000">
                <a:solidFill>
                  <a:srgbClr val="000000"/>
                </a:solidFill>
                <a:effectLst/>
                <a:uFillTx/>
                <a:latin typeface="Times New Roman"/>
              </a:rPr>
              <a:t>i+1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– P</a:t>
            </a:r>
            <a:r>
              <a:rPr b="0" lang="en-US" sz="2800" strike="noStrike" u="none" baseline="-25000">
                <a:solidFill>
                  <a:srgbClr val="000000"/>
                </a:solidFill>
                <a:effectLst/>
                <a:uFillTx/>
                <a:latin typeface="Times New Roman"/>
              </a:rPr>
              <a:t>i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)/P</a:t>
            </a:r>
            <a:r>
              <a:rPr b="0" lang="en-US" sz="2800" strike="noStrike" u="none" baseline="-25000">
                <a:solidFill>
                  <a:srgbClr val="000000"/>
                </a:solidFill>
                <a:effectLst/>
                <a:uFillTx/>
                <a:latin typeface="Times New Roman"/>
              </a:rPr>
              <a:t>i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for  i = 1,2, …, M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 the case of an instrument that pays a cash dividend, it has to be included in the return calculation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Standard assumption in financial economics: price returns follow normal distribution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 = mean + 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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* standard_deviation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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symbol denotes normal standard distribution (0 mean, standard deviation of 1) 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lnSpc>
                <a:spcPct val="90000"/>
              </a:lnSpc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685800" y="457200"/>
            <a:ext cx="7772400" cy="12952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Empirical Price Return Distributions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What are empirical price distribution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Example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Statistical test of price return distribution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Use Gas Daily Prices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685800" y="380880"/>
            <a:ext cx="7772400" cy="1371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Price Return Evolution Over Time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90000"/>
              </a:lnSpc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To model evolution of returns over time one has to introduce time explicitly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Assumption: mean = 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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dt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7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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mean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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is assumed to be constant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If one ignores randomness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7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(P</a:t>
            </a:r>
            <a:r>
              <a:rPr b="0" lang="en-US" sz="2800" strike="noStrike" u="none" baseline="-25000">
                <a:solidFill>
                  <a:srgbClr val="000000"/>
                </a:solidFill>
                <a:effectLst/>
                <a:uFillTx/>
                <a:latin typeface="Times New Roman"/>
              </a:rPr>
              <a:t>i+1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– P</a:t>
            </a:r>
            <a:r>
              <a:rPr b="0" lang="en-US" sz="2800" strike="noStrike" u="none" baseline="-25000">
                <a:solidFill>
                  <a:srgbClr val="000000"/>
                </a:solidFill>
                <a:effectLst/>
                <a:uFillTx/>
                <a:latin typeface="Times New Roman"/>
              </a:rPr>
              <a:t>i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)/P</a:t>
            </a:r>
            <a:r>
              <a:rPr b="0" lang="en-US" sz="2800" strike="noStrike" u="none" baseline="-25000">
                <a:solidFill>
                  <a:srgbClr val="000000"/>
                </a:solidFill>
                <a:effectLst/>
                <a:uFillTx/>
                <a:latin typeface="Times New Roman"/>
              </a:rPr>
              <a:t>i  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= 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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dt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7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P</a:t>
            </a:r>
            <a:r>
              <a:rPr b="0" lang="en-US" sz="2800" strike="noStrike" u="none" baseline="-25000">
                <a:solidFill>
                  <a:srgbClr val="000000"/>
                </a:solidFill>
                <a:effectLst/>
                <a:uFillTx/>
                <a:latin typeface="Times New Roman"/>
              </a:rPr>
              <a:t>m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= P</a:t>
            </a:r>
            <a:r>
              <a:rPr b="0" lang="en-US" sz="2800" strike="noStrike" u="none" baseline="-25000">
                <a:solidFill>
                  <a:srgbClr val="000000"/>
                </a:solidFill>
                <a:effectLst/>
                <a:uFillTx/>
                <a:latin typeface="Times New Roman"/>
              </a:rPr>
              <a:t>0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(1 + 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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dt)</a:t>
            </a:r>
            <a:r>
              <a:rPr b="0" lang="en-US" sz="2800" strike="noStrike" u="none" baseline="30000">
                <a:solidFill>
                  <a:srgbClr val="000000"/>
                </a:solidFill>
                <a:effectLst/>
                <a:uFillTx/>
                <a:latin typeface="Times New Roman"/>
              </a:rPr>
              <a:t>M 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7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</a:t>
            </a:r>
            <a:r>
              <a:rPr b="0" lang="en-US" sz="2800" strike="noStrike" u="none" baseline="-25000">
                <a:solidFill>
                  <a:srgbClr val="000000"/>
                </a:solidFill>
                <a:effectLst/>
                <a:uFillTx/>
                <a:latin typeface="Times New Roman"/>
              </a:rPr>
              <a:t>m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= P</a:t>
            </a:r>
            <a:r>
              <a:rPr b="0" lang="en-US" sz="2800" strike="noStrike" u="none" baseline="-25000">
                <a:solidFill>
                  <a:srgbClr val="000000"/>
                </a:solidFill>
                <a:effectLst/>
                <a:uFillTx/>
                <a:latin typeface="Times New Roman"/>
              </a:rPr>
              <a:t>0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</a:t>
            </a:r>
            <a:r>
              <a:rPr b="0" lang="en-US" sz="2800" strike="noStrike" u="none" baseline="30000">
                <a:solidFill>
                  <a:srgbClr val="000000"/>
                </a:solidFill>
                <a:effectLst/>
                <a:uFillTx/>
                <a:latin typeface="Times New Roman"/>
              </a:rPr>
              <a:t>M </a:t>
            </a:r>
            <a:r>
              <a:rPr b="0" lang="en-US" sz="2800" strike="noStrike" u="none" baseline="30000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</a:t>
            </a:r>
            <a:r>
              <a:rPr b="0" lang="en-US" sz="2800" strike="noStrike" u="none" baseline="30000">
                <a:solidFill>
                  <a:srgbClr val="000000"/>
                </a:solidFill>
                <a:effectLst/>
                <a:uFillTx/>
                <a:latin typeface="Times New Roman"/>
              </a:rPr>
              <a:t> dt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= P</a:t>
            </a:r>
            <a:r>
              <a:rPr b="0" lang="en-US" sz="2800" strike="noStrike" u="none" baseline="-25000">
                <a:solidFill>
                  <a:srgbClr val="000000"/>
                </a:solidFill>
                <a:effectLst/>
                <a:uFillTx/>
                <a:latin typeface="Times New Roman"/>
              </a:rPr>
              <a:t>0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</a:t>
            </a:r>
            <a:r>
              <a:rPr b="0" lang="en-US" sz="2800" strike="noStrike" u="none" baseline="30000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</a:t>
            </a:r>
            <a:r>
              <a:rPr b="0" lang="en-US" sz="2800" strike="noStrike" u="none" baseline="30000">
                <a:solidFill>
                  <a:srgbClr val="000000"/>
                </a:solidFill>
                <a:effectLst/>
                <a:uFillTx/>
                <a:latin typeface="Times New Roman"/>
              </a:rPr>
              <a:t>T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lnSpc>
                <a:spcPct val="90000"/>
              </a:lnSpc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685800" y="457200"/>
            <a:ext cx="7848720" cy="12952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Price Return Evolution Over Time (continued)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 the absence of randomness, a price behaves like an cash asset in the bank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 price of an asset growth exponentially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Of course, the rate 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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may be zero or negative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685800" y="380880"/>
            <a:ext cx="7848720" cy="1371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Price Return Evolution Over Time (continued)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Introduction of randomness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Standard deviation is scaled with the time step squared (raised to power 0.5)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Full asset return model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(P</a:t>
            </a:r>
            <a:r>
              <a:rPr b="0" lang="en-US" sz="2800" strike="noStrike" u="none" baseline="-25000">
                <a:solidFill>
                  <a:srgbClr val="000000"/>
                </a:solidFill>
                <a:effectLst/>
                <a:uFillTx/>
                <a:latin typeface="Times New Roman"/>
              </a:rPr>
              <a:t>i+1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– P</a:t>
            </a:r>
            <a:r>
              <a:rPr b="0" lang="en-US" sz="2800" strike="noStrike" u="none" baseline="-25000">
                <a:solidFill>
                  <a:srgbClr val="000000"/>
                </a:solidFill>
                <a:effectLst/>
                <a:uFillTx/>
                <a:latin typeface="Times New Roman"/>
              </a:rPr>
              <a:t>i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)/P</a:t>
            </a:r>
            <a:r>
              <a:rPr b="0" lang="en-US" sz="2800" strike="noStrike" u="none" baseline="-25000">
                <a:solidFill>
                  <a:srgbClr val="000000"/>
                </a:solidFill>
                <a:effectLst/>
                <a:uFillTx/>
                <a:latin typeface="Times New Roman"/>
              </a:rPr>
              <a:t>i  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= 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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dt + 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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dt</a:t>
            </a:r>
            <a:r>
              <a:rPr b="0" lang="en-US" sz="2800" strike="noStrike" u="none" baseline="30000">
                <a:solidFill>
                  <a:srgbClr val="000000"/>
                </a:solidFill>
                <a:effectLst/>
                <a:uFillTx/>
                <a:latin typeface="Times New Roman"/>
              </a:rPr>
              <a:t>½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dP = 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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</a:t>
            </a:r>
            <a:r>
              <a:rPr b="0" lang="en-US" sz="2800" strike="noStrike" u="none" baseline="-25000">
                <a:solidFill>
                  <a:srgbClr val="000000"/>
                </a:solidFill>
                <a:effectLst/>
                <a:uFillTx/>
                <a:latin typeface="Times New Roman"/>
              </a:rPr>
              <a:t>i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dt + 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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</a:t>
            </a:r>
            <a:r>
              <a:rPr b="0" lang="en-US" sz="2800" strike="noStrike" u="none" baseline="-25000">
                <a:solidFill>
                  <a:srgbClr val="000000"/>
                </a:solidFill>
                <a:effectLst/>
                <a:uFillTx/>
                <a:latin typeface="Times New Roman"/>
              </a:rPr>
              <a:t>i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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dt</a:t>
            </a:r>
            <a:r>
              <a:rPr b="0" lang="en-US" sz="2800" strike="noStrike" u="none" baseline="30000">
                <a:solidFill>
                  <a:srgbClr val="000000"/>
                </a:solidFill>
                <a:effectLst/>
                <a:uFillTx/>
                <a:latin typeface="Times New Roman"/>
              </a:rPr>
              <a:t>½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This is a model of random walk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Terminology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 parameter 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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is called the drift rate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 parameter 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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is called volatility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Both drift and volatility are quoted by   convention as annualized numbers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283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2000-02-16T16:38:15Z</dcterms:created>
  <dc:creator>Vince Kaminski</dc:creator>
  <dc:description/>
  <dc:language>en-US</dc:language>
  <cp:lastModifiedBy>vkamins</cp:lastModifiedBy>
  <dcterms:modified xsi:type="dcterms:W3CDTF">2000-03-01T13:44:05Z</dcterms:modified>
  <cp:revision>11</cp:revision>
  <dc:subject/>
  <dc:title>MARKET PRICE BEHAVIOR</dc:title>
</cp:coreProperties>
</file>