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038EA0-0624-4AE1-A12C-6FFA237B100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D5F479-B83C-4240-9F66-53305CE90E1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1F2AEF-6270-4890-B81A-84C2EB731C8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B282F1-F1DE-47F5-8FAE-1654DDDCFD9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PRICE BEHAVIOR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Vince Kaminski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 Research Group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Wiener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Alternative notation for the price process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dX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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traditional notation for the price process used in option pricing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440" y="533520"/>
            <a:ext cx="792468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Estimation of Historical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= volatility of a forward price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curve: a collection of forward price volatilities for different maturities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 is typically downward sloping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Curve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Samuelson’s Hypothesis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Paul Samuelson analyzed behavior of futures prices over their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volatility reflects the market’s perceptions of the volatility of the forward price over its entire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of a commodity forward price will change over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measures the volatility  of a forward price over a sub-period of its life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 can be recovered from the forward volatility curve under some assumptions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one month volatility of 80%, two month volatility of 60%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second volatility of 60% reflects the volatility over 2 months. In the last month of the price life, the forward price volatility will increase to 80%.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the volatility of the 2-month price, over the first month of its life?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440" y="304560"/>
            <a:ext cx="7924680" cy="144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Example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answer is based on the assumption of additivity of variance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(2/12) =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1,2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(1/12) + 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(1/12)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0,1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known. It can be derived from the forward volatility curve as the volatility of the one-month price. It’s equal to 80%.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</a:t>
            </a:r>
            <a:r>
              <a:rPr b="0" lang="en-US" sz="32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0,2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known as well. It’s equal to 60%.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Forward-Forward Volatility: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many cases, the forward volatility curve is misspecified. Forward-forward volatility cannot be derived.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reason: we are trying to squeeze too many dimensions into a theoretical concept borrowed from financial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forward volatility curve ignores seasonality. Natural gas traded for January delivery is an economically different commodity from natural gas traded for June delivery.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solution: the use of multiple forward volatility curves corresponding to different delivery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Volatility smile (frown, smirk) are a way of correcting an option pricing model for theoretical imperfections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the Representation of Price Behavior is Important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 of options hinges on the representation of uncertainty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RN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[c*]e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-r(T-t)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price c is the expectation (in mathematical sense) of the option payoff c* at the expiration time 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expectation is calculated at time t under the risk neutral (RN) probability measure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Critical issue is how the risk neutral distribution looks like and what is its relationship to the true, empirical probability distribution.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440" y="380880"/>
            <a:ext cx="792468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Empirical Properties of Energy Price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Backwardation and contango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Heteroscedsticity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Seasonality in price levels and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 reversion in volatilities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volatility in backwardated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Jumps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for  i = 1,2, …, 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case of an instrument that pays a cash dividend, it has to be included in the return calculation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assumption in financial economics: price returns follow normal distribution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 = mean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* standard_deviation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symbol denotes normal standard distribution (0 mean, standard deviation of 1)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Empirical Price Return Distributions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are empirical price distribution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Statistical test of price return distribution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 Gas Daily Prices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model evolution of returns over time one has to introduce time explicitly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Assumption: mean =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assumed to be constant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one ignores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(1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dt)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m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M 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dt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8487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the absence of randomness, a price behaves like an cash asset in the bank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price of an asset growth exponentially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course, the rate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may be zero or negative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8487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Return Evolution Over Time (continued)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 of randomness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Standard deviation is scaled with the time step squared (raised to power 0.5)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 asset return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i+1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– 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)/P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 =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 +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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</a:t>
            </a:r>
            <a:r>
              <a:rPr b="0" lang="en-US" sz="2800" strike="noStrike" u="none" baseline="-25000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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dt</a:t>
            </a:r>
            <a:r>
              <a:rPr b="0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½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is a model of random walk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Terminology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the drift rate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parameter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is called volatility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Both drift and volatility are quoted by   convention as annualized numbers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2000-02-16T16:38:15Z</dcterms:created>
  <dc:creator>Vince Kaminski</dc:creator>
  <dc:description/>
  <dc:language>en-US</dc:language>
  <cp:lastModifiedBy>Vince Kaminski</cp:lastModifiedBy>
  <dcterms:modified xsi:type="dcterms:W3CDTF">2000-02-16T21:21:44Z</dcterms:modified>
  <cp:revision>11</cp:revision>
  <dc:subject/>
  <dc:title>MARKET PRICE BEHAVIOR</dc:title>
</cp:coreProperties>
</file>