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s/_rels/slide27.xml.rels" ContentType="application/vnd.openxmlformats-package.relationships+xml"/>
  <Override PartName="/ppt/slides/_rels/slide18.xml.rels" ContentType="application/vnd.openxmlformats-package.relationships+xml"/>
  <Override PartName="/ppt/slides/_rels/slide11.xml.rels" ContentType="application/vnd.openxmlformats-package.relationships+xml"/>
  <Override PartName="/ppt/slides/_rels/slide28.xml.rels" ContentType="application/vnd.openxmlformats-package.relationships+xml"/>
  <Override PartName="/ppt/slides/_rels/slide30.xml.rels" ContentType="application/vnd.openxmlformats-package.relationships+xml"/>
  <Override PartName="/ppt/slides/_rels/slide19.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22.xml.rels" ContentType="application/vnd.openxmlformats-package.relationships+xml"/>
  <Override PartName="/ppt/slides/_rels/slide5.xml.rels" ContentType="application/vnd.openxmlformats-package.relationships+xml"/>
  <Override PartName="/ppt/slides/_rels/slide21.xml.rels" ContentType="application/vnd.openxmlformats-package.relationships+xml"/>
  <Override PartName="/ppt/slides/_rels/slide4.xml.rels" ContentType="application/vnd.openxmlformats-package.relationships+xml"/>
  <Override PartName="/ppt/slides/_rels/slide29.xml.rels" ContentType="application/vnd.openxmlformats-package.relationships+xml"/>
  <Override PartName="/ppt/slides/_rels/slide20.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25.xml.rels" ContentType="application/vnd.openxmlformats-package.relationships+xml"/>
  <Override PartName="/ppt/slides/_rels/slide2.xml.rels" ContentType="application/vnd.openxmlformats-package.relationships+xml"/>
  <Override PartName="/ppt/slides/_rels/slide16.xml.rels" ContentType="application/vnd.openxmlformats-package.relationships+xml"/>
  <Override PartName="/ppt/slides/_rels/slide1.xml.rels" ContentType="application/vnd.openxmlformats-package.relationships+xml"/>
  <Override PartName="/ppt/slides/_rels/slide24.xml.rels" ContentType="application/vnd.openxmlformats-package.relationships+xml"/>
  <Override PartName="/ppt/slides/_rels/slide7.xml.rels" ContentType="application/vnd.openxmlformats-package.relationships+xml"/>
  <Override PartName="/ppt/slides/_rels/slide15.xml.rels" ContentType="application/vnd.openxmlformats-package.relationships+xml"/>
  <Override PartName="/ppt/slides/_rels/slide23.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9.xml.rels" ContentType="application/vnd.openxmlformats-package.relationships+xml"/>
  <Override PartName="/ppt/slides/_rels/slide26.xml.rels" ContentType="application/vnd.openxmlformats-package.relationships+xml"/>
  <Override PartName="/ppt/slides/slide29.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19.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24.xml" ContentType="application/vnd.openxmlformats-officedocument.presentationml.slide+xml"/>
  <Override PartName="/ppt/slides/slide5.xml" ContentType="application/vnd.openxmlformats-officedocument.presentationml.slide+xml"/>
  <Override PartName="/ppt/slides/slide13.xml" ContentType="application/vnd.openxmlformats-officedocument.presentationml.slide+xml"/>
  <Override PartName="/ppt/slides/slide25.xml" ContentType="application/vnd.openxmlformats-officedocument.presentationml.slide+xml"/>
  <Override PartName="/ppt/slides/slide30.xml" ContentType="application/vnd.openxmlformats-officedocument.presentationml.slide+xml"/>
  <Override PartName="/ppt/slides/slide28.xml" ContentType="application/vnd.openxmlformats-officedocument.presentationml.slide+xml"/>
  <Override PartName="/ppt/slides/slide11.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17.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8.xml" ContentType="application/vnd.openxmlformats-officedocument.presentationml.slide+xml"/>
  <Override PartName="/ppt/slides/slide16.xml" ContentType="application/vnd.openxmlformats-officedocument.presentationml.slide+xml"/>
  <Override PartName="/ppt/slides/slide1.xml" ContentType="application/vnd.openxmlformats-officedocument.presentationml.slide+xml"/>
  <Override PartName="/ppt/slides/slide7.xml" ContentType="application/vnd.openxmlformats-officedocument.presentationml.slide+xml"/>
  <Override PartName="/ppt/slides/slide15.xml" ContentType="application/vnd.openxmlformats-officedocument.presentationml.slide+xml"/>
  <Override PartName="/ppt/slides/slide6.xml" ContentType="application/vnd.openxmlformats-officedocument.presentationml.slide+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_rels/presentation.xml.rels" ContentType="application/vnd.openxmlformats-package.relationships+xml"/>
  <Override PartName="/ppt/media/image1.png" ContentType="image/png"/>
  <Override PartName="/ppt/media/image2.png" ContentType="image/png"/>
  <Override PartName="/ppt/media/image3.png" ContentType="image/png"/>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C9B0F89E-BD1C-4456-BC59-AA9F5470097C}" type="slidenum">
              <a:t>&lt;#&gt;</a:t>
            </a:fld>
          </a:p>
        </p:txBody>
      </p:sp>
      <p:sp>
        <p:nvSpPr>
          <p:cNvPr id="5" name="PlaceHolder 4"/>
          <p:cNvSpPr>
            <a:spLocks noGrp="1"/>
          </p:cNvSpPr>
          <p:nvPr>
            <p:ph type="dt" idx="1"/>
          </p:nvPr>
        </p:nvSpPr>
        <p:spPr/>
        <p:txBody>
          <a:bodyPr/>
          <a:p>
            <a:r>
              <a:rPr lang="en-US"/>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95E09E15-EAF8-4A13-899E-FD7313C5BD93}" type="slidenum">
              <a:t>&lt;#&gt;</a:t>
            </a:fld>
          </a:p>
        </p:txBody>
      </p:sp>
      <p:sp>
        <p:nvSpPr>
          <p:cNvPr id="6" name="PlaceHolder 5"/>
          <p:cNvSpPr>
            <a:spLocks noGrp="1"/>
          </p:cNvSpPr>
          <p:nvPr>
            <p:ph type="dt" idx="1"/>
          </p:nvPr>
        </p:nvSpPr>
        <p:spPr/>
        <p:txBody>
          <a:bodyPr/>
          <a:p>
            <a:r>
              <a:rPr lang="en-US"/>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8"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9" name="PlaceHolder 2"/>
          <p:cNvSpPr>
            <a:spLocks noGrp="1"/>
          </p:cNvSpPr>
          <p:nvPr>
            <p:ph type="subTitle"/>
          </p:nvPr>
        </p:nvSpPr>
        <p:spPr>
          <a:xfrm>
            <a:off x="685800" y="1981080"/>
            <a:ext cx="7772400" cy="411480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A7FEBBC9-2AF6-4390-85A0-91439ACC02AD}"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516CE16-E326-4A8F-878B-0E3E6133FFC1}"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2.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440" y="1676520"/>
            <a:ext cx="7924680" cy="1752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INTRODUCTION TO OPTIONS</a:t>
            </a:r>
            <a:endParaRPr b="0" lang="en-US" sz="4400" strike="noStrike" u="none">
              <a:solidFill>
                <a:srgbClr val="000000"/>
              </a:solidFill>
              <a:effectLst/>
              <a:uFillTx/>
              <a:latin typeface="Times New Roman"/>
            </a:endParaRPr>
          </a:p>
        </p:txBody>
      </p:sp>
      <p:sp>
        <p:nvSpPr>
          <p:cNvPr id="11" name="PlaceHolder 2"/>
          <p:cNvSpPr>
            <a:spLocks noGrp="1"/>
          </p:cNvSpPr>
          <p:nvPr>
            <p:ph type="subTitle"/>
          </p:nvPr>
        </p:nvSpPr>
        <p:spPr>
          <a:xfrm>
            <a:off x="1371600" y="3886200"/>
            <a:ext cx="6400800" cy="1752480"/>
          </a:xfrm>
          <a:prstGeom prst="rect">
            <a:avLst/>
          </a:prstGeom>
          <a:noFill/>
          <a:ln w="0">
            <a:noFill/>
          </a:ln>
        </p:spPr>
        <p:txBody>
          <a:bodyPr lIns="90000" rIns="90000" tIns="46800" bIns="46800" anchor="t">
            <a:no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Vince Kaminski</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Enron Corp. Research Group</a:t>
            </a:r>
            <a:endParaRPr b="0" lang="en-US" sz="3200" strike="noStrike" u="none">
              <a:solidFill>
                <a:srgbClr val="000000"/>
              </a:solidFill>
              <a:effectLst/>
              <a:uFillTx/>
              <a:latin typeface="Times New Roman"/>
            </a:endParaRPr>
          </a:p>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Houston, February 28, 2000</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0"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COMMON TERMS</a:t>
            </a:r>
            <a:br>
              <a:rPr sz="4400"/>
            </a:br>
            <a:r>
              <a:rPr b="0" lang="en-US" sz="4400" strike="noStrike" u="none">
                <a:solidFill>
                  <a:srgbClr val="000000"/>
                </a:solidFill>
                <a:effectLst/>
                <a:uFillTx/>
                <a:latin typeface="Times New Roman"/>
              </a:rPr>
              <a:t>(continued)</a:t>
            </a:r>
            <a:endParaRPr b="0" lang="en-US" sz="4400" strike="noStrike" u="none">
              <a:solidFill>
                <a:srgbClr val="000000"/>
              </a:solidFill>
              <a:effectLst/>
              <a:uFillTx/>
              <a:latin typeface="Times New Roman"/>
            </a:endParaRPr>
          </a:p>
        </p:txBody>
      </p:sp>
      <p:sp>
        <p:nvSpPr>
          <p:cNvPr id="71"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writer – the person who promises to deliver/buy (for call or put, respectively)  the underlying asset (or an equivalent in cash if the contract allows it) </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writer receives the premium</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writer of an option may have to post a margin if the option is written through an exchange</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OTC options may be collateralized as well</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762120" y="5331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MEASUREMENT OF TIME</a:t>
            </a:r>
            <a:br>
              <a:rPr sz="4400"/>
            </a:br>
            <a:endParaRPr b="0" lang="en-US" sz="4400" strike="noStrike" u="none">
              <a:solidFill>
                <a:srgbClr val="000000"/>
              </a:solidFill>
              <a:effectLst/>
              <a:uFillTx/>
              <a:latin typeface="Times New Roman"/>
            </a:endParaRPr>
          </a:p>
        </p:txBody>
      </p:sp>
      <p:sp>
        <p:nvSpPr>
          <p:cNvPr id="73"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 the case of options time is measured in years (by convention)</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1 = 1 year, 0.5 = 6 months, etc.</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current time is denoted by convention by 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expiration date is denoted by 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life time of option is equal to  T- 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Alternative convention: today = 0, expiration time denoted by t or 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4" name="PlaceHolder 1"/>
          <p:cNvSpPr>
            <a:spLocks noGrp="1"/>
          </p:cNvSpPr>
          <p:nvPr>
            <p:ph type="title"/>
          </p:nvPr>
        </p:nvSpPr>
        <p:spPr>
          <a:xfrm>
            <a:off x="685800" y="380880"/>
            <a:ext cx="784872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DIGRESSION: INTEREST RATE CONVENTIONS</a:t>
            </a:r>
            <a:endParaRPr b="0" lang="en-US" sz="4400" strike="noStrike" u="none">
              <a:solidFill>
                <a:srgbClr val="000000"/>
              </a:solidFill>
              <a:effectLst/>
              <a:uFillTx/>
              <a:latin typeface="Times New Roman"/>
            </a:endParaRPr>
          </a:p>
        </p:txBody>
      </p:sp>
      <p:sp>
        <p:nvSpPr>
          <p:cNvPr id="75"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The interest rate used in the option models is the risk free rate, denoted by r</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Most textbooks use continuous compounding</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Compounding assuming the rate of r p.a.</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Annual compounding for  n years produces $1(1+r)</a:t>
            </a:r>
            <a:r>
              <a:rPr b="0" lang="en-US" sz="2400" strike="noStrike" u="none" baseline="30000">
                <a:solidFill>
                  <a:srgbClr val="000000"/>
                </a:solidFill>
                <a:effectLst/>
                <a:uFillTx/>
                <a:latin typeface="Times New Roman"/>
              </a:rPr>
              <a:t>n</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Compounding m times per year produces $1(1+r/m)</a:t>
            </a:r>
            <a:r>
              <a:rPr b="0" lang="en-US" sz="2400" strike="noStrike" u="none" baseline="30000">
                <a:solidFill>
                  <a:srgbClr val="000000"/>
                </a:solidFill>
                <a:effectLst/>
                <a:uFillTx/>
                <a:latin typeface="Times New Roman"/>
              </a:rPr>
              <a:t>mn</a:t>
            </a:r>
            <a:r>
              <a:rPr b="0" lang="en-US" sz="2400" strike="noStrike" u="none">
                <a:solidFill>
                  <a:srgbClr val="000000"/>
                </a:solidFill>
                <a:effectLst/>
                <a:uFillTx/>
                <a:latin typeface="Times New Roman"/>
              </a:rPr>
              <a:t>   </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Increasing the compounding frequency to infinity,  the amount of $1 invested for n years grows to $1e</a:t>
            </a:r>
            <a:r>
              <a:rPr b="0" lang="en-US" sz="2400" strike="noStrike" u="none" baseline="30000">
                <a:solidFill>
                  <a:srgbClr val="000000"/>
                </a:solidFill>
                <a:effectLst/>
                <a:uFillTx/>
                <a:latin typeface="Times New Roman"/>
              </a:rPr>
              <a:t>rn</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6"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NATIONALITIES</a:t>
            </a:r>
            <a:endParaRPr b="0" lang="en-US" sz="4400" strike="noStrike" u="none">
              <a:solidFill>
                <a:srgbClr val="000000"/>
              </a:solidFill>
              <a:effectLst/>
              <a:uFillTx/>
              <a:latin typeface="Times New Roman"/>
            </a:endParaRPr>
          </a:p>
        </p:txBody>
      </p:sp>
      <p:sp>
        <p:nvSpPr>
          <p:cNvPr id="7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European option – can be exercised only on the expiration date </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American option – can be exercised anytime during its life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Asian option – is defined in terms of an average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Other options: Bermudan, Parisian, Russian </a:t>
            </a:r>
            <a:endParaRPr b="0" lang="en-US" sz="3200" strike="noStrike" u="none">
              <a:solidFill>
                <a:srgbClr val="000000"/>
              </a:solidFill>
              <a:effectLst/>
              <a:uFillTx/>
              <a:latin typeface="Times New Roman"/>
            </a:endParaRPr>
          </a:p>
        </p:txBody>
      </p:sp>
      <p:pic>
        <p:nvPicPr>
          <p:cNvPr id="78" name="eu-s" descr=""/>
          <p:cNvPicPr/>
          <p:nvPr/>
        </p:nvPicPr>
        <p:blipFill>
          <a:blip r:embed="rId1"/>
          <a:stretch/>
        </p:blipFill>
        <p:spPr>
          <a:xfrm>
            <a:off x="5181480" y="2438280"/>
            <a:ext cx="1040040" cy="720720"/>
          </a:xfrm>
          <a:prstGeom prst="rect">
            <a:avLst/>
          </a:prstGeom>
          <a:noFill/>
          <a:ln w="0">
            <a:noFill/>
          </a:ln>
        </p:spPr>
      </p:pic>
      <p:pic>
        <p:nvPicPr>
          <p:cNvPr id="79" name="us-s" descr=""/>
          <p:cNvPicPr/>
          <p:nvPr/>
        </p:nvPicPr>
        <p:blipFill>
          <a:blip r:embed="rId2"/>
          <a:stretch/>
        </p:blipFill>
        <p:spPr>
          <a:xfrm>
            <a:off x="5181480" y="3581280"/>
            <a:ext cx="990720" cy="603360"/>
          </a:xfrm>
          <a:prstGeom prst="rect">
            <a:avLst/>
          </a:prstGeom>
          <a:noFill/>
          <a:ln w="0">
            <a:noFill/>
          </a:ln>
        </p:spPr>
      </p:pic>
      <p:pic>
        <p:nvPicPr>
          <p:cNvPr id="80" name="Asia_pol_97" descr=""/>
          <p:cNvPicPr/>
          <p:nvPr/>
        </p:nvPicPr>
        <p:blipFill>
          <a:blip r:embed="rId3"/>
          <a:stretch/>
        </p:blipFill>
        <p:spPr>
          <a:xfrm>
            <a:off x="5181480" y="4648320"/>
            <a:ext cx="990720" cy="723960"/>
          </a:xfrm>
          <a:prstGeom prst="rect">
            <a:avLst/>
          </a:prstGeom>
          <a:noFill/>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OTHER CLASSIFICATIONS</a:t>
            </a:r>
            <a:endParaRPr b="0" lang="en-US" sz="4400" strike="noStrike" u="none">
              <a:solidFill>
                <a:srgbClr val="000000"/>
              </a:solidFill>
              <a:effectLst/>
              <a:uFillTx/>
              <a:latin typeface="Times New Roman"/>
            </a:endParaRPr>
          </a:p>
        </p:txBody>
      </p:sp>
      <p:sp>
        <p:nvSpPr>
          <p:cNvPr id="8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Complexity:</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Vanilla options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 Exotic options</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Underlying</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Stock options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on forwards (futures)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on spot commodity</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on options</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Options on structures (swaps, option portfolios)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DIGRESSION: FORWARDS AND FUTURES</a:t>
            </a:r>
            <a:endParaRPr b="0" lang="en-US" sz="4400" strike="noStrike" u="none">
              <a:solidFill>
                <a:srgbClr val="000000"/>
              </a:solidFill>
              <a:effectLst/>
              <a:uFillTx/>
              <a:latin typeface="Times New Roman"/>
            </a:endParaRPr>
          </a:p>
        </p:txBody>
      </p:sp>
      <p:sp>
        <p:nvSpPr>
          <p:cNvPr id="8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Forward: a contract for future delivery at the price negotiated at the inception of the contract. Cash flows occurs typically at (or at an agreed time after) delivery .</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Futures contract: a forward contract traded on an organized exchange. </a:t>
            </a:r>
            <a:endParaRPr b="0" lang="en-US" sz="28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Standardization</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Credit protection</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Interim cash flows through mark-to-market provisions (initial and variation margins)</a:t>
            </a: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OPTIONS ON FUTURES</a:t>
            </a:r>
            <a:endParaRPr b="0" lang="en-US" sz="4400" strike="noStrike" u="none">
              <a:solidFill>
                <a:srgbClr val="000000"/>
              </a:solidFill>
              <a:effectLst/>
              <a:uFillTx/>
              <a:latin typeface="Times New Roman"/>
            </a:endParaRPr>
          </a:p>
        </p:txBody>
      </p:sp>
      <p:sp>
        <p:nvSpPr>
          <p:cNvPr id="8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Options on futures are typically traded on organized exchanges.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Exercise of an option into a futures contract position</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Two types of settlement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Stock-type settlement</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Futures type settlement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380880"/>
            <a:ext cx="784872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PARITY</a:t>
            </a:r>
            <a:br>
              <a:rPr sz="4400"/>
            </a:br>
            <a:r>
              <a:rPr b="0" lang="en-US" sz="4400" strike="noStrike" u="none">
                <a:solidFill>
                  <a:srgbClr val="000000"/>
                </a:solidFill>
                <a:effectLst/>
                <a:uFillTx/>
                <a:latin typeface="Times New Roman"/>
              </a:rPr>
              <a:t>(stocks)</a:t>
            </a:r>
            <a:endParaRPr b="0" lang="en-US" sz="4400" strike="noStrike" u="none">
              <a:solidFill>
                <a:srgbClr val="000000"/>
              </a:solidFill>
              <a:effectLst/>
              <a:uFillTx/>
              <a:latin typeface="Times New Roman"/>
            </a:endParaRPr>
          </a:p>
        </p:txBody>
      </p:sp>
      <p:sp>
        <p:nvSpPr>
          <p:cNvPr id="88" name="PlaceHolder 2"/>
          <p:cNvSpPr>
            <a:spLocks noGrp="1"/>
          </p:cNvSpPr>
          <p:nvPr>
            <p:ph/>
          </p:nvPr>
        </p:nvSpPr>
        <p:spPr>
          <a:xfrm>
            <a:off x="685440" y="1981080"/>
            <a:ext cx="8001000" cy="45720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Portfolio A at time 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European call option: c with strike K</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Cash: Ke</a:t>
            </a:r>
            <a:r>
              <a:rPr b="0" lang="en-US" sz="2800" strike="noStrike" u="none" baseline="30000">
                <a:solidFill>
                  <a:srgbClr val="000000"/>
                </a:solidFill>
                <a:effectLst/>
                <a:uFillTx/>
                <a:latin typeface="Times New Roman"/>
              </a:rPr>
              <a:t>{-r(T-t)}</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Portfolio B</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European put: p with strike K</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one share (S)</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Both options have the same maturity T </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value of two portfolios at time 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PARITY</a:t>
            </a:r>
            <a:endParaRPr b="0" lang="en-US" sz="4400" strike="noStrike" u="none">
              <a:solidFill>
                <a:srgbClr val="000000"/>
              </a:solidFill>
              <a:effectLst/>
              <a:uFillTx/>
              <a:latin typeface="Times New Roman"/>
            </a:endParaRPr>
          </a:p>
        </p:txBody>
      </p:sp>
      <p:sp>
        <p:nvSpPr>
          <p:cNvPr id="9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At time T both portfolios are worth max(S</a:t>
            </a:r>
            <a:r>
              <a:rPr b="0" lang="en-US" sz="3200" strike="noStrike" u="none" baseline="-25000">
                <a:solidFill>
                  <a:srgbClr val="000000"/>
                </a:solidFill>
                <a:effectLst/>
                <a:uFillTx/>
                <a:latin typeface="Times New Roman"/>
              </a:rPr>
              <a:t>T</a:t>
            </a:r>
            <a:r>
              <a:rPr b="0" lang="en-US" sz="3200" strike="noStrike" u="none">
                <a:solidFill>
                  <a:srgbClr val="000000"/>
                </a:solidFill>
                <a:effectLst/>
                <a:uFillTx/>
                <a:latin typeface="Times New Roman"/>
              </a:rPr>
              <a:t>,K)</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Why?</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two portfolios must have identical values today. Why?</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 other words: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      p + S</a:t>
            </a:r>
            <a:r>
              <a:rPr b="0" lang="en-US" sz="2800" strike="noStrike" u="none" baseline="-25000">
                <a:solidFill>
                  <a:srgbClr val="000000"/>
                </a:solidFill>
                <a:effectLst/>
                <a:uFillTx/>
                <a:latin typeface="Times New Roman"/>
              </a:rPr>
              <a:t>t</a:t>
            </a:r>
            <a:r>
              <a:rPr b="0" lang="en-US" sz="2800" strike="noStrike" u="none">
                <a:solidFill>
                  <a:srgbClr val="000000"/>
                </a:solidFill>
                <a:effectLst/>
                <a:uFillTx/>
                <a:latin typeface="Times New Roman"/>
              </a:rPr>
              <a:t>  =  c + Ke</a:t>
            </a:r>
            <a:r>
              <a:rPr b="0" lang="en-US" sz="2800" strike="noStrike" u="none" baseline="30000">
                <a:solidFill>
                  <a:srgbClr val="000000"/>
                </a:solidFill>
                <a:effectLst/>
                <a:uFillTx/>
                <a:latin typeface="Times New Roman"/>
              </a:rPr>
              <a:t>{-r(T-t)}</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PARITY</a:t>
            </a:r>
            <a:endParaRPr b="0" lang="en-US" sz="4400" strike="noStrike" u="none">
              <a:solidFill>
                <a:srgbClr val="000000"/>
              </a:solidFill>
              <a:effectLst/>
              <a:uFillTx/>
              <a:latin typeface="Times New Roman"/>
            </a:endParaRPr>
          </a:p>
        </p:txBody>
      </p:sp>
      <p:sp>
        <p:nvSpPr>
          <p:cNvPr id="9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3200" strike="noStrike" u="none">
                <a:solidFill>
                  <a:srgbClr val="000000"/>
                </a:solidFill>
                <a:effectLst/>
                <a:uFillTx/>
                <a:latin typeface="Times New Roman"/>
              </a:rPr>
              <a:t>S</a:t>
            </a:r>
            <a:r>
              <a:rPr b="0" lang="pl-PL" sz="3200" strike="noStrike" u="none" baseline="-25000">
                <a:solidFill>
                  <a:srgbClr val="000000"/>
                </a:solidFill>
                <a:effectLst/>
                <a:uFillTx/>
                <a:latin typeface="Times New Roman"/>
              </a:rPr>
              <a:t>T</a:t>
            </a:r>
            <a:r>
              <a:rPr b="0" lang="pl-PL" sz="3200" strike="noStrike" u="none">
                <a:solidFill>
                  <a:srgbClr val="000000"/>
                </a:solidFill>
                <a:effectLst/>
                <a:uFillTx/>
                <a:latin typeface="Times New Roman"/>
              </a:rPr>
              <a:t> &gt; K</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A: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K +K</a:t>
            </a:r>
            <a:r>
              <a:rPr b="0" lang="en-US" sz="2800" strike="noStrike" u="none">
                <a:solidFill>
                  <a:srgbClr val="000000"/>
                </a:solidFill>
                <a:effectLst/>
                <a:uFillTx/>
                <a:latin typeface="Times New Roman"/>
              </a:rPr>
              <a:t> = </a:t>
            </a:r>
            <a:r>
              <a:rPr b="0" lang="pl-PL" sz="2800" strike="noStrike" u="none">
                <a:solidFill>
                  <a:srgbClr val="000000"/>
                </a:solidFill>
                <a:effectLst/>
                <a:uFillTx/>
                <a:latin typeface="Times New Roman"/>
              </a:rPr>
              <a:t>S</a:t>
            </a:r>
            <a:r>
              <a:rPr b="0" lang="pl-PL" sz="2800" strike="noStrike" u="none" baseline="-25000">
                <a:solidFill>
                  <a:srgbClr val="000000"/>
                </a:solidFill>
                <a:effectLst/>
                <a:uFillTx/>
                <a:latin typeface="Times New Roman"/>
              </a:rPr>
              <a:t>T</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B: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max(0, K -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a:t>
            </a:r>
            <a:r>
              <a:rPr b="0" lang="en-US" sz="2800" strike="noStrike" u="none">
                <a:solidFill>
                  <a:srgbClr val="000000"/>
                </a:solidFill>
                <a:effectLst/>
                <a:uFillTx/>
                <a:latin typeface="Times New Roman"/>
              </a:rPr>
              <a:t> = </a:t>
            </a:r>
            <a:r>
              <a:rPr b="0" lang="pl-PL" sz="2800" strike="noStrike" u="none">
                <a:solidFill>
                  <a:srgbClr val="000000"/>
                </a:solidFill>
                <a:effectLst/>
                <a:uFillTx/>
                <a:latin typeface="Times New Roman"/>
              </a:rPr>
              <a:t>S</a:t>
            </a:r>
            <a:r>
              <a:rPr b="0" lang="pl-PL" sz="2800" strike="noStrike" u="none" baseline="-25000">
                <a:solidFill>
                  <a:srgbClr val="000000"/>
                </a:solidFill>
                <a:effectLst/>
                <a:uFillTx/>
                <a:latin typeface="Times New Roman"/>
              </a:rPr>
              <a:t>T</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3200" strike="noStrike" u="none">
                <a:solidFill>
                  <a:srgbClr val="000000"/>
                </a:solidFill>
                <a:effectLst/>
                <a:uFillTx/>
                <a:latin typeface="Times New Roman"/>
              </a:rPr>
              <a:t>S</a:t>
            </a:r>
            <a:r>
              <a:rPr b="0" lang="pl-PL" sz="3200" strike="noStrike" u="none" baseline="-25000">
                <a:solidFill>
                  <a:srgbClr val="000000"/>
                </a:solidFill>
                <a:effectLst/>
                <a:uFillTx/>
                <a:latin typeface="Times New Roman"/>
              </a:rPr>
              <a:t>T</a:t>
            </a:r>
            <a:r>
              <a:rPr b="0" lang="pl-PL" sz="3200" strike="noStrike" u="none">
                <a:solidFill>
                  <a:srgbClr val="000000"/>
                </a:solidFill>
                <a:effectLst/>
                <a:uFillTx/>
                <a:latin typeface="Times New Roman"/>
              </a:rPr>
              <a:t> &lt; K</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A: max(0,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K) + K</a:t>
            </a:r>
            <a:r>
              <a:rPr b="0" lang="en-US" sz="2800" strike="noStrike" u="none">
                <a:solidFill>
                  <a:srgbClr val="000000"/>
                </a:solidFill>
                <a:effectLst/>
                <a:uFillTx/>
                <a:latin typeface="Times New Roman"/>
              </a:rPr>
              <a:t> = K</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B: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max(0, K -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K - S</a:t>
            </a:r>
            <a:r>
              <a:rPr b="0" lang="pl-PL"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 K</a:t>
            </a:r>
            <a:endParaRPr b="0" lang="en-US" sz="28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685800" y="30456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OPTION DEFINITION</a:t>
            </a:r>
            <a:endParaRPr b="0" lang="en-US" sz="4400" strike="noStrike" u="none">
              <a:solidFill>
                <a:srgbClr val="000000"/>
              </a:solidFill>
              <a:effectLst/>
              <a:uFillTx/>
              <a:latin typeface="Times New Roman"/>
            </a:endParaRPr>
          </a:p>
        </p:txBody>
      </p:sp>
      <p:sp>
        <p:nvSpPr>
          <p:cNvPr id="13" name="PlaceHolder 2"/>
          <p:cNvSpPr>
            <a:spLocks noGrp="1"/>
          </p:cNvSpPr>
          <p:nvPr>
            <p:ph/>
          </p:nvPr>
        </p:nvSpPr>
        <p:spPr>
          <a:xfrm>
            <a:off x="685440" y="1600200"/>
            <a:ext cx="8077320" cy="50292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 a contract that gives the right, but not an obligation, to sell (buy) the underlying at a given price (exercise price, strike price) on (by) certain day</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to buy – a call</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  to sell – a put</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Options have been used for thousands of years. The first formal option pricing model has been proposed in 1900 by Louis Bachelier. </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Currently used option pricing approach goes back to Black and Scholes (1973)</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3" name="PlaceHolder 1"/>
          <p:cNvSpPr>
            <a:spLocks noGrp="1"/>
          </p:cNvSpPr>
          <p:nvPr>
            <p:ph type="title"/>
          </p:nvPr>
        </p:nvSpPr>
        <p:spPr>
          <a:xfrm>
            <a:off x="685440" y="3808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RELATIONSHIP: AMERICAN OPTIONS</a:t>
            </a:r>
            <a:endParaRPr b="0" lang="en-US" sz="4400" strike="noStrike" u="none">
              <a:solidFill>
                <a:srgbClr val="000000"/>
              </a:solidFill>
              <a:effectLst/>
              <a:uFillTx/>
              <a:latin typeface="Times New Roman"/>
            </a:endParaRPr>
          </a:p>
        </p:txBody>
      </p:sp>
      <p:sp>
        <p:nvSpPr>
          <p:cNvPr id="94"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3200" strike="noStrike" u="none">
                <a:solidFill>
                  <a:srgbClr val="000000"/>
                </a:solidFill>
                <a:effectLst/>
                <a:uFillTx/>
                <a:latin typeface="Times New Roman"/>
              </a:rPr>
              <a:t>S</a:t>
            </a:r>
            <a:r>
              <a:rPr b="0" lang="en-US" sz="3200" strike="noStrike" u="none" baseline="-25000">
                <a:solidFill>
                  <a:srgbClr val="000000"/>
                </a:solidFill>
                <a:effectLst/>
                <a:uFillTx/>
                <a:latin typeface="Times New Roman"/>
              </a:rPr>
              <a:t>t</a:t>
            </a:r>
            <a:r>
              <a:rPr b="0" lang="en-US" sz="3200" strike="noStrike" u="none">
                <a:solidFill>
                  <a:srgbClr val="000000"/>
                </a:solidFill>
                <a:effectLst/>
                <a:uFillTx/>
                <a:latin typeface="Times New Roman"/>
              </a:rPr>
              <a:t> - K</a:t>
            </a:r>
            <a:r>
              <a:rPr b="0" lang="pl-PL" sz="3200" strike="noStrike" u="none">
                <a:solidFill>
                  <a:srgbClr val="000000"/>
                </a:solidFill>
                <a:effectLst/>
                <a:uFillTx/>
                <a:latin typeface="Times New Roman"/>
              </a:rPr>
              <a:t> </a:t>
            </a:r>
            <a:r>
              <a:rPr b="0" lang="en-US" sz="3200" strike="noStrike" u="none">
                <a:solidFill>
                  <a:srgbClr val="000000"/>
                </a:solidFill>
                <a:effectLst/>
                <a:uFillTx/>
                <a:latin typeface="Symbol"/>
                <a:ea typeface="Symbol"/>
              </a:rPr>
              <a:t></a:t>
            </a:r>
            <a:r>
              <a:rPr b="0" lang="en-US" sz="3200" strike="noStrike" u="none">
                <a:solidFill>
                  <a:srgbClr val="000000"/>
                </a:solidFill>
                <a:effectLst/>
                <a:uFillTx/>
                <a:latin typeface="Times New Roman"/>
              </a:rPr>
              <a:t> C – P </a:t>
            </a:r>
            <a:r>
              <a:rPr b="0" lang="en-US" sz="3200" strike="noStrike" u="none">
                <a:solidFill>
                  <a:srgbClr val="000000"/>
                </a:solidFill>
                <a:effectLst/>
                <a:uFillTx/>
                <a:latin typeface="Symbol"/>
                <a:ea typeface="Symbol"/>
              </a:rPr>
              <a:t></a:t>
            </a:r>
            <a:r>
              <a:rPr b="0" lang="pl-PL" sz="3200" strike="noStrike" u="none">
                <a:solidFill>
                  <a:srgbClr val="000000"/>
                </a:solidFill>
                <a:effectLst/>
                <a:uFillTx/>
                <a:latin typeface="Times New Roman"/>
              </a:rPr>
              <a:t> S</a:t>
            </a:r>
            <a:r>
              <a:rPr b="0" lang="en-US" sz="3200" strike="noStrike" u="none" baseline="-25000">
                <a:solidFill>
                  <a:srgbClr val="000000"/>
                </a:solidFill>
                <a:effectLst/>
                <a:uFillTx/>
                <a:latin typeface="Times New Roman"/>
              </a:rPr>
              <a:t>t</a:t>
            </a:r>
            <a:r>
              <a:rPr b="0" lang="pl-PL" sz="3200" strike="noStrike" u="none">
                <a:solidFill>
                  <a:srgbClr val="000000"/>
                </a:solidFill>
                <a:effectLst/>
                <a:uFillTx/>
                <a:latin typeface="Times New Roman"/>
              </a:rPr>
              <a:t> </a:t>
            </a:r>
            <a:r>
              <a:rPr b="0" lang="en-US" sz="3200" strike="noStrike" u="none">
                <a:solidFill>
                  <a:srgbClr val="000000"/>
                </a:solidFill>
                <a:effectLst/>
                <a:uFillTx/>
                <a:latin typeface="Times New Roman"/>
              </a:rPr>
              <a:t>- </a:t>
            </a:r>
            <a:r>
              <a:rPr b="0" lang="pl-PL" sz="3200" strike="noStrike" u="none">
                <a:solidFill>
                  <a:srgbClr val="000000"/>
                </a:solidFill>
                <a:effectLst/>
                <a:uFillTx/>
                <a:latin typeface="Times New Roman"/>
              </a:rPr>
              <a:t>Ke</a:t>
            </a:r>
            <a:r>
              <a:rPr b="0" lang="pl-PL" sz="3200" strike="noStrike" u="none" baseline="30000">
                <a:solidFill>
                  <a:srgbClr val="000000"/>
                </a:solidFill>
                <a:effectLst/>
                <a:uFillTx/>
                <a:latin typeface="Times New Roman"/>
              </a:rPr>
              <a:t>{-r(T-t)}</a:t>
            </a:r>
            <a:r>
              <a:rPr b="0" lang="en-US" sz="3200" strike="noStrike" u="none">
                <a:solidFill>
                  <a:srgbClr val="000000"/>
                </a:solidFill>
                <a:effectLst/>
                <a:uFillTx/>
                <a:latin typeface="Times New Roman"/>
              </a:rPr>
              <a:t> </a:t>
            </a:r>
            <a:endParaRPr b="0" lang="en-US" sz="32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Proof of the left hand side inequality. Assume a  portfolio that consists of:</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Long call C</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Short put P</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Lending K at the risk free rate r</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Short position in one share taken at price S</a:t>
            </a:r>
            <a:r>
              <a:rPr b="0" lang="en-US" sz="2800" strike="noStrike" u="none" baseline="-25000">
                <a:solidFill>
                  <a:srgbClr val="000000"/>
                </a:solidFill>
                <a:effectLst/>
                <a:uFillTx/>
                <a:latin typeface="Times New Roman"/>
              </a:rPr>
              <a:t>t</a:t>
            </a: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Initial position value: -C + P + S</a:t>
            </a:r>
            <a:r>
              <a:rPr b="0" lang="en-US" sz="3200" strike="noStrike" u="none" baseline="-25000">
                <a:solidFill>
                  <a:srgbClr val="000000"/>
                </a:solidFill>
                <a:effectLst/>
                <a:uFillTx/>
                <a:latin typeface="Times New Roman"/>
              </a:rPr>
              <a:t>t </a:t>
            </a:r>
            <a:r>
              <a:rPr b="0" lang="en-US" sz="3200" strike="noStrike" u="none">
                <a:solidFill>
                  <a:srgbClr val="000000"/>
                </a:solidFill>
                <a:effectLst/>
                <a:uFillTx/>
                <a:latin typeface="Times New Roman"/>
              </a:rPr>
              <a:t>- K</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5" name="PlaceHolder 1"/>
          <p:cNvSpPr>
            <a:spLocks noGrp="1"/>
          </p:cNvSpPr>
          <p:nvPr>
            <p:ph type="title"/>
          </p:nvPr>
        </p:nvSpPr>
        <p:spPr>
          <a:xfrm>
            <a:off x="685440" y="3808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RELATIONSHIP: AMERICAN OPTIONS</a:t>
            </a:r>
            <a:endParaRPr b="0" lang="en-US" sz="4400" strike="noStrike" u="none">
              <a:solidFill>
                <a:srgbClr val="000000"/>
              </a:solidFill>
              <a:effectLst/>
              <a:uFillTx/>
              <a:latin typeface="Times New Roman"/>
            </a:endParaRPr>
          </a:p>
        </p:txBody>
      </p:sp>
      <p:sp>
        <p:nvSpPr>
          <p:cNvPr id="9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Terminal portfolio value</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a:t>
            </a:r>
            <a:r>
              <a:rPr b="0" lang="en-US" sz="2400" strike="noStrike" u="none" baseline="-25000">
                <a:solidFill>
                  <a:srgbClr val="000000"/>
                </a:solidFill>
                <a:effectLst/>
                <a:uFillTx/>
                <a:latin typeface="Times New Roman"/>
              </a:rPr>
              <a:t>T</a:t>
            </a:r>
            <a:r>
              <a:rPr b="0" lang="pl-PL" sz="2400" strike="noStrike" u="none">
                <a:solidFill>
                  <a:srgbClr val="000000"/>
                </a:solidFill>
                <a:effectLst/>
                <a:uFillTx/>
                <a:latin typeface="Times New Roman"/>
              </a:rPr>
              <a:t> </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 K</a:t>
            </a:r>
            <a:endParaRPr b="0" lang="en-US" sz="24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0 – (K- S</a:t>
            </a:r>
            <a:r>
              <a:rPr b="0" lang="en-US" sz="2000" strike="noStrike" u="none" baseline="-25000">
                <a:solidFill>
                  <a:srgbClr val="000000"/>
                </a:solidFill>
                <a:effectLst/>
                <a:uFillTx/>
                <a:latin typeface="Times New Roman"/>
              </a:rPr>
              <a:t>T</a:t>
            </a:r>
            <a:r>
              <a:rPr b="0" lang="en-US" sz="2000" strike="noStrike" u="none">
                <a:solidFill>
                  <a:srgbClr val="000000"/>
                </a:solidFill>
                <a:effectLst/>
                <a:uFillTx/>
                <a:latin typeface="Times New Roman"/>
              </a:rPr>
              <a:t>) - S</a:t>
            </a:r>
            <a:r>
              <a:rPr b="0" lang="en-US" sz="2000" strike="noStrike" u="none" baseline="-25000">
                <a:solidFill>
                  <a:srgbClr val="000000"/>
                </a:solidFill>
                <a:effectLst/>
                <a:uFillTx/>
                <a:latin typeface="Times New Roman"/>
              </a:rPr>
              <a:t>T</a:t>
            </a:r>
            <a:r>
              <a:rPr b="0" lang="en-US" sz="2000" strike="noStrike" u="none">
                <a:solidFill>
                  <a:srgbClr val="000000"/>
                </a:solidFill>
                <a:effectLst/>
                <a:uFillTx/>
                <a:latin typeface="Times New Roman"/>
              </a:rPr>
              <a:t> + Ke</a:t>
            </a:r>
            <a:r>
              <a:rPr b="0" lang="en-US" sz="2000" strike="noStrike" u="none" baseline="30000">
                <a:solidFill>
                  <a:srgbClr val="000000"/>
                </a:solidFill>
                <a:effectLst/>
                <a:uFillTx/>
                <a:latin typeface="Times New Roman"/>
              </a:rPr>
              <a:t>r(T-t)</a:t>
            </a:r>
            <a:r>
              <a:rPr b="0" lang="en-US" sz="2000" strike="noStrike" u="none">
                <a:solidFill>
                  <a:srgbClr val="000000"/>
                </a:solidFill>
                <a:effectLst/>
                <a:uFillTx/>
                <a:latin typeface="Times New Roman"/>
              </a:rPr>
              <a:t>  = K(e</a:t>
            </a:r>
            <a:r>
              <a:rPr b="0" lang="en-US" sz="2000" strike="noStrike" u="none" baseline="30000">
                <a:solidFill>
                  <a:srgbClr val="000000"/>
                </a:solidFill>
                <a:effectLst/>
                <a:uFillTx/>
                <a:latin typeface="Times New Roman"/>
              </a:rPr>
              <a:t>r(T-t)</a:t>
            </a:r>
            <a:r>
              <a:rPr b="0" lang="en-US" sz="2000" strike="noStrike" u="none">
                <a:solidFill>
                  <a:srgbClr val="000000"/>
                </a:solidFill>
                <a:effectLst/>
                <a:uFillTx/>
                <a:latin typeface="Times New Roman"/>
              </a:rPr>
              <a:t>  - 1)</a:t>
            </a:r>
            <a:endParaRPr b="0" lang="en-US" sz="20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a:t>
            </a:r>
            <a:r>
              <a:rPr b="0" lang="en-US" sz="2400" strike="noStrike" u="none" baseline="-25000">
                <a:solidFill>
                  <a:srgbClr val="000000"/>
                </a:solidFill>
                <a:effectLst/>
                <a:uFillTx/>
                <a:latin typeface="Times New Roman"/>
              </a:rPr>
              <a:t>T</a:t>
            </a:r>
            <a:r>
              <a:rPr b="0" lang="en-US" sz="2400" strike="noStrike" u="none">
                <a:solidFill>
                  <a:srgbClr val="000000"/>
                </a:solidFill>
                <a:effectLst/>
                <a:uFillTx/>
                <a:latin typeface="Times New Roman"/>
              </a:rPr>
              <a:t> </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 K</a:t>
            </a:r>
            <a:endParaRPr b="0" lang="en-US" sz="2400" strike="noStrike" u="none">
              <a:solidFill>
                <a:srgbClr val="000000"/>
              </a:solidFill>
              <a:effectLst/>
              <a:uFillTx/>
              <a:latin typeface="Times New Roman"/>
            </a:endParaRPr>
          </a:p>
          <a:p>
            <a:pPr lvl="2" marL="11430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a:t>
            </a:r>
            <a:r>
              <a:rPr b="0" lang="en-US" sz="2000" strike="noStrike" u="none" baseline="-25000">
                <a:solidFill>
                  <a:srgbClr val="000000"/>
                </a:solidFill>
                <a:effectLst/>
                <a:uFillTx/>
                <a:latin typeface="Times New Roman"/>
              </a:rPr>
              <a:t>T</a:t>
            </a:r>
            <a:r>
              <a:rPr b="0" lang="en-US" sz="2000" strike="noStrike" u="none">
                <a:solidFill>
                  <a:srgbClr val="000000"/>
                </a:solidFill>
                <a:effectLst/>
                <a:uFillTx/>
                <a:latin typeface="Times New Roman"/>
              </a:rPr>
              <a:t> – K + 0 - S</a:t>
            </a:r>
            <a:r>
              <a:rPr b="0" lang="en-US" sz="2000" strike="noStrike" u="none" baseline="-25000">
                <a:solidFill>
                  <a:srgbClr val="000000"/>
                </a:solidFill>
                <a:effectLst/>
                <a:uFillTx/>
                <a:latin typeface="Times New Roman"/>
              </a:rPr>
              <a:t>T</a:t>
            </a:r>
            <a:r>
              <a:rPr b="0" lang="en-US" sz="2000" strike="noStrike" u="none">
                <a:solidFill>
                  <a:srgbClr val="000000"/>
                </a:solidFill>
                <a:effectLst/>
                <a:uFillTx/>
                <a:latin typeface="Times New Roman"/>
              </a:rPr>
              <a:t> + Ke</a:t>
            </a:r>
            <a:r>
              <a:rPr b="0" lang="en-US" sz="2000" strike="noStrike" u="none" baseline="30000">
                <a:solidFill>
                  <a:srgbClr val="000000"/>
                </a:solidFill>
                <a:effectLst/>
                <a:uFillTx/>
                <a:latin typeface="Times New Roman"/>
              </a:rPr>
              <a:t>r(T-t)</a:t>
            </a:r>
            <a:r>
              <a:rPr b="0" lang="en-US" sz="2000" strike="noStrike" u="none">
                <a:solidFill>
                  <a:srgbClr val="000000"/>
                </a:solidFill>
                <a:effectLst/>
                <a:uFillTx/>
                <a:latin typeface="Times New Roman"/>
              </a:rPr>
              <a:t> = K(e</a:t>
            </a:r>
            <a:r>
              <a:rPr b="0" lang="en-US" sz="2000" strike="noStrike" u="none" baseline="30000">
                <a:solidFill>
                  <a:srgbClr val="000000"/>
                </a:solidFill>
                <a:effectLst/>
                <a:uFillTx/>
                <a:latin typeface="Times New Roman"/>
              </a:rPr>
              <a:t>r(T-t)</a:t>
            </a:r>
            <a:r>
              <a:rPr b="0" lang="en-US" sz="2000" strike="noStrike" u="none">
                <a:solidFill>
                  <a:srgbClr val="000000"/>
                </a:solidFill>
                <a:effectLst/>
                <a:uFillTx/>
                <a:latin typeface="Times New Roman"/>
              </a:rPr>
              <a:t>  - 1)</a:t>
            </a:r>
            <a:endParaRPr b="0" lang="en-US" sz="20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The portfolio terminal value is always positive, as long as r &gt; 0</a:t>
            </a:r>
            <a:endParaRPr b="0" lang="en-US" sz="24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Initial position value: -C + P + S</a:t>
            </a:r>
            <a:r>
              <a:rPr b="0" lang="en-US" sz="2800" strike="noStrike" u="none" baseline="-25000">
                <a:solidFill>
                  <a:srgbClr val="000000"/>
                </a:solidFill>
                <a:effectLst/>
                <a:uFillTx/>
                <a:latin typeface="Times New Roman"/>
              </a:rPr>
              <a:t>t </a:t>
            </a:r>
            <a:r>
              <a:rPr b="0" lang="en-US" sz="2800" strike="noStrike" u="none">
                <a:solidFill>
                  <a:srgbClr val="000000"/>
                </a:solidFill>
                <a:effectLst/>
                <a:uFillTx/>
                <a:latin typeface="Times New Roman"/>
              </a:rPr>
              <a:t>- K &lt; 0 (why the initial value of the portfolio has to be negative?)</a:t>
            </a:r>
            <a:endParaRPr b="0" lang="en-US" sz="28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a:p>
            <a:pPr lvl="2" marL="1143000" indent="0">
              <a:spcBef>
                <a:spcPts val="601"/>
              </a:spcBef>
              <a:buNone/>
              <a:tabLst>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RELATIONSHIP: AMERICAN OPTIONS</a:t>
            </a:r>
            <a:endParaRPr b="0" lang="en-US" sz="4400" strike="noStrike" u="none">
              <a:solidFill>
                <a:srgbClr val="000000"/>
              </a:solidFill>
              <a:effectLst/>
              <a:uFillTx/>
              <a:latin typeface="Times New Roman"/>
            </a:endParaRPr>
          </a:p>
        </p:txBody>
      </p:sp>
      <p:sp>
        <p:nvSpPr>
          <p:cNvPr id="98" name="PlaceHolder 2"/>
          <p:cNvSpPr>
            <a:spLocks noGrp="1"/>
          </p:cNvSpPr>
          <p:nvPr>
            <p:ph/>
          </p:nvPr>
        </p:nvSpPr>
        <p:spPr>
          <a:xfrm>
            <a:off x="685800" y="1980720"/>
            <a:ext cx="7848720" cy="441972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We still have to examine intermediate time </a:t>
            </a:r>
            <a:r>
              <a:rPr b="0" lang="en-US" sz="2800" strike="noStrike" u="none">
                <a:solidFill>
                  <a:srgbClr val="000000"/>
                </a:solidFill>
                <a:effectLst/>
                <a:uFillTx/>
                <a:latin typeface="Symbol"/>
                <a:ea typeface="Symbol"/>
              </a:rPr>
              <a:t></a:t>
            </a:r>
            <a:r>
              <a:rPr b="0" lang="en-US" sz="2800" strike="noStrike" u="none">
                <a:solidFill>
                  <a:srgbClr val="000000"/>
                </a:solidFill>
                <a:effectLst/>
                <a:uFillTx/>
                <a:latin typeface="Times New Roman"/>
              </a:rPr>
              <a:t> (we are dealing with American options)</a:t>
            </a:r>
            <a:endParaRPr b="0" lang="en-US" sz="28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Portfolio value at time </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 : C</a:t>
            </a:r>
            <a:r>
              <a:rPr b="0" lang="en-US" sz="2400" strike="noStrike" u="none" baseline="-25000">
                <a:solidFill>
                  <a:srgbClr val="000000"/>
                </a:solidFill>
                <a:effectLst/>
                <a:uFillTx/>
                <a:latin typeface="Symbol"/>
                <a:ea typeface="Symbol"/>
              </a:rPr>
              <a:t></a:t>
            </a:r>
            <a:r>
              <a:rPr b="0" lang="en-US" sz="2400" strike="noStrike" u="none">
                <a:solidFill>
                  <a:srgbClr val="000000"/>
                </a:solidFill>
                <a:effectLst/>
                <a:uFillTx/>
                <a:latin typeface="Times New Roman"/>
              </a:rPr>
              <a:t> + (K-S</a:t>
            </a:r>
            <a:r>
              <a:rPr b="0" lang="en-US" sz="2400" strike="noStrike" u="none" baseline="-25000">
                <a:solidFill>
                  <a:srgbClr val="000000"/>
                </a:solidFill>
                <a:effectLst/>
                <a:uFillTx/>
                <a:latin typeface="Symbol"/>
                <a:ea typeface="Symbol"/>
              </a:rPr>
              <a:t></a:t>
            </a:r>
            <a:r>
              <a:rPr b="0" lang="en-US" sz="2400" strike="noStrike" u="none">
                <a:solidFill>
                  <a:srgbClr val="000000"/>
                </a:solidFill>
                <a:effectLst/>
                <a:uFillTx/>
                <a:latin typeface="Times New Roman"/>
              </a:rPr>
              <a:t>) –S</a:t>
            </a:r>
            <a:r>
              <a:rPr b="0" lang="en-US" sz="2400" strike="noStrike" u="none" baseline="-25000">
                <a:solidFill>
                  <a:srgbClr val="000000"/>
                </a:solidFill>
                <a:effectLst/>
                <a:uFillTx/>
                <a:latin typeface="Symbol"/>
                <a:ea typeface="Symbol"/>
              </a:rPr>
              <a:t></a:t>
            </a:r>
            <a:r>
              <a:rPr b="0" lang="en-US" sz="2400" strike="noStrike" u="none">
                <a:solidFill>
                  <a:srgbClr val="000000"/>
                </a:solidFill>
                <a:effectLst/>
                <a:uFillTx/>
                <a:latin typeface="Symbol"/>
                <a:ea typeface="Symbol"/>
              </a:rPr>
              <a:t></a:t>
            </a:r>
            <a:r>
              <a:rPr b="0" lang="en-US" sz="2400" strike="noStrike" u="none">
                <a:solidFill>
                  <a:srgbClr val="000000"/>
                </a:solidFill>
                <a:effectLst/>
                <a:uFillTx/>
                <a:latin typeface="Times New Roman"/>
              </a:rPr>
              <a:t>e</a:t>
            </a:r>
            <a:r>
              <a:rPr b="0" lang="en-US" sz="2400" strike="noStrike" u="none" baseline="30000">
                <a:solidFill>
                  <a:srgbClr val="000000"/>
                </a:solidFill>
                <a:effectLst/>
                <a:uFillTx/>
                <a:latin typeface="Times New Roman"/>
              </a:rPr>
              <a:t>(</a:t>
            </a:r>
            <a:r>
              <a:rPr b="0" lang="en-US" sz="2400" strike="noStrike" u="none" baseline="30000">
                <a:solidFill>
                  <a:srgbClr val="000000"/>
                </a:solidFill>
                <a:effectLst/>
                <a:uFillTx/>
                <a:latin typeface="Symbol"/>
                <a:ea typeface="Symbol"/>
              </a:rPr>
              <a:t></a:t>
            </a:r>
            <a:r>
              <a:rPr b="0" lang="en-US" sz="2400" strike="noStrike" u="none" baseline="30000">
                <a:solidFill>
                  <a:srgbClr val="000000"/>
                </a:solidFill>
                <a:effectLst/>
                <a:uFillTx/>
                <a:latin typeface="Times New Roman"/>
              </a:rPr>
              <a:t>-t)</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If the put is exercised, the bond investment more than covers the strike price, the short position in the stock is covered with the stock delivered by the put holder. The call has value than is non-negative. The portfolio has a positive value at any point in the future.</a:t>
            </a:r>
            <a:endParaRPr b="0" lang="en-US" sz="2400" strike="noStrike" u="none">
              <a:solidFill>
                <a:srgbClr val="000000"/>
              </a:solidFill>
              <a:effectLst/>
              <a:uFillTx/>
              <a:latin typeface="Times New Roman"/>
            </a:endParaRPr>
          </a:p>
          <a:p>
            <a:pPr lvl="1" marL="743040" indent="-285840">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Conclusion: the initial portfolio value -C + P + S</a:t>
            </a:r>
            <a:r>
              <a:rPr b="0" lang="en-US" sz="2400" strike="noStrike" u="none" baseline="-25000">
                <a:solidFill>
                  <a:srgbClr val="000000"/>
                </a:solidFill>
                <a:effectLst/>
                <a:uFillTx/>
                <a:latin typeface="Times New Roman"/>
              </a:rPr>
              <a:t>t </a:t>
            </a:r>
            <a:r>
              <a:rPr b="0" lang="en-US" sz="2400" strike="noStrike" u="none">
                <a:solidFill>
                  <a:srgbClr val="000000"/>
                </a:solidFill>
                <a:effectLst/>
                <a:uFillTx/>
                <a:latin typeface="Times New Roman"/>
              </a:rPr>
              <a:t>- K &lt; 0 </a:t>
            </a:r>
            <a:endParaRPr b="0" lang="en-US" sz="2400" strike="noStrike" u="none">
              <a:solidFill>
                <a:srgbClr val="000000"/>
              </a:solidFill>
              <a:effectLst/>
              <a:uFillTx/>
              <a:latin typeface="Times New Roman"/>
            </a:endParaRPr>
          </a:p>
          <a:p>
            <a:pPr lvl="1" marL="743040" indent="0">
              <a:spcBef>
                <a:spcPts val="60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9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PUT-CALL PARITY:</a:t>
            </a:r>
            <a:br>
              <a:rPr sz="4400"/>
            </a:br>
            <a:r>
              <a:rPr b="0" lang="en-US" sz="4400" strike="noStrike" u="none">
                <a:solidFill>
                  <a:srgbClr val="000000"/>
                </a:solidFill>
                <a:effectLst/>
                <a:uFillTx/>
                <a:latin typeface="Times New Roman"/>
              </a:rPr>
              <a:t>OPTIONS ON FORWARDS</a:t>
            </a:r>
            <a:endParaRPr b="0" lang="en-US" sz="4400" strike="noStrike" u="none">
              <a:solidFill>
                <a:srgbClr val="000000"/>
              </a:solidFill>
              <a:effectLst/>
              <a:uFillTx/>
              <a:latin typeface="Times New Roman"/>
            </a:endParaRPr>
          </a:p>
        </p:txBody>
      </p:sp>
      <p:sp>
        <p:nvSpPr>
          <p:cNvPr id="10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call-put parity for futures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pl-PL" sz="2800" strike="noStrike" u="none">
                <a:solidFill>
                  <a:srgbClr val="000000"/>
                </a:solidFill>
                <a:effectLst/>
                <a:uFillTx/>
                <a:latin typeface="Times New Roman"/>
              </a:rPr>
              <a:t>p + </a:t>
            </a:r>
            <a:r>
              <a:rPr b="0" lang="en-US" sz="2800" strike="noStrike" u="none">
                <a:solidFill>
                  <a:srgbClr val="000000"/>
                </a:solidFill>
                <a:effectLst/>
                <a:uFillTx/>
                <a:latin typeface="Times New Roman"/>
              </a:rPr>
              <a:t>F</a:t>
            </a:r>
            <a:r>
              <a:rPr b="0" lang="en-US"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e</a:t>
            </a:r>
            <a:r>
              <a:rPr b="0" lang="pl-PL" sz="2800" strike="noStrike" u="none" baseline="30000">
                <a:solidFill>
                  <a:srgbClr val="000000"/>
                </a:solidFill>
                <a:effectLst/>
                <a:uFillTx/>
                <a:latin typeface="Times New Roman"/>
              </a:rPr>
              <a:t>{-r(T-t)}</a:t>
            </a:r>
            <a:r>
              <a:rPr b="0" lang="pl-PL" sz="2800" strike="noStrike" u="none">
                <a:solidFill>
                  <a:srgbClr val="000000"/>
                </a:solidFill>
                <a:effectLst/>
                <a:uFillTx/>
                <a:latin typeface="Times New Roman"/>
              </a:rPr>
              <a:t> =  c + Ke</a:t>
            </a:r>
            <a:r>
              <a:rPr b="0" lang="pl-PL" sz="2800" strike="noStrike" u="none" baseline="30000">
                <a:solidFill>
                  <a:srgbClr val="000000"/>
                </a:solidFill>
                <a:effectLst/>
                <a:uFillTx/>
                <a:latin typeface="Times New Roman"/>
              </a:rPr>
              <a:t>{-r(T-t)}</a:t>
            </a:r>
            <a:endParaRPr b="0" lang="en-US" sz="28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a:t>
            </a:r>
            <a:r>
              <a:rPr b="0" lang="en-US" sz="2800" strike="noStrike" u="none" baseline="-25000">
                <a:solidFill>
                  <a:srgbClr val="000000"/>
                </a:solidFill>
                <a:effectLst/>
                <a:uFillTx/>
                <a:latin typeface="Times New Roman"/>
              </a:rPr>
              <a:t>t</a:t>
            </a:r>
            <a:r>
              <a:rPr b="0" lang="en-US" sz="2800" strike="noStrike" u="none">
                <a:solidFill>
                  <a:srgbClr val="000000"/>
                </a:solidFill>
                <a:effectLst/>
                <a:uFillTx/>
                <a:latin typeface="Times New Roman"/>
              </a:rPr>
              <a:t> denotes the futures price at  time t (today)</a:t>
            </a:r>
            <a:endParaRPr b="0" lang="en-US" sz="28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call-put relationship for American options (for forwards)</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F</a:t>
            </a:r>
            <a:r>
              <a:rPr b="0" lang="en-US"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e</a:t>
            </a:r>
            <a:r>
              <a:rPr b="0" lang="pl-PL" sz="2800" strike="noStrike" u="none" baseline="30000">
                <a:solidFill>
                  <a:srgbClr val="000000"/>
                </a:solidFill>
                <a:effectLst/>
                <a:uFillTx/>
                <a:latin typeface="Times New Roman"/>
              </a:rPr>
              <a:t>{-r(T-t)}</a:t>
            </a:r>
            <a:r>
              <a:rPr b="0" lang="pl-PL" sz="2800" strike="noStrike" u="none">
                <a:solidFill>
                  <a:srgbClr val="000000"/>
                </a:solidFill>
                <a:effectLst/>
                <a:uFillTx/>
                <a:latin typeface="Times New Roman"/>
              </a:rPr>
              <a:t> - K </a:t>
            </a:r>
            <a:r>
              <a:rPr b="0" lang="pl-PL" sz="2800" strike="noStrike" u="none">
                <a:solidFill>
                  <a:srgbClr val="000000"/>
                </a:solidFill>
                <a:effectLst/>
                <a:uFillTx/>
                <a:latin typeface="Symbol"/>
                <a:ea typeface="Symbol"/>
              </a:rPr>
              <a:t></a:t>
            </a:r>
            <a:r>
              <a:rPr b="0" lang="pl-PL" sz="2800" strike="noStrike" u="none">
                <a:solidFill>
                  <a:srgbClr val="000000"/>
                </a:solidFill>
                <a:effectLst/>
                <a:uFillTx/>
                <a:latin typeface="Times New Roman"/>
              </a:rPr>
              <a:t> C - P </a:t>
            </a:r>
            <a:r>
              <a:rPr b="0" lang="pl-PL" sz="2800" strike="noStrike" u="none">
                <a:solidFill>
                  <a:srgbClr val="000000"/>
                </a:solidFill>
                <a:effectLst/>
                <a:uFillTx/>
                <a:latin typeface="Symbol"/>
                <a:ea typeface="Symbol"/>
              </a:rPr>
              <a:t></a:t>
            </a:r>
            <a:r>
              <a:rPr b="0" lang="pl-PL" sz="2800" strike="noStrike" u="none">
                <a:solidFill>
                  <a:srgbClr val="000000"/>
                </a:solidFill>
                <a:effectLst/>
                <a:uFillTx/>
                <a:latin typeface="Times New Roman"/>
              </a:rPr>
              <a:t> </a:t>
            </a:r>
            <a:r>
              <a:rPr b="0" lang="en-US" sz="2800" strike="noStrike" u="none">
                <a:solidFill>
                  <a:srgbClr val="000000"/>
                </a:solidFill>
                <a:effectLst/>
                <a:uFillTx/>
                <a:latin typeface="Times New Roman"/>
              </a:rPr>
              <a:t>F</a:t>
            </a:r>
            <a:r>
              <a:rPr b="0" lang="en-US" sz="2800" strike="noStrike" u="none" baseline="-25000">
                <a:solidFill>
                  <a:srgbClr val="000000"/>
                </a:solidFill>
                <a:effectLst/>
                <a:uFillTx/>
                <a:latin typeface="Times New Roman"/>
              </a:rPr>
              <a:t>t</a:t>
            </a:r>
            <a:r>
              <a:rPr b="0" lang="pl-PL" sz="2800" strike="noStrike" u="none">
                <a:solidFill>
                  <a:srgbClr val="000000"/>
                </a:solidFill>
                <a:effectLst/>
                <a:uFillTx/>
                <a:latin typeface="Times New Roman"/>
              </a:rPr>
              <a:t> -  Ke</a:t>
            </a:r>
            <a:r>
              <a:rPr b="0" lang="pl-PL" sz="2800" strike="noStrike" u="none" baseline="30000">
                <a:solidFill>
                  <a:srgbClr val="000000"/>
                </a:solidFill>
                <a:effectLst/>
                <a:uFillTx/>
                <a:latin typeface="Times New Roman"/>
              </a:rPr>
              <a:t>{-r(T-t)}</a:t>
            </a:r>
            <a:endParaRPr b="0" lang="en-US" sz="28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a:p>
            <a:pPr lvl="1" marL="743040"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BINARY OPTIONS</a:t>
            </a:r>
            <a:endParaRPr b="0" lang="en-US" sz="4400" strike="noStrike" u="none">
              <a:solidFill>
                <a:srgbClr val="000000"/>
              </a:solidFill>
              <a:effectLst/>
              <a:uFillTx/>
              <a:latin typeface="Times New Roman"/>
            </a:endParaRPr>
          </a:p>
        </p:txBody>
      </p:sp>
      <p:sp>
        <p:nvSpPr>
          <p:cNvPr id="10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An option with discontinuous payoff structure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 binary (digital) option pays a fixed amount of dollars when certain condition is satisfied or delivers certain asset</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 cash-or-nothing or asset-or-nothing options</a:t>
            </a:r>
            <a:endParaRPr b="0" lang="en-US" sz="3200" strike="noStrike" u="none">
              <a:solidFill>
                <a:srgbClr val="000000"/>
              </a:solidFill>
              <a:effectLst/>
              <a:uFillTx/>
              <a:latin typeface="Times New Roman"/>
            </a:endParaRPr>
          </a:p>
          <a:p>
            <a:pPr marL="343080" indent="0">
              <a:spcBef>
                <a:spcPts val="7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03"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PAYOFF STRUCTURE: BINARY CALL </a:t>
            </a:r>
            <a:endParaRPr b="0" lang="en-US" sz="4400" strike="noStrike" u="none">
              <a:solidFill>
                <a:srgbClr val="000000"/>
              </a:solidFill>
              <a:effectLst/>
              <a:uFillTx/>
              <a:latin typeface="Times New Roman"/>
            </a:endParaRPr>
          </a:p>
        </p:txBody>
      </p:sp>
      <p:sp>
        <p:nvSpPr>
          <p:cNvPr id="104" name=""/>
          <p:cNvSpPr/>
          <p:nvPr/>
        </p:nvSpPr>
        <p:spPr>
          <a:xfrm>
            <a:off x="762120" y="1828800"/>
            <a:ext cx="0" cy="396252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05" name=""/>
          <p:cNvSpPr/>
          <p:nvPr/>
        </p:nvSpPr>
        <p:spPr>
          <a:xfrm>
            <a:off x="4405680" y="575640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106" name=""/>
          <p:cNvSpPr/>
          <p:nvPr/>
        </p:nvSpPr>
        <p:spPr>
          <a:xfrm>
            <a:off x="7392600" y="586728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107" name=""/>
          <p:cNvSpPr/>
          <p:nvPr/>
        </p:nvSpPr>
        <p:spPr>
          <a:xfrm>
            <a:off x="1204200" y="5985000"/>
            <a:ext cx="2068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p:txBody>
      </p:sp>
      <p:sp>
        <p:nvSpPr>
          <p:cNvPr id="108" name=""/>
          <p:cNvSpPr/>
          <p:nvPr/>
        </p:nvSpPr>
        <p:spPr>
          <a:xfrm>
            <a:off x="824040" y="187020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109" name=""/>
          <p:cNvSpPr/>
          <p:nvPr/>
        </p:nvSpPr>
        <p:spPr>
          <a:xfrm flipV="1">
            <a:off x="4572000" y="2895480"/>
            <a:ext cx="0" cy="289584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0" name=""/>
          <p:cNvSpPr/>
          <p:nvPr/>
        </p:nvSpPr>
        <p:spPr>
          <a:xfrm>
            <a:off x="4572000" y="2895480"/>
            <a:ext cx="2895480" cy="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1" name=""/>
          <p:cNvSpPr/>
          <p:nvPr/>
        </p:nvSpPr>
        <p:spPr>
          <a:xfrm>
            <a:off x="762120" y="5791320"/>
            <a:ext cx="3809880" cy="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2" name=""/>
          <p:cNvSpPr/>
          <p:nvPr/>
        </p:nvSpPr>
        <p:spPr>
          <a:xfrm>
            <a:off x="4572000" y="5791320"/>
            <a:ext cx="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3" name=""/>
          <p:cNvSpPr/>
          <p:nvPr/>
        </p:nvSpPr>
        <p:spPr>
          <a:xfrm>
            <a:off x="4572000" y="5791320"/>
            <a:ext cx="34290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PAYOFF STRUCTURE: BINARY PUT</a:t>
            </a:r>
            <a:endParaRPr b="0" lang="en-US" sz="4400" strike="noStrike" u="none">
              <a:solidFill>
                <a:srgbClr val="000000"/>
              </a:solidFill>
              <a:effectLst/>
              <a:uFillTx/>
              <a:latin typeface="Times New Roman"/>
            </a:endParaRPr>
          </a:p>
        </p:txBody>
      </p:sp>
      <p:sp>
        <p:nvSpPr>
          <p:cNvPr id="115" name=""/>
          <p:cNvSpPr/>
          <p:nvPr/>
        </p:nvSpPr>
        <p:spPr>
          <a:xfrm>
            <a:off x="762120" y="1828800"/>
            <a:ext cx="0" cy="3962520"/>
          </a:xfrm>
          <a:prstGeom prst="line">
            <a:avLst/>
          </a:prstGeom>
          <a:ln w="9360">
            <a:solidFill>
              <a:srgbClr val="00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16" name=""/>
          <p:cNvSpPr/>
          <p:nvPr/>
        </p:nvSpPr>
        <p:spPr>
          <a:xfrm>
            <a:off x="4405680" y="575640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117" name=""/>
          <p:cNvSpPr/>
          <p:nvPr/>
        </p:nvSpPr>
        <p:spPr>
          <a:xfrm>
            <a:off x="7392600" y="586728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118" name=""/>
          <p:cNvSpPr/>
          <p:nvPr/>
        </p:nvSpPr>
        <p:spPr>
          <a:xfrm>
            <a:off x="1204200" y="5985000"/>
            <a:ext cx="206820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p:txBody>
      </p:sp>
      <p:sp>
        <p:nvSpPr>
          <p:cNvPr id="119" name=""/>
          <p:cNvSpPr/>
          <p:nvPr/>
        </p:nvSpPr>
        <p:spPr>
          <a:xfrm>
            <a:off x="824040" y="187020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120" name=""/>
          <p:cNvSpPr/>
          <p:nvPr/>
        </p:nvSpPr>
        <p:spPr>
          <a:xfrm flipV="1">
            <a:off x="4572000" y="2895480"/>
            <a:ext cx="0" cy="289584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1" name=""/>
          <p:cNvSpPr/>
          <p:nvPr/>
        </p:nvSpPr>
        <p:spPr>
          <a:xfrm>
            <a:off x="762120" y="5791320"/>
            <a:ext cx="380988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2" name=""/>
          <p:cNvSpPr/>
          <p:nvPr/>
        </p:nvSpPr>
        <p:spPr>
          <a:xfrm>
            <a:off x="4572000" y="5791320"/>
            <a:ext cx="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3" name=""/>
          <p:cNvSpPr/>
          <p:nvPr/>
        </p:nvSpPr>
        <p:spPr>
          <a:xfrm>
            <a:off x="4572000" y="5791320"/>
            <a:ext cx="3429000" cy="0"/>
          </a:xfrm>
          <a:prstGeom prst="line">
            <a:avLst/>
          </a:prstGeom>
          <a:ln w="28440">
            <a:solidFill>
              <a:srgbClr val="9933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24" name=""/>
          <p:cNvSpPr/>
          <p:nvPr/>
        </p:nvSpPr>
        <p:spPr>
          <a:xfrm flipH="1">
            <a:off x="761760" y="2895480"/>
            <a:ext cx="3809880" cy="0"/>
          </a:xfrm>
          <a:prstGeom prst="line">
            <a:avLst/>
          </a:prstGeom>
          <a:ln w="28440">
            <a:solidFill>
              <a:srgbClr val="9933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BULL AND BEAR SPREADS</a:t>
            </a:r>
            <a:endParaRPr b="0" lang="en-US" sz="4400" strike="noStrike" u="none">
              <a:solidFill>
                <a:srgbClr val="000000"/>
              </a:solidFill>
              <a:effectLst/>
              <a:uFillTx/>
              <a:latin typeface="Times New Roman"/>
            </a:endParaRPr>
          </a:p>
        </p:txBody>
      </p:sp>
      <p:sp>
        <p:nvSpPr>
          <p:cNvPr id="126"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 payoff similar to a binary option can be produced with a portfolio of vanilla options</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Bullish spread: a long call with a strike of K</a:t>
            </a:r>
            <a:r>
              <a:rPr b="0" lang="en-US" sz="3200" strike="noStrike" u="none" baseline="-25000">
                <a:solidFill>
                  <a:srgbClr val="000000"/>
                </a:solidFill>
                <a:effectLst/>
                <a:uFillTx/>
                <a:latin typeface="Times New Roman"/>
              </a:rPr>
              <a:t>1</a:t>
            </a:r>
            <a:r>
              <a:rPr b="0" lang="en-US" sz="3200" strike="noStrike" u="none">
                <a:solidFill>
                  <a:srgbClr val="000000"/>
                </a:solidFill>
                <a:effectLst/>
                <a:uFillTx/>
                <a:latin typeface="Times New Roman"/>
              </a:rPr>
              <a:t>, a short call with a strike of K</a:t>
            </a:r>
            <a:r>
              <a:rPr b="0" lang="en-US" sz="3200" strike="noStrike" u="none" baseline="-25000">
                <a:solidFill>
                  <a:srgbClr val="000000"/>
                </a:solidFill>
                <a:effectLst/>
                <a:uFillTx/>
                <a:latin typeface="Times New Roman"/>
              </a:rPr>
              <a:t>2</a:t>
            </a:r>
            <a:r>
              <a:rPr b="0" lang="en-US" sz="3200" strike="noStrike" u="none">
                <a:solidFill>
                  <a:srgbClr val="000000"/>
                </a:solidFill>
                <a:effectLst/>
                <a:uFillTx/>
                <a:latin typeface="Times New Roman"/>
              </a:rPr>
              <a:t>, K</a:t>
            </a:r>
            <a:r>
              <a:rPr b="0" lang="en-US" sz="3200" strike="noStrike" u="none" baseline="-25000">
                <a:solidFill>
                  <a:srgbClr val="000000"/>
                </a:solidFill>
                <a:effectLst/>
                <a:uFillTx/>
                <a:latin typeface="Times New Roman"/>
              </a:rPr>
              <a:t>2</a:t>
            </a:r>
            <a:r>
              <a:rPr b="0" lang="en-US" sz="3200" strike="noStrike" u="none">
                <a:solidFill>
                  <a:srgbClr val="000000"/>
                </a:solidFill>
                <a:effectLst/>
                <a:uFillTx/>
                <a:latin typeface="Times New Roman"/>
              </a:rPr>
              <a:t> &gt; K</a:t>
            </a:r>
            <a:r>
              <a:rPr b="0" lang="en-US" sz="3200" strike="noStrike" u="none" baseline="-25000">
                <a:solidFill>
                  <a:srgbClr val="000000"/>
                </a:solidFill>
                <a:effectLst/>
                <a:uFillTx/>
                <a:latin typeface="Times New Roman"/>
              </a:rPr>
              <a:t>1</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position benefits from the bull (rising market)</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7"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BULL AND BEAR SPREADS</a:t>
            </a:r>
            <a:endParaRPr b="0" lang="en-US" sz="4400" strike="noStrike" u="none">
              <a:solidFill>
                <a:srgbClr val="000000"/>
              </a:solidFill>
              <a:effectLst/>
              <a:uFillTx/>
              <a:latin typeface="Times New Roman"/>
            </a:endParaRPr>
          </a:p>
        </p:txBody>
      </p:sp>
      <p:sp>
        <p:nvSpPr>
          <p:cNvPr id="128"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Bearish spread: a long put with a strike of K</a:t>
            </a:r>
            <a:r>
              <a:rPr b="0" lang="en-US" sz="3200" strike="noStrike" u="none" baseline="-25000">
                <a:solidFill>
                  <a:srgbClr val="000000"/>
                </a:solidFill>
                <a:effectLst/>
                <a:uFillTx/>
                <a:latin typeface="Times New Roman"/>
              </a:rPr>
              <a:t>2</a:t>
            </a:r>
            <a:r>
              <a:rPr b="0" lang="en-US" sz="3200" strike="noStrike" u="none">
                <a:solidFill>
                  <a:srgbClr val="000000"/>
                </a:solidFill>
                <a:effectLst/>
                <a:uFillTx/>
                <a:latin typeface="Times New Roman"/>
              </a:rPr>
              <a:t>, a short put with a strike of K</a:t>
            </a:r>
            <a:r>
              <a:rPr b="0" lang="en-US" sz="3200" strike="noStrike" u="none" baseline="-25000">
                <a:solidFill>
                  <a:srgbClr val="000000"/>
                </a:solidFill>
                <a:effectLst/>
                <a:uFillTx/>
                <a:latin typeface="Times New Roman"/>
              </a:rPr>
              <a:t>1</a:t>
            </a:r>
            <a:r>
              <a:rPr b="0" lang="en-US" sz="3200" strike="noStrike" u="none">
                <a:solidFill>
                  <a:srgbClr val="000000"/>
                </a:solidFill>
                <a:effectLst/>
                <a:uFillTx/>
                <a:latin typeface="Times New Roman"/>
              </a:rPr>
              <a:t>, K</a:t>
            </a:r>
            <a:r>
              <a:rPr b="0" lang="en-US" sz="3200" strike="noStrike" u="none" baseline="-25000">
                <a:solidFill>
                  <a:srgbClr val="000000"/>
                </a:solidFill>
                <a:effectLst/>
                <a:uFillTx/>
                <a:latin typeface="Times New Roman"/>
              </a:rPr>
              <a:t>2</a:t>
            </a:r>
            <a:r>
              <a:rPr b="0" lang="en-US" sz="3200" strike="noStrike" u="none">
                <a:solidFill>
                  <a:srgbClr val="000000"/>
                </a:solidFill>
                <a:effectLst/>
                <a:uFillTx/>
                <a:latin typeface="Times New Roman"/>
              </a:rPr>
              <a:t> &gt; K</a:t>
            </a:r>
            <a:r>
              <a:rPr b="0" lang="en-US" sz="3200" strike="noStrike" u="none" baseline="-25000">
                <a:solidFill>
                  <a:srgbClr val="000000"/>
                </a:solidFill>
                <a:effectLst/>
                <a:uFillTx/>
                <a:latin typeface="Times New Roman"/>
              </a:rPr>
              <a:t>1</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position benefits from the bear market (falling market)</a:t>
            </a:r>
            <a:endParaRPr b="0" lang="en-US" sz="3200" strike="noStrike" u="none">
              <a:solidFill>
                <a:srgbClr val="000000"/>
              </a:solidFill>
              <a:effectLst/>
              <a:uFillTx/>
              <a:latin typeface="Times New Roman"/>
            </a:endParaRPr>
          </a:p>
          <a:p>
            <a:pPr marL="343080" indent="-343080">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STRADDLES NAD STRANGLES</a:t>
            </a:r>
            <a:endParaRPr b="0" lang="en-US" sz="4400" strike="noStrike" u="none">
              <a:solidFill>
                <a:srgbClr val="000000"/>
              </a:solidFill>
              <a:effectLst/>
              <a:uFillTx/>
              <a:latin typeface="Times New Roman"/>
            </a:endParaRPr>
          </a:p>
        </p:txBody>
      </p:sp>
      <p:sp>
        <p:nvSpPr>
          <p:cNvPr id="130"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straddle consists of a call and a put with the same strike</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The position bought by somebody who expects the underlying to fall or to rise, but not to remain at the same level</a:t>
            </a:r>
            <a:endParaRPr b="0" lang="en-US" sz="3200" strike="noStrike" u="none">
              <a:solidFill>
                <a:srgbClr val="000000"/>
              </a:solidFill>
              <a:effectLst/>
              <a:uFillTx/>
              <a:latin typeface="Times New Roman"/>
            </a:endParaRPr>
          </a:p>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A position to take during the “calm period before the storm”</a:t>
            </a:r>
            <a:endParaRPr b="0" lang="en-US" sz="32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PAYOFF DIAGRAM (CALL)</a:t>
            </a:r>
            <a:endParaRPr b="0" lang="en-US" sz="4400" strike="noStrike" u="none">
              <a:solidFill>
                <a:srgbClr val="000000"/>
              </a:solidFill>
              <a:effectLst/>
              <a:uFillTx/>
              <a:latin typeface="Times New Roman"/>
            </a:endParaRPr>
          </a:p>
        </p:txBody>
      </p:sp>
      <p:sp>
        <p:nvSpPr>
          <p:cNvPr id="15" name=""/>
          <p:cNvSpPr/>
          <p:nvPr/>
        </p:nvSpPr>
        <p:spPr>
          <a:xfrm>
            <a:off x="762120" y="1828800"/>
            <a:ext cx="0" cy="39625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6" name=""/>
          <p:cNvSpPr/>
          <p:nvPr/>
        </p:nvSpPr>
        <p:spPr>
          <a:xfrm flipV="1">
            <a:off x="4495680" y="2742840"/>
            <a:ext cx="1371600" cy="3048120"/>
          </a:xfrm>
          <a:prstGeom prst="line">
            <a:avLst/>
          </a:prstGeom>
          <a:ln w="284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a:off x="4405680" y="575640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18" name=""/>
          <p:cNvSpPr/>
          <p:nvPr/>
        </p:nvSpPr>
        <p:spPr>
          <a:xfrm>
            <a:off x="6614640" y="57564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19" name=""/>
          <p:cNvSpPr/>
          <p:nvPr/>
        </p:nvSpPr>
        <p:spPr>
          <a:xfrm>
            <a:off x="1203840" y="5985000"/>
            <a:ext cx="45648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 from the buyer’s perspective</a:t>
            </a:r>
            <a:endParaRPr b="0" lang="en-US" sz="2400" strike="noStrike" u="none">
              <a:solidFill>
                <a:srgbClr val="000000"/>
              </a:solidFill>
              <a:effectLst/>
              <a:uFillTx/>
              <a:latin typeface="Times New Roman"/>
            </a:endParaRPr>
          </a:p>
        </p:txBody>
      </p:sp>
      <p:sp>
        <p:nvSpPr>
          <p:cNvPr id="20" name=""/>
          <p:cNvSpPr/>
          <p:nvPr/>
        </p:nvSpPr>
        <p:spPr>
          <a:xfrm>
            <a:off x="824040" y="187020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21" name=""/>
          <p:cNvSpPr/>
          <p:nvPr/>
        </p:nvSpPr>
        <p:spPr>
          <a:xfrm>
            <a:off x="4878360" y="2438280"/>
            <a:ext cx="607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45</a:t>
            </a:r>
            <a:r>
              <a:rPr b="0" lang="en-US" sz="2400" strike="noStrike" u="none">
                <a:solidFill>
                  <a:srgbClr val="000000"/>
                </a:solidFill>
                <a:effectLst/>
                <a:uFillTx/>
                <a:latin typeface="Times New Roman"/>
                <a:ea typeface="Times New Roman"/>
              </a:rPr>
              <a:t>°</a:t>
            </a:r>
            <a:endParaRPr b="0" lang="en-US" sz="2400" strike="noStrike" u="none">
              <a:solidFill>
                <a:srgbClr val="000000"/>
              </a:solidFill>
              <a:effectLst/>
              <a:uFillTx/>
              <a:latin typeface="Times New Roman"/>
            </a:endParaRPr>
          </a:p>
        </p:txBody>
      </p:sp>
      <p:sp>
        <p:nvSpPr>
          <p:cNvPr id="22" name=""/>
          <p:cNvSpPr/>
          <p:nvPr/>
        </p:nvSpPr>
        <p:spPr>
          <a:xfrm>
            <a:off x="5334120" y="2819520"/>
            <a:ext cx="22860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762120" y="5791320"/>
            <a:ext cx="3733560" cy="0"/>
          </a:xfrm>
          <a:prstGeom prst="line">
            <a:avLst/>
          </a:prstGeom>
          <a:ln w="28440">
            <a:solidFill>
              <a:srgbClr val="000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4495680" y="5791320"/>
            <a:ext cx="358164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1"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EXERCISES</a:t>
            </a:r>
            <a:endParaRPr b="0" lang="en-US" sz="4400" strike="noStrike" u="none">
              <a:solidFill>
                <a:srgbClr val="000000"/>
              </a:solidFill>
              <a:effectLst/>
              <a:uFillTx/>
              <a:latin typeface="Times New Roman"/>
            </a:endParaRPr>
          </a:p>
        </p:txBody>
      </p:sp>
      <p:sp>
        <p:nvSpPr>
          <p:cNvPr id="132"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Draw payoff and profit diagrams for vanilla calls and puts from the perspective of a writer</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Assume that the rate of interest compounded annually is equal to 10%. Calculate  the equivalent interest rates assuming</a:t>
            </a:r>
            <a:endParaRPr b="0" lang="en-US" sz="28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Semi-annual compounding</a:t>
            </a:r>
            <a:endParaRPr b="0" lang="en-US" sz="2400" strike="noStrike" u="none">
              <a:solidFill>
                <a:srgbClr val="000000"/>
              </a:solidFill>
              <a:effectLst/>
              <a:uFillTx/>
              <a:latin typeface="Times New Roman"/>
            </a:endParaRPr>
          </a:p>
          <a:p>
            <a:pPr lvl="1" marL="743040" indent="-285840">
              <a:lnSpc>
                <a:spcPct val="90000"/>
              </a:lnSpc>
              <a:spcBef>
                <a:spcPts val="601"/>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Continuous compounding </a:t>
            </a:r>
            <a:endParaRPr b="0" lang="en-US" sz="24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Prove the right-hand side inequality for the American put-call relationship</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PROFIT DIAGRAM (CALL)</a:t>
            </a:r>
            <a:endParaRPr b="0" lang="en-US" sz="4400" strike="noStrike" u="none">
              <a:solidFill>
                <a:srgbClr val="000000"/>
              </a:solidFill>
              <a:effectLst/>
              <a:uFillTx/>
              <a:latin typeface="Times New Roman"/>
            </a:endParaRPr>
          </a:p>
        </p:txBody>
      </p:sp>
      <p:sp>
        <p:nvSpPr>
          <p:cNvPr id="26" name=""/>
          <p:cNvSpPr/>
          <p:nvPr/>
        </p:nvSpPr>
        <p:spPr>
          <a:xfrm>
            <a:off x="838080" y="1981080"/>
            <a:ext cx="0" cy="39625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838080" y="5410080"/>
            <a:ext cx="655344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8" name=""/>
          <p:cNvSpPr/>
          <p:nvPr/>
        </p:nvSpPr>
        <p:spPr>
          <a:xfrm>
            <a:off x="4191120" y="4876920"/>
            <a:ext cx="404640" cy="459720"/>
          </a:xfrm>
          <a:prstGeom prst="rect">
            <a:avLst/>
          </a:prstGeom>
          <a:noFill/>
          <a:ln w="0">
            <a:noFill/>
          </a:ln>
        </p:spPr>
        <p:style>
          <a:lnRef idx="0"/>
          <a:fillRef idx="0"/>
          <a:effectRef idx="0"/>
          <a:fontRef idx="minor"/>
        </p:style>
        <p:txBody>
          <a:bodyPr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29" name=""/>
          <p:cNvSpPr/>
          <p:nvPr/>
        </p:nvSpPr>
        <p:spPr>
          <a:xfrm>
            <a:off x="6614640" y="57564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30" name=""/>
          <p:cNvSpPr/>
          <p:nvPr/>
        </p:nvSpPr>
        <p:spPr>
          <a:xfrm>
            <a:off x="1203480" y="5985000"/>
            <a:ext cx="444672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Profit from the buyer’s perspective</a:t>
            </a:r>
            <a:endParaRPr b="0" lang="en-US" sz="2400" strike="noStrike" u="none">
              <a:solidFill>
                <a:srgbClr val="000000"/>
              </a:solidFill>
              <a:effectLst/>
              <a:uFillTx/>
              <a:latin typeface="Times New Roman"/>
            </a:endParaRPr>
          </a:p>
        </p:txBody>
      </p:sp>
      <p:sp>
        <p:nvSpPr>
          <p:cNvPr id="31" name=""/>
          <p:cNvSpPr/>
          <p:nvPr/>
        </p:nvSpPr>
        <p:spPr>
          <a:xfrm>
            <a:off x="823680" y="1870200"/>
            <a:ext cx="875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Profit</a:t>
            </a:r>
            <a:endParaRPr b="0" lang="en-US" sz="2400" strike="noStrike" u="none">
              <a:solidFill>
                <a:srgbClr val="000000"/>
              </a:solidFill>
              <a:effectLst/>
              <a:uFillTx/>
              <a:latin typeface="Times New Roman"/>
            </a:endParaRPr>
          </a:p>
        </p:txBody>
      </p:sp>
      <p:sp>
        <p:nvSpPr>
          <p:cNvPr id="32" name=""/>
          <p:cNvSpPr/>
          <p:nvPr/>
        </p:nvSpPr>
        <p:spPr>
          <a:xfrm>
            <a:off x="6097680" y="2590920"/>
            <a:ext cx="607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45</a:t>
            </a:r>
            <a:r>
              <a:rPr b="0" lang="en-US" sz="2400" strike="noStrike" u="none">
                <a:solidFill>
                  <a:srgbClr val="000000"/>
                </a:solidFill>
                <a:effectLst/>
                <a:uFillTx/>
                <a:latin typeface="Times New Roman"/>
                <a:ea typeface="Times New Roman"/>
              </a:rPr>
              <a:t>°</a:t>
            </a:r>
            <a:endParaRPr b="0" lang="en-US" sz="2400" strike="noStrike" u="none">
              <a:solidFill>
                <a:srgbClr val="000000"/>
              </a:solidFill>
              <a:effectLst/>
              <a:uFillTx/>
              <a:latin typeface="Times New Roman"/>
            </a:endParaRPr>
          </a:p>
        </p:txBody>
      </p:sp>
      <p:sp>
        <p:nvSpPr>
          <p:cNvPr id="33" name=""/>
          <p:cNvSpPr/>
          <p:nvPr/>
        </p:nvSpPr>
        <p:spPr>
          <a:xfrm>
            <a:off x="6553080" y="3048120"/>
            <a:ext cx="228600" cy="15228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4" name=""/>
          <p:cNvSpPr/>
          <p:nvPr/>
        </p:nvSpPr>
        <p:spPr>
          <a:xfrm>
            <a:off x="838080" y="5867280"/>
            <a:ext cx="3581640" cy="0"/>
          </a:xfrm>
          <a:prstGeom prst="line">
            <a:avLst/>
          </a:prstGeom>
          <a:ln w="284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5" name=""/>
          <p:cNvSpPr/>
          <p:nvPr/>
        </p:nvSpPr>
        <p:spPr>
          <a:xfrm>
            <a:off x="2514600" y="5410080"/>
            <a:ext cx="0" cy="457200"/>
          </a:xfrm>
          <a:prstGeom prst="line">
            <a:avLst/>
          </a:prstGeom>
          <a:ln w="9360">
            <a:solidFill>
              <a:srgbClr val="d60093"/>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6" name=""/>
          <p:cNvSpPr/>
          <p:nvPr/>
        </p:nvSpPr>
        <p:spPr>
          <a:xfrm flipV="1">
            <a:off x="4419720" y="5333760"/>
            <a:ext cx="0" cy="75960"/>
          </a:xfrm>
          <a:prstGeom prst="line">
            <a:avLst/>
          </a:prstGeom>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37" name=""/>
          <p:cNvSpPr/>
          <p:nvPr/>
        </p:nvSpPr>
        <p:spPr>
          <a:xfrm>
            <a:off x="1144080" y="5410080"/>
            <a:ext cx="1298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d60093"/>
                </a:solidFill>
                <a:effectLst/>
                <a:uFillTx/>
                <a:latin typeface="Times New Roman"/>
              </a:rPr>
              <a:t>Premium</a:t>
            </a:r>
            <a:endParaRPr b="0" lang="en-US" sz="2400" strike="noStrike" u="none">
              <a:solidFill>
                <a:srgbClr val="000000"/>
              </a:solidFill>
              <a:effectLst/>
              <a:uFillTx/>
              <a:latin typeface="Times New Roman"/>
            </a:endParaRPr>
          </a:p>
        </p:txBody>
      </p:sp>
      <p:sp>
        <p:nvSpPr>
          <p:cNvPr id="38" name=""/>
          <p:cNvSpPr/>
          <p:nvPr/>
        </p:nvSpPr>
        <p:spPr>
          <a:xfrm flipV="1">
            <a:off x="4419720" y="3047760"/>
            <a:ext cx="2819160" cy="2819160"/>
          </a:xfrm>
          <a:prstGeom prst="line">
            <a:avLst/>
          </a:prstGeom>
          <a:ln w="28440">
            <a:solidFill>
              <a:srgbClr val="3333cc"/>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PAYOFF DIAGRAM (PUT)</a:t>
            </a:r>
            <a:endParaRPr b="0" lang="en-US" sz="4400" strike="noStrike" u="none">
              <a:solidFill>
                <a:srgbClr val="000000"/>
              </a:solidFill>
              <a:effectLst/>
              <a:uFillTx/>
              <a:latin typeface="Times New Roman"/>
            </a:endParaRPr>
          </a:p>
        </p:txBody>
      </p:sp>
      <p:sp>
        <p:nvSpPr>
          <p:cNvPr id="40" name=""/>
          <p:cNvSpPr/>
          <p:nvPr/>
        </p:nvSpPr>
        <p:spPr>
          <a:xfrm>
            <a:off x="762120" y="1828800"/>
            <a:ext cx="0" cy="396252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1" name=""/>
          <p:cNvSpPr/>
          <p:nvPr/>
        </p:nvSpPr>
        <p:spPr>
          <a:xfrm>
            <a:off x="4405680" y="575640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42" name=""/>
          <p:cNvSpPr/>
          <p:nvPr/>
        </p:nvSpPr>
        <p:spPr>
          <a:xfrm>
            <a:off x="6614640" y="575640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43" name=""/>
          <p:cNvSpPr/>
          <p:nvPr/>
        </p:nvSpPr>
        <p:spPr>
          <a:xfrm>
            <a:off x="1203840" y="5985000"/>
            <a:ext cx="456480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 from the buyer’s perspective</a:t>
            </a:r>
            <a:endParaRPr b="0" lang="en-US" sz="2400" strike="noStrike" u="none">
              <a:solidFill>
                <a:srgbClr val="000000"/>
              </a:solidFill>
              <a:effectLst/>
              <a:uFillTx/>
              <a:latin typeface="Times New Roman"/>
            </a:endParaRPr>
          </a:p>
        </p:txBody>
      </p:sp>
      <p:sp>
        <p:nvSpPr>
          <p:cNvPr id="44" name=""/>
          <p:cNvSpPr/>
          <p:nvPr/>
        </p:nvSpPr>
        <p:spPr>
          <a:xfrm>
            <a:off x="824040" y="187020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45" name=""/>
          <p:cNvSpPr/>
          <p:nvPr/>
        </p:nvSpPr>
        <p:spPr>
          <a:xfrm>
            <a:off x="1220760" y="3733920"/>
            <a:ext cx="607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45</a:t>
            </a:r>
            <a:r>
              <a:rPr b="0" lang="en-US" sz="2400" strike="noStrike" u="none">
                <a:solidFill>
                  <a:srgbClr val="000000"/>
                </a:solidFill>
                <a:effectLst/>
                <a:uFillTx/>
                <a:latin typeface="Times New Roman"/>
                <a:ea typeface="Times New Roman"/>
              </a:rPr>
              <a:t>°</a:t>
            </a:r>
            <a:endParaRPr b="0" lang="en-US" sz="2400" strike="noStrike" u="none">
              <a:solidFill>
                <a:srgbClr val="000000"/>
              </a:solidFill>
              <a:effectLst/>
              <a:uFillTx/>
              <a:latin typeface="Times New Roman"/>
            </a:endParaRPr>
          </a:p>
        </p:txBody>
      </p:sp>
      <p:sp>
        <p:nvSpPr>
          <p:cNvPr id="46" name=""/>
          <p:cNvSpPr/>
          <p:nvPr/>
        </p:nvSpPr>
        <p:spPr>
          <a:xfrm flipH="1" flipV="1">
            <a:off x="761760" y="2133720"/>
            <a:ext cx="3809880" cy="3657600"/>
          </a:xfrm>
          <a:prstGeom prst="line">
            <a:avLst/>
          </a:prstGeom>
          <a:ln w="284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7" name=""/>
          <p:cNvSpPr/>
          <p:nvPr/>
        </p:nvSpPr>
        <p:spPr>
          <a:xfrm flipV="1">
            <a:off x="1523880" y="3276360"/>
            <a:ext cx="304920" cy="53316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8" name=""/>
          <p:cNvSpPr/>
          <p:nvPr/>
        </p:nvSpPr>
        <p:spPr>
          <a:xfrm>
            <a:off x="762120" y="5791320"/>
            <a:ext cx="3809880" cy="0"/>
          </a:xfrm>
          <a:prstGeom prst="line">
            <a:avLst/>
          </a:prstGeom>
          <a:ln w="9360">
            <a:solidFill>
              <a:srgbClr val="ff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9" name=""/>
          <p:cNvSpPr/>
          <p:nvPr/>
        </p:nvSpPr>
        <p:spPr>
          <a:xfrm>
            <a:off x="4572000" y="5791320"/>
            <a:ext cx="3581280" cy="0"/>
          </a:xfrm>
          <a:prstGeom prst="line">
            <a:avLst/>
          </a:prstGeom>
          <a:ln w="28440">
            <a:solidFill>
              <a:srgbClr val="000080"/>
            </a:solidFill>
            <a:miter/>
            <a:tailEnd len="med" type="triangle" w="med"/>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PROFIT DIAGRAM (PUT)</a:t>
            </a:r>
            <a:endParaRPr b="0" lang="en-US" sz="4400" strike="noStrike" u="none">
              <a:solidFill>
                <a:srgbClr val="000000"/>
              </a:solidFill>
              <a:effectLst/>
              <a:uFillTx/>
              <a:latin typeface="Times New Roman"/>
            </a:endParaRPr>
          </a:p>
        </p:txBody>
      </p:sp>
      <p:sp>
        <p:nvSpPr>
          <p:cNvPr id="51" name=""/>
          <p:cNvSpPr/>
          <p:nvPr/>
        </p:nvSpPr>
        <p:spPr>
          <a:xfrm>
            <a:off x="762120" y="1447920"/>
            <a:ext cx="0" cy="3962160"/>
          </a:xfrm>
          <a:prstGeom prst="line">
            <a:avLst/>
          </a:prstGeom>
          <a:ln w="9360">
            <a:solidFill>
              <a:srgbClr val="ff0000"/>
            </a:solidFill>
            <a:miter/>
            <a:head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2" name=""/>
          <p:cNvSpPr/>
          <p:nvPr/>
        </p:nvSpPr>
        <p:spPr>
          <a:xfrm>
            <a:off x="762120" y="5410080"/>
            <a:ext cx="6553080" cy="0"/>
          </a:xfrm>
          <a:prstGeom prst="line">
            <a:avLst/>
          </a:prstGeom>
          <a:ln w="9360">
            <a:solidFill>
              <a:srgbClr val="ff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3" name=""/>
          <p:cNvSpPr/>
          <p:nvPr/>
        </p:nvSpPr>
        <p:spPr>
          <a:xfrm>
            <a:off x="4421520" y="4724280"/>
            <a:ext cx="400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a:t>
            </a:r>
            <a:endParaRPr b="0" lang="en-US" sz="2400" strike="noStrike" u="none">
              <a:solidFill>
                <a:srgbClr val="000000"/>
              </a:solidFill>
              <a:effectLst/>
              <a:uFillTx/>
              <a:latin typeface="Times New Roman"/>
            </a:endParaRPr>
          </a:p>
        </p:txBody>
      </p:sp>
      <p:sp>
        <p:nvSpPr>
          <p:cNvPr id="54" name=""/>
          <p:cNvSpPr/>
          <p:nvPr/>
        </p:nvSpPr>
        <p:spPr>
          <a:xfrm>
            <a:off x="6614640" y="5375160"/>
            <a:ext cx="80712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Price</a:t>
            </a:r>
            <a:endParaRPr b="0" lang="en-US" sz="2400" strike="noStrike" u="none">
              <a:solidFill>
                <a:srgbClr val="000000"/>
              </a:solidFill>
              <a:effectLst/>
              <a:uFillTx/>
              <a:latin typeface="Times New Roman"/>
            </a:endParaRPr>
          </a:p>
        </p:txBody>
      </p:sp>
      <p:sp>
        <p:nvSpPr>
          <p:cNvPr id="55" name=""/>
          <p:cNvSpPr/>
          <p:nvPr/>
        </p:nvSpPr>
        <p:spPr>
          <a:xfrm>
            <a:off x="1203480" y="5985000"/>
            <a:ext cx="4446720" cy="825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K – strike price</a:t>
            </a:r>
            <a:endParaRPr b="0" lang="en-US" sz="24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Profit from the buyer’s perspective</a:t>
            </a:r>
            <a:endParaRPr b="0" lang="en-US" sz="2400" strike="noStrike" u="none">
              <a:solidFill>
                <a:srgbClr val="000000"/>
              </a:solidFill>
              <a:effectLst/>
              <a:uFillTx/>
              <a:latin typeface="Times New Roman"/>
            </a:endParaRPr>
          </a:p>
        </p:txBody>
      </p:sp>
      <p:sp>
        <p:nvSpPr>
          <p:cNvPr id="56" name=""/>
          <p:cNvSpPr/>
          <p:nvPr/>
        </p:nvSpPr>
        <p:spPr>
          <a:xfrm>
            <a:off x="824040" y="1488960"/>
            <a:ext cx="99324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Payoff</a:t>
            </a:r>
            <a:endParaRPr b="0" lang="en-US" sz="2400" strike="noStrike" u="none">
              <a:solidFill>
                <a:srgbClr val="000000"/>
              </a:solidFill>
              <a:effectLst/>
              <a:uFillTx/>
              <a:latin typeface="Times New Roman"/>
            </a:endParaRPr>
          </a:p>
        </p:txBody>
      </p:sp>
      <p:sp>
        <p:nvSpPr>
          <p:cNvPr id="57" name=""/>
          <p:cNvSpPr/>
          <p:nvPr/>
        </p:nvSpPr>
        <p:spPr>
          <a:xfrm>
            <a:off x="1068480" y="4419720"/>
            <a:ext cx="60768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45</a:t>
            </a:r>
            <a:r>
              <a:rPr b="0" lang="en-US" sz="2400" strike="noStrike" u="none">
                <a:solidFill>
                  <a:srgbClr val="000000"/>
                </a:solidFill>
                <a:effectLst/>
                <a:uFillTx/>
                <a:latin typeface="Times New Roman"/>
                <a:ea typeface="Times New Roman"/>
              </a:rPr>
              <a:t>°</a:t>
            </a:r>
            <a:endParaRPr b="0" lang="en-US" sz="2400" strike="noStrike" u="none">
              <a:solidFill>
                <a:srgbClr val="000000"/>
              </a:solidFill>
              <a:effectLst/>
              <a:uFillTx/>
              <a:latin typeface="Times New Roman"/>
            </a:endParaRPr>
          </a:p>
        </p:txBody>
      </p:sp>
      <p:sp>
        <p:nvSpPr>
          <p:cNvPr id="58" name=""/>
          <p:cNvSpPr/>
          <p:nvPr/>
        </p:nvSpPr>
        <p:spPr>
          <a:xfrm flipV="1">
            <a:off x="1447920" y="3886200"/>
            <a:ext cx="304560" cy="53352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59" name=""/>
          <p:cNvSpPr/>
          <p:nvPr/>
        </p:nvSpPr>
        <p:spPr>
          <a:xfrm>
            <a:off x="4572000" y="6095880"/>
            <a:ext cx="2666880" cy="0"/>
          </a:xfrm>
          <a:prstGeom prst="line">
            <a:avLst/>
          </a:prstGeom>
          <a:ln w="284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0" name=""/>
          <p:cNvSpPr/>
          <p:nvPr/>
        </p:nvSpPr>
        <p:spPr>
          <a:xfrm flipV="1">
            <a:off x="6324480" y="5409720"/>
            <a:ext cx="0" cy="685800"/>
          </a:xfrm>
          <a:prstGeom prst="line">
            <a:avLst/>
          </a:prstGeom>
          <a:ln w="9360">
            <a:solidFill>
              <a:srgbClr val="ff00ff"/>
            </a:solidFill>
            <a:miter/>
            <a:headEnd len="med" type="triangle" w="med"/>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61" name=""/>
          <p:cNvSpPr/>
          <p:nvPr/>
        </p:nvSpPr>
        <p:spPr>
          <a:xfrm flipV="1">
            <a:off x="4572000" y="5333760"/>
            <a:ext cx="0" cy="75960"/>
          </a:xfrm>
          <a:prstGeom prst="line">
            <a:avLst/>
          </a:prstGeom>
          <a:ln w="9360">
            <a:solidFill>
              <a:srgbClr val="000000"/>
            </a:solidFill>
            <a:miter/>
          </a:ln>
        </p:spPr>
        <p:style>
          <a:lnRef idx="0"/>
          <a:fillRef idx="0"/>
          <a:effectRef idx="0"/>
          <a:fontRef idx="minor"/>
        </p:style>
        <p:txBody>
          <a:bodyPr lIns="90000" rIns="90000" tIns="29160" bIns="29160" anchor="t">
            <a:noAutofit/>
          </a:bodyPr>
          <a:p>
            <a:endParaRPr b="0" lang="en-US" sz="2400" strike="noStrike" u="none">
              <a:solidFill>
                <a:srgbClr val="000000"/>
              </a:solidFill>
              <a:effectLst/>
              <a:uFillTx/>
              <a:latin typeface="Times New Roman"/>
            </a:endParaRPr>
          </a:p>
        </p:txBody>
      </p:sp>
      <p:sp>
        <p:nvSpPr>
          <p:cNvPr id="62" name=""/>
          <p:cNvSpPr/>
          <p:nvPr/>
        </p:nvSpPr>
        <p:spPr>
          <a:xfrm>
            <a:off x="4938120" y="5451480"/>
            <a:ext cx="1298160" cy="45972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d60093"/>
                </a:solidFill>
                <a:effectLst/>
                <a:uFillTx/>
                <a:latin typeface="Times New Roman"/>
              </a:rPr>
              <a:t>Premium</a:t>
            </a:r>
            <a:endParaRPr b="0" lang="en-US" sz="2400" strike="noStrike" u="none">
              <a:solidFill>
                <a:srgbClr val="000000"/>
              </a:solidFill>
              <a:effectLst/>
              <a:uFillTx/>
              <a:latin typeface="Times New Roman"/>
            </a:endParaRPr>
          </a:p>
        </p:txBody>
      </p:sp>
      <p:sp>
        <p:nvSpPr>
          <p:cNvPr id="63" name=""/>
          <p:cNvSpPr/>
          <p:nvPr/>
        </p:nvSpPr>
        <p:spPr>
          <a:xfrm flipH="1" flipV="1">
            <a:off x="761760" y="2819160"/>
            <a:ext cx="3809880" cy="3276360"/>
          </a:xfrm>
          <a:prstGeom prst="line">
            <a:avLst/>
          </a:prstGeom>
          <a:ln w="28440">
            <a:solidFill>
              <a:srgbClr val="000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4"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COMMON TERMS</a:t>
            </a:r>
            <a:endParaRPr b="0" lang="en-US" sz="4400" strike="noStrike" u="none">
              <a:solidFill>
                <a:srgbClr val="000000"/>
              </a:solidFill>
              <a:effectLst/>
              <a:uFillTx/>
              <a:latin typeface="Times New Roman"/>
            </a:endParaRPr>
          </a:p>
        </p:txBody>
      </p:sp>
      <p:sp>
        <p:nvSpPr>
          <p:cNvPr id="65" name="PlaceHolder 2"/>
          <p:cNvSpPr>
            <a:spLocks noGrp="1"/>
          </p:cNvSpPr>
          <p:nvPr>
            <p:ph/>
          </p:nvPr>
        </p:nvSpPr>
        <p:spPr>
          <a:xfrm>
            <a:off x="685440" y="1981080"/>
            <a:ext cx="8001000" cy="4648320"/>
          </a:xfrm>
          <a:prstGeom prst="rect">
            <a:avLst/>
          </a:prstGeom>
          <a:noFill/>
          <a:ln w="0">
            <a:noFill/>
          </a:ln>
        </p:spPr>
        <p:txBody>
          <a:bodyPr lIns="90000" rIns="90000" tIns="46800" bIns="46800" anchor="t">
            <a:normAutofit lnSpcReduction="9999"/>
          </a:bodyPr>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Premium – the amount of money paid for the option at the inception of the option contract</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Expiration date – the date on which the option ceases to exist. It may be  the only date on which the option may be exercised.</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Intrinsic value – the payoff received if the option expired today</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Time value - the excess of option value above the intrinsic value</a:t>
            </a:r>
            <a:endParaRPr b="0" lang="en-US" sz="2800" strike="noStrike" u="none">
              <a:solidFill>
                <a:srgbClr val="000000"/>
              </a:solidFill>
              <a:effectLst/>
              <a:uFillTx/>
              <a:latin typeface="Times New Roman"/>
            </a:endParaRPr>
          </a:p>
          <a:p>
            <a:pPr marL="343080" indent="-34308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Underlying – the financial instrument or the commodity on which the option values depends.</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COMMON TERMS</a:t>
            </a:r>
            <a:br>
              <a:rPr sz="4400"/>
            </a:br>
            <a:r>
              <a:rPr b="0" lang="en-US" sz="4400" strike="noStrike" u="none">
                <a:solidFill>
                  <a:srgbClr val="000000"/>
                </a:solidFill>
                <a:effectLst/>
                <a:uFillTx/>
                <a:latin typeface="Times New Roman"/>
              </a:rPr>
              <a:t>(continued)</a:t>
            </a:r>
            <a:endParaRPr b="0" lang="en-US" sz="4400" strike="noStrike" u="none">
              <a:solidFill>
                <a:srgbClr val="000000"/>
              </a:solidFill>
              <a:effectLst/>
              <a:uFillTx/>
              <a:latin typeface="Times New Roman"/>
            </a:endParaRPr>
          </a:p>
        </p:txBody>
      </p:sp>
      <p:sp>
        <p:nvSpPr>
          <p:cNvPr id="6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In-the-money – an option with positive intrinsic value. In the case of a call, the price of the underlying exceeds the strike, in the case of a put, the strike exceeds the price of the underlying.</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At-the-money – the price of the underlying is equal to the strike price</a:t>
            </a:r>
            <a:endParaRPr b="0" lang="en-US" sz="2800" strike="noStrike" u="none">
              <a:solidFill>
                <a:srgbClr val="000000"/>
              </a:solidFill>
              <a:effectLst/>
              <a:uFillTx/>
              <a:latin typeface="Times New Roman"/>
            </a:endParaRPr>
          </a:p>
          <a:p>
            <a:pPr marL="343080" indent="-34308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Out-of-the money – an option with no intrinsic value. The option may have time value.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685440" y="609480"/>
            <a:ext cx="7924680" cy="13716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COMMON TERMS</a:t>
            </a:r>
            <a:br>
              <a:rPr sz="4400"/>
            </a:br>
            <a:r>
              <a:rPr b="0" lang="en-US" sz="4400" strike="noStrike" u="none">
                <a:solidFill>
                  <a:srgbClr val="000000"/>
                </a:solidFill>
                <a:effectLst/>
                <a:uFillTx/>
                <a:latin typeface="Times New Roman"/>
              </a:rPr>
              <a:t>(continued)</a:t>
            </a:r>
            <a:endParaRPr b="0" lang="en-US" sz="4400" strike="noStrike" u="none">
              <a:solidFill>
                <a:srgbClr val="000000"/>
              </a:solidFill>
              <a:effectLst/>
              <a:uFillTx/>
              <a:latin typeface="Times New Roman"/>
            </a:endParaRPr>
          </a:p>
        </p:txBody>
      </p:sp>
      <p:sp>
        <p:nvSpPr>
          <p:cNvPr id="69"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OTC options – options negotiated under bilateral contracts</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may be highly customized</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no third party credit guarantee</a:t>
            </a:r>
            <a:endParaRPr b="0" lang="en-US" sz="2800" strike="noStrike" u="none">
              <a:solidFill>
                <a:srgbClr val="000000"/>
              </a:solidFill>
              <a:effectLst/>
              <a:uFillTx/>
              <a:latin typeface="Times New Roman"/>
            </a:endParaRPr>
          </a:p>
          <a:p>
            <a:pPr marL="343080" indent="-343080">
              <a:lnSpc>
                <a:spcPct val="90000"/>
              </a:lnSpc>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Exchange traded options – options sold/acquired through an exchange</a:t>
            </a:r>
            <a:endParaRPr b="0" lang="en-US" sz="32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standardized in terms of strike and expiration</a:t>
            </a:r>
            <a:endParaRPr b="0" lang="en-US" sz="2800" strike="noStrike" u="none">
              <a:solidFill>
                <a:srgbClr val="000000"/>
              </a:solidFill>
              <a:effectLst/>
              <a:uFillTx/>
              <a:latin typeface="Times New Roman"/>
            </a:endParaRPr>
          </a:p>
          <a:p>
            <a:pPr lvl="1" marL="743040" indent="-285840">
              <a:lnSpc>
                <a:spcPct val="90000"/>
              </a:lnSpc>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credit protection offered by an exchange </a:t>
            </a:r>
            <a:endParaRPr b="0" lang="en-US" sz="28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726</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2000-02-13T17:42:36Z</dcterms:created>
  <dc:creator>Vince Kaminski</dc:creator>
  <dc:description/>
  <dc:language>en-US</dc:language>
  <cp:lastModifiedBy>vkamins</cp:lastModifiedBy>
  <dcterms:modified xsi:type="dcterms:W3CDTF">2000-02-28T11:12:55Z</dcterms:modified>
  <cp:revision>47</cp:revision>
  <dc:subject/>
  <dc:title>INTRODUTION TO OPTIONS</dc:title>
</cp:coreProperties>
</file>