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  <Override PartName="/ppt/media/image3.png" ContentType="image/png"/>
  <Override PartName="/ppt/media/image4.jpeg" ContentType="image/jpeg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1955880" y="114120"/>
            <a:ext cx="7061040" cy="672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2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1953720" y="1006200"/>
            <a:ext cx="7061400" cy="508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1955880" y="114120"/>
            <a:ext cx="7061040" cy="672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2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1955880" y="114120"/>
            <a:ext cx="7061040" cy="672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2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 type="subTitle"/>
          </p:nvPr>
        </p:nvSpPr>
        <p:spPr>
          <a:xfrm>
            <a:off x="1953720" y="1006200"/>
            <a:ext cx="7061400" cy="508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3240"/>
            <a:ext cx="1965240" cy="6858000"/>
          </a:xfrm>
          <a:custGeom>
            <a:avLst/>
            <a:gdLst/>
            <a:ahLst/>
            <a:rect l="l" t="t" r="r" b="b"/>
            <a:pathLst>
              <a:path w="700" h="2444">
                <a:moveTo>
                  <a:pt x="0" y="2444"/>
                </a:moveTo>
                <a:cubicBezTo>
                  <a:pt x="0" y="0"/>
                  <a:pt x="0" y="0"/>
                  <a:pt x="0" y="0"/>
                </a:cubicBezTo>
                <a:cubicBezTo>
                  <a:pt x="690" y="0"/>
                  <a:pt x="690" y="0"/>
                  <a:pt x="690" y="0"/>
                </a:cubicBezTo>
                <a:cubicBezTo>
                  <a:pt x="457" y="347"/>
                  <a:pt x="322" y="765"/>
                  <a:pt x="322" y="1214"/>
                </a:cubicBezTo>
                <a:cubicBezTo>
                  <a:pt x="322" y="1670"/>
                  <a:pt x="461" y="2094"/>
                  <a:pt x="700" y="2444"/>
                </a:cubicBezTo>
                <a:cubicBezTo>
                  <a:pt x="0" y="2444"/>
                  <a:pt x="0" y="2444"/>
                  <a:pt x="0" y="2444"/>
                </a:cubicBezTo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" name=""/>
          <p:cNvGrpSpPr/>
          <p:nvPr/>
        </p:nvGrpSpPr>
        <p:grpSpPr>
          <a:xfrm>
            <a:off x="38160" y="0"/>
            <a:ext cx="658800" cy="6764400"/>
            <a:chOff x="38160" y="0"/>
            <a:chExt cx="658800" cy="6764400"/>
          </a:xfrm>
        </p:grpSpPr>
        <p:sp>
          <p:nvSpPr>
            <p:cNvPr id="2" name=""/>
            <p:cNvSpPr/>
            <p:nvPr/>
          </p:nvSpPr>
          <p:spPr>
            <a:xfrm>
              <a:off x="38160" y="6623280"/>
              <a:ext cx="141120" cy="1411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" name=""/>
            <p:cNvSpPr/>
            <p:nvPr/>
          </p:nvSpPr>
          <p:spPr>
            <a:xfrm>
              <a:off x="379440" y="6110280"/>
              <a:ext cx="14436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" name=""/>
            <p:cNvSpPr/>
            <p:nvPr/>
          </p:nvSpPr>
          <p:spPr>
            <a:xfrm>
              <a:off x="38160" y="6110280"/>
              <a:ext cx="14112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" name=""/>
            <p:cNvSpPr/>
            <p:nvPr/>
          </p:nvSpPr>
          <p:spPr>
            <a:xfrm>
              <a:off x="547560" y="5943600"/>
              <a:ext cx="1429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379440" y="594360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38160" y="5943600"/>
              <a:ext cx="1411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547560" y="5775480"/>
              <a:ext cx="14292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379440" y="5775480"/>
              <a:ext cx="14436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203400" y="5775480"/>
              <a:ext cx="14256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38160" y="5775480"/>
              <a:ext cx="14112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379440" y="560880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203400" y="5608800"/>
              <a:ext cx="1425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379440" y="5440320"/>
              <a:ext cx="14436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203400" y="5440320"/>
              <a:ext cx="14256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38160" y="5440320"/>
              <a:ext cx="14112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379440" y="627876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38160" y="6278760"/>
              <a:ext cx="1411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203400" y="6453360"/>
              <a:ext cx="1425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38160" y="6453360"/>
              <a:ext cx="1411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379440" y="5270400"/>
              <a:ext cx="144360" cy="14616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38160" y="5270400"/>
              <a:ext cx="141120" cy="14616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379440" y="508644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203400" y="5086440"/>
              <a:ext cx="1425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38160" y="5086440"/>
              <a:ext cx="1411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379440" y="4576680"/>
              <a:ext cx="144360" cy="1526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38160" y="4576680"/>
              <a:ext cx="141120" cy="1526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547560" y="4408560"/>
              <a:ext cx="1429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379440" y="440856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38160" y="4408560"/>
              <a:ext cx="1411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547560" y="4240440"/>
              <a:ext cx="142920" cy="150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379440" y="4240440"/>
              <a:ext cx="144360" cy="150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203400" y="4240440"/>
              <a:ext cx="142560" cy="150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38160" y="4240440"/>
              <a:ext cx="141120" cy="150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379440" y="4073760"/>
              <a:ext cx="144360" cy="14256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203400" y="4073760"/>
              <a:ext cx="142560" cy="14256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379440" y="3902040"/>
              <a:ext cx="14436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203400" y="3902040"/>
              <a:ext cx="14256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38160" y="3902040"/>
              <a:ext cx="14112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547560" y="4743360"/>
              <a:ext cx="1429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379440" y="474336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38160" y="4743360"/>
              <a:ext cx="1411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203400" y="4921200"/>
              <a:ext cx="1425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38160" y="4921200"/>
              <a:ext cx="1411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 rot="10800000">
              <a:off x="553680" y="1017720"/>
              <a:ext cx="141480" cy="1411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 rot="10800000">
              <a:off x="209160" y="1520640"/>
              <a:ext cx="14436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 rot="10800000">
              <a:off x="553680" y="1520640"/>
              <a:ext cx="14148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 rot="10800000">
              <a:off x="41040" y="1696680"/>
              <a:ext cx="1429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 rot="10800000">
              <a:off x="209160" y="169668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 rot="10800000">
              <a:off x="553680" y="1696680"/>
              <a:ext cx="14148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 rot="10800000">
              <a:off x="41040" y="1855440"/>
              <a:ext cx="14292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 rot="10800000">
              <a:off x="209160" y="1855440"/>
              <a:ext cx="14436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 rot="10800000">
              <a:off x="385560" y="1855440"/>
              <a:ext cx="14292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 rot="10800000">
              <a:off x="553680" y="1855440"/>
              <a:ext cx="14148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 rot="10800000">
              <a:off x="209160" y="2032200"/>
              <a:ext cx="144360" cy="14256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 rot="10800000">
              <a:off x="385560" y="2032200"/>
              <a:ext cx="142920" cy="14256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 rot="10800000">
              <a:off x="209160" y="2199960"/>
              <a:ext cx="14436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 rot="10800000">
              <a:off x="385560" y="2199960"/>
              <a:ext cx="14292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 rot="10800000">
              <a:off x="553680" y="2199960"/>
              <a:ext cx="14148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 rot="10800000">
              <a:off x="209160" y="136188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 rot="10800000">
              <a:off x="553680" y="1361880"/>
              <a:ext cx="14148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 rot="10800000">
              <a:off x="385560" y="1187280"/>
              <a:ext cx="1429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 rot="10800000">
              <a:off x="553680" y="1187280"/>
              <a:ext cx="14148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 rot="10800000">
              <a:off x="209160" y="2367000"/>
              <a:ext cx="144360" cy="14616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 rot="10800000">
              <a:off x="553680" y="2367000"/>
              <a:ext cx="141480" cy="14616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 rot="10800000">
              <a:off x="209160" y="255384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 rot="10800000">
              <a:off x="385560" y="2553840"/>
              <a:ext cx="1429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 rot="10800000">
              <a:off x="553680" y="2553840"/>
              <a:ext cx="14148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 rot="10800000">
              <a:off x="209160" y="3054240"/>
              <a:ext cx="144360" cy="1526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 rot="10800000">
              <a:off x="553680" y="3054240"/>
              <a:ext cx="141480" cy="1526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 rot="10800000">
              <a:off x="41040" y="3231720"/>
              <a:ext cx="1429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 rot="10800000">
              <a:off x="209160" y="323172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 rot="10800000">
              <a:off x="553680" y="3231720"/>
              <a:ext cx="14148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 rot="10800000">
              <a:off x="41040" y="3390480"/>
              <a:ext cx="14292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 rot="10800000">
              <a:off x="209160" y="3390480"/>
              <a:ext cx="14436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 rot="10800000">
              <a:off x="385560" y="3390480"/>
              <a:ext cx="14292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 rot="10800000">
              <a:off x="553680" y="3390480"/>
              <a:ext cx="14148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 rot="10800000">
              <a:off x="210960" y="356688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 rot="10800000">
              <a:off x="387000" y="3566880"/>
              <a:ext cx="1429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 rot="10800000">
              <a:off x="210960" y="3739680"/>
              <a:ext cx="14436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 rot="10800000">
              <a:off x="387000" y="3739680"/>
              <a:ext cx="14292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 rot="10800000">
              <a:off x="555840" y="3739680"/>
              <a:ext cx="14112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 rot="10800000">
              <a:off x="41040" y="2896920"/>
              <a:ext cx="1429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 rot="10800000">
              <a:off x="209160" y="289692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 rot="10800000">
              <a:off x="553680" y="2896920"/>
              <a:ext cx="14148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 rot="10800000">
              <a:off x="385560" y="2719080"/>
              <a:ext cx="1429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 rot="10800000">
              <a:off x="553680" y="2719080"/>
              <a:ext cx="14148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 rot="10800000">
              <a:off x="555840" y="3901680"/>
              <a:ext cx="1411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38160" y="1352520"/>
              <a:ext cx="14112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379440" y="839880"/>
              <a:ext cx="14436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38160" y="839880"/>
              <a:ext cx="14112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547560" y="673200"/>
              <a:ext cx="1429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379440" y="67320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38160" y="673200"/>
              <a:ext cx="1411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547560" y="504720"/>
              <a:ext cx="14292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379440" y="504720"/>
              <a:ext cx="14436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203400" y="504720"/>
              <a:ext cx="14256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38160" y="504720"/>
              <a:ext cx="14112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379440" y="33804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203400" y="338040"/>
              <a:ext cx="1425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379440" y="169920"/>
              <a:ext cx="144360" cy="1411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203400" y="169920"/>
              <a:ext cx="142560" cy="1411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379440" y="100800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38160" y="1008000"/>
              <a:ext cx="1411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203400" y="1182600"/>
              <a:ext cx="1425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38160" y="1182600"/>
              <a:ext cx="1411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379440" y="0"/>
              <a:ext cx="144360" cy="14616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8" name=""/>
          <p:cNvGrpSpPr/>
          <p:nvPr/>
        </p:nvGrpSpPr>
        <p:grpSpPr>
          <a:xfrm>
            <a:off x="146160" y="23760"/>
            <a:ext cx="612720" cy="6837120"/>
            <a:chOff x="146160" y="23760"/>
            <a:chExt cx="612720" cy="6837120"/>
          </a:xfrm>
        </p:grpSpPr>
        <p:sp>
          <p:nvSpPr>
            <p:cNvPr id="109" name=""/>
            <p:cNvSpPr/>
            <p:nvPr/>
          </p:nvSpPr>
          <p:spPr>
            <a:xfrm>
              <a:off x="156960" y="5923080"/>
              <a:ext cx="590400" cy="679680"/>
            </a:xfrm>
            <a:custGeom>
              <a:avLst/>
              <a:gdLst/>
              <a:ahLst/>
              <a:rect l="l" t="t" r="r" b="b"/>
              <a:pathLst>
                <a:path w="375" h="432">
                  <a:moveTo>
                    <a:pt x="0" y="353"/>
                  </a:moveTo>
                  <a:lnTo>
                    <a:pt x="0" y="227"/>
                  </a:lnTo>
                  <a:lnTo>
                    <a:pt x="261" y="149"/>
                  </a:lnTo>
                  <a:lnTo>
                    <a:pt x="261" y="149"/>
                  </a:lnTo>
                  <a:lnTo>
                    <a:pt x="0" y="95"/>
                  </a:lnTo>
                  <a:lnTo>
                    <a:pt x="0" y="0"/>
                  </a:lnTo>
                  <a:lnTo>
                    <a:pt x="375" y="81"/>
                  </a:lnTo>
                  <a:lnTo>
                    <a:pt x="375" y="205"/>
                  </a:lnTo>
                  <a:lnTo>
                    <a:pt x="114" y="284"/>
                  </a:lnTo>
                  <a:lnTo>
                    <a:pt x="114" y="286"/>
                  </a:lnTo>
                  <a:lnTo>
                    <a:pt x="375" y="338"/>
                  </a:lnTo>
                  <a:lnTo>
                    <a:pt x="375" y="432"/>
                  </a:lnTo>
                  <a:lnTo>
                    <a:pt x="0" y="353"/>
                  </a:ln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156960" y="5143680"/>
              <a:ext cx="590400" cy="481320"/>
            </a:xfrm>
            <a:custGeom>
              <a:avLst/>
              <a:gdLst/>
              <a:ahLst/>
              <a:rect l="l" t="t" r="r" b="b"/>
              <a:pathLst>
                <a:path w="375" h="306">
                  <a:moveTo>
                    <a:pt x="74" y="214"/>
                  </a:moveTo>
                  <a:lnTo>
                    <a:pt x="74" y="306"/>
                  </a:lnTo>
                  <a:lnTo>
                    <a:pt x="0" y="290"/>
                  </a:lnTo>
                  <a:lnTo>
                    <a:pt x="0" y="0"/>
                  </a:lnTo>
                  <a:lnTo>
                    <a:pt x="74" y="16"/>
                  </a:lnTo>
                  <a:lnTo>
                    <a:pt x="74" y="110"/>
                  </a:lnTo>
                  <a:lnTo>
                    <a:pt x="375" y="176"/>
                  </a:lnTo>
                  <a:lnTo>
                    <a:pt x="375" y="277"/>
                  </a:lnTo>
                  <a:lnTo>
                    <a:pt x="74" y="214"/>
                  </a:ln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156960" y="4644720"/>
              <a:ext cx="590400" cy="563400"/>
            </a:xfrm>
            <a:custGeom>
              <a:avLst/>
              <a:gdLst/>
              <a:ahLst/>
              <a:rect l="l" t="t" r="r" b="b"/>
              <a:pathLst>
                <a:path w="167" h="159">
                  <a:moveTo>
                    <a:pt x="0" y="124"/>
                  </a:moveTo>
                  <a:cubicBezTo>
                    <a:pt x="0" y="70"/>
                    <a:pt x="0" y="70"/>
                    <a:pt x="0" y="70"/>
                  </a:cubicBezTo>
                  <a:cubicBezTo>
                    <a:pt x="0" y="39"/>
                    <a:pt x="1" y="0"/>
                    <a:pt x="43" y="0"/>
                  </a:cubicBezTo>
                  <a:cubicBezTo>
                    <a:pt x="72" y="0"/>
                    <a:pt x="82" y="23"/>
                    <a:pt x="85" y="49"/>
                  </a:cubicBezTo>
                  <a:cubicBezTo>
                    <a:pt x="86" y="49"/>
                    <a:pt x="86" y="49"/>
                    <a:pt x="86" y="49"/>
                  </a:cubicBezTo>
                  <a:cubicBezTo>
                    <a:pt x="87" y="36"/>
                    <a:pt x="105" y="31"/>
                    <a:pt x="116" y="29"/>
                  </a:cubicBezTo>
                  <a:cubicBezTo>
                    <a:pt x="167" y="17"/>
                    <a:pt x="167" y="17"/>
                    <a:pt x="167" y="17"/>
                  </a:cubicBezTo>
                  <a:cubicBezTo>
                    <a:pt x="167" y="62"/>
                    <a:pt x="167" y="62"/>
                    <a:pt x="167" y="62"/>
                  </a:cubicBezTo>
                  <a:cubicBezTo>
                    <a:pt x="125" y="70"/>
                    <a:pt x="125" y="70"/>
                    <a:pt x="125" y="70"/>
                  </a:cubicBezTo>
                  <a:cubicBezTo>
                    <a:pt x="103" y="75"/>
                    <a:pt x="101" y="76"/>
                    <a:pt x="101" y="96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67" y="114"/>
                    <a:pt x="167" y="114"/>
                    <a:pt x="167" y="114"/>
                  </a:cubicBezTo>
                  <a:cubicBezTo>
                    <a:pt x="167" y="159"/>
                    <a:pt x="167" y="159"/>
                    <a:pt x="167" y="159"/>
                  </a:cubicBezTo>
                  <a:lnTo>
                    <a:pt x="0" y="124"/>
                  </a:lnTo>
                  <a:close/>
                  <a:moveTo>
                    <a:pt x="69" y="94"/>
                  </a:moveTo>
                  <a:cubicBezTo>
                    <a:pt x="69" y="79"/>
                    <a:pt x="69" y="79"/>
                    <a:pt x="69" y="79"/>
                  </a:cubicBezTo>
                  <a:cubicBezTo>
                    <a:pt x="69" y="60"/>
                    <a:pt x="65" y="45"/>
                    <a:pt x="49" y="45"/>
                  </a:cubicBezTo>
                  <a:cubicBezTo>
                    <a:pt x="37" y="45"/>
                    <a:pt x="32" y="52"/>
                    <a:pt x="31" y="65"/>
                  </a:cubicBezTo>
                  <a:cubicBezTo>
                    <a:pt x="31" y="87"/>
                    <a:pt x="31" y="87"/>
                    <a:pt x="31" y="87"/>
                  </a:cubicBezTo>
                  <a:lnTo>
                    <a:pt x="69" y="94"/>
                  </a:ln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156960" y="4042080"/>
              <a:ext cx="590400" cy="648360"/>
            </a:xfrm>
            <a:custGeom>
              <a:avLst/>
              <a:gdLst/>
              <a:ahLst/>
              <a:rect l="l" t="t" r="r" b="b"/>
              <a:pathLst>
                <a:path w="375" h="412">
                  <a:moveTo>
                    <a:pt x="0" y="187"/>
                  </a:moveTo>
                  <a:lnTo>
                    <a:pt x="0" y="61"/>
                  </a:lnTo>
                  <a:lnTo>
                    <a:pt x="375" y="0"/>
                  </a:lnTo>
                  <a:lnTo>
                    <a:pt x="375" y="102"/>
                  </a:lnTo>
                  <a:lnTo>
                    <a:pt x="297" y="111"/>
                  </a:lnTo>
                  <a:lnTo>
                    <a:pt x="297" y="257"/>
                  </a:lnTo>
                  <a:lnTo>
                    <a:pt x="375" y="302"/>
                  </a:lnTo>
                  <a:lnTo>
                    <a:pt x="375" y="412"/>
                  </a:lnTo>
                  <a:lnTo>
                    <a:pt x="0" y="187"/>
                  </a:lnTo>
                  <a:close/>
                  <a:moveTo>
                    <a:pt x="76" y="138"/>
                  </a:moveTo>
                  <a:lnTo>
                    <a:pt x="76" y="138"/>
                  </a:lnTo>
                  <a:lnTo>
                    <a:pt x="225" y="219"/>
                  </a:lnTo>
                  <a:lnTo>
                    <a:pt x="225" y="122"/>
                  </a:lnTo>
                  <a:lnTo>
                    <a:pt x="76" y="138"/>
                  </a:ln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156960" y="3302280"/>
              <a:ext cx="590400" cy="679680"/>
            </a:xfrm>
            <a:custGeom>
              <a:avLst/>
              <a:gdLst/>
              <a:ahLst/>
              <a:rect l="l" t="t" r="r" b="b"/>
              <a:pathLst>
                <a:path w="375" h="432">
                  <a:moveTo>
                    <a:pt x="0" y="351"/>
                  </a:moveTo>
                  <a:lnTo>
                    <a:pt x="0" y="225"/>
                  </a:lnTo>
                  <a:lnTo>
                    <a:pt x="261" y="149"/>
                  </a:lnTo>
                  <a:lnTo>
                    <a:pt x="261" y="146"/>
                  </a:lnTo>
                  <a:lnTo>
                    <a:pt x="0" y="95"/>
                  </a:lnTo>
                  <a:lnTo>
                    <a:pt x="0" y="0"/>
                  </a:lnTo>
                  <a:lnTo>
                    <a:pt x="375" y="79"/>
                  </a:lnTo>
                  <a:lnTo>
                    <a:pt x="375" y="205"/>
                  </a:lnTo>
                  <a:lnTo>
                    <a:pt x="114" y="284"/>
                  </a:lnTo>
                  <a:lnTo>
                    <a:pt x="114" y="284"/>
                  </a:lnTo>
                  <a:lnTo>
                    <a:pt x="375" y="338"/>
                  </a:lnTo>
                  <a:lnTo>
                    <a:pt x="375" y="432"/>
                  </a:lnTo>
                  <a:lnTo>
                    <a:pt x="0" y="351"/>
                  </a:ln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146160" y="2800080"/>
              <a:ext cx="612720" cy="523800"/>
            </a:xfrm>
            <a:custGeom>
              <a:avLst/>
              <a:gdLst/>
              <a:ahLst/>
              <a:rect l="l" t="t" r="r" b="b"/>
              <a:pathLst>
                <a:path w="173" h="148">
                  <a:moveTo>
                    <a:pt x="41" y="10"/>
                  </a:moveTo>
                  <a:cubicBezTo>
                    <a:pt x="37" y="19"/>
                    <a:pt x="33" y="31"/>
                    <a:pt x="33" y="47"/>
                  </a:cubicBezTo>
                  <a:cubicBezTo>
                    <a:pt x="33" y="65"/>
                    <a:pt x="36" y="80"/>
                    <a:pt x="49" y="80"/>
                  </a:cubicBezTo>
                  <a:cubicBezTo>
                    <a:pt x="73" y="80"/>
                    <a:pt x="64" y="15"/>
                    <a:pt x="115" y="15"/>
                  </a:cubicBezTo>
                  <a:cubicBezTo>
                    <a:pt x="161" y="15"/>
                    <a:pt x="173" y="57"/>
                    <a:pt x="173" y="96"/>
                  </a:cubicBezTo>
                  <a:cubicBezTo>
                    <a:pt x="173" y="114"/>
                    <a:pt x="169" y="134"/>
                    <a:pt x="165" y="148"/>
                  </a:cubicBezTo>
                  <a:cubicBezTo>
                    <a:pt x="130" y="138"/>
                    <a:pt x="130" y="138"/>
                    <a:pt x="130" y="138"/>
                  </a:cubicBezTo>
                  <a:cubicBezTo>
                    <a:pt x="136" y="129"/>
                    <a:pt x="140" y="111"/>
                    <a:pt x="140" y="96"/>
                  </a:cubicBezTo>
                  <a:cubicBezTo>
                    <a:pt x="140" y="82"/>
                    <a:pt x="137" y="61"/>
                    <a:pt x="120" y="61"/>
                  </a:cubicBezTo>
                  <a:cubicBezTo>
                    <a:pt x="93" y="61"/>
                    <a:pt x="103" y="126"/>
                    <a:pt x="56" y="126"/>
                  </a:cubicBezTo>
                  <a:cubicBezTo>
                    <a:pt x="13" y="126"/>
                    <a:pt x="0" y="88"/>
                    <a:pt x="0" y="51"/>
                  </a:cubicBezTo>
                  <a:cubicBezTo>
                    <a:pt x="0" y="30"/>
                    <a:pt x="2" y="11"/>
                    <a:pt x="7" y="0"/>
                  </a:cubicBezTo>
                  <a:lnTo>
                    <a:pt x="41" y="10"/>
                  </a:ln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156960" y="2265120"/>
              <a:ext cx="590400" cy="544320"/>
            </a:xfrm>
            <a:custGeom>
              <a:avLst/>
              <a:gdLst/>
              <a:ahLst/>
              <a:rect l="l" t="t" r="r" b="b"/>
              <a:pathLst>
                <a:path w="167" h="154">
                  <a:moveTo>
                    <a:pt x="0" y="118"/>
                  </a:moveTo>
                  <a:cubicBezTo>
                    <a:pt x="0" y="73"/>
                    <a:pt x="0" y="73"/>
                    <a:pt x="0" y="73"/>
                  </a:cubicBezTo>
                  <a:cubicBezTo>
                    <a:pt x="0" y="37"/>
                    <a:pt x="4" y="0"/>
                    <a:pt x="46" y="0"/>
                  </a:cubicBezTo>
                  <a:cubicBezTo>
                    <a:pt x="88" y="0"/>
                    <a:pt x="109" y="34"/>
                    <a:pt x="109" y="74"/>
                  </a:cubicBezTo>
                  <a:cubicBezTo>
                    <a:pt x="109" y="97"/>
                    <a:pt x="109" y="97"/>
                    <a:pt x="109" y="97"/>
                  </a:cubicBezTo>
                  <a:cubicBezTo>
                    <a:pt x="167" y="109"/>
                    <a:pt x="167" y="109"/>
                    <a:pt x="167" y="109"/>
                  </a:cubicBezTo>
                  <a:cubicBezTo>
                    <a:pt x="167" y="154"/>
                    <a:pt x="167" y="154"/>
                    <a:pt x="167" y="154"/>
                  </a:cubicBezTo>
                  <a:lnTo>
                    <a:pt x="0" y="118"/>
                  </a:lnTo>
                  <a:close/>
                  <a:moveTo>
                    <a:pt x="77" y="90"/>
                  </a:moveTo>
                  <a:cubicBezTo>
                    <a:pt x="77" y="78"/>
                    <a:pt x="77" y="78"/>
                    <a:pt x="77" y="78"/>
                  </a:cubicBezTo>
                  <a:cubicBezTo>
                    <a:pt x="77" y="60"/>
                    <a:pt x="71" y="44"/>
                    <a:pt x="51" y="44"/>
                  </a:cubicBezTo>
                  <a:cubicBezTo>
                    <a:pt x="35" y="44"/>
                    <a:pt x="31" y="55"/>
                    <a:pt x="31" y="67"/>
                  </a:cubicBezTo>
                  <a:cubicBezTo>
                    <a:pt x="31" y="81"/>
                    <a:pt x="31" y="81"/>
                    <a:pt x="31" y="81"/>
                  </a:cubicBezTo>
                  <a:lnTo>
                    <a:pt x="77" y="90"/>
                  </a:ln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146160" y="1638360"/>
              <a:ext cx="612720" cy="609120"/>
            </a:xfrm>
            <a:custGeom>
              <a:avLst/>
              <a:gdLst/>
              <a:ahLst/>
              <a:rect l="l" t="t" r="r" b="b"/>
              <a:pathLst>
                <a:path w="173" h="172">
                  <a:moveTo>
                    <a:pt x="173" y="97"/>
                  </a:moveTo>
                  <a:cubicBezTo>
                    <a:pt x="173" y="152"/>
                    <a:pt x="139" y="172"/>
                    <a:pt x="105" y="172"/>
                  </a:cubicBezTo>
                  <a:cubicBezTo>
                    <a:pt x="41" y="172"/>
                    <a:pt x="0" y="139"/>
                    <a:pt x="0" y="74"/>
                  </a:cubicBezTo>
                  <a:cubicBezTo>
                    <a:pt x="0" y="19"/>
                    <a:pt x="34" y="0"/>
                    <a:pt x="68" y="0"/>
                  </a:cubicBezTo>
                  <a:cubicBezTo>
                    <a:pt x="132" y="0"/>
                    <a:pt x="173" y="33"/>
                    <a:pt x="173" y="97"/>
                  </a:cubicBezTo>
                  <a:close/>
                  <a:moveTo>
                    <a:pt x="33" y="77"/>
                  </a:moveTo>
                  <a:cubicBezTo>
                    <a:pt x="33" y="111"/>
                    <a:pt x="73" y="126"/>
                    <a:pt x="101" y="126"/>
                  </a:cubicBezTo>
                  <a:cubicBezTo>
                    <a:pt x="123" y="126"/>
                    <a:pt x="140" y="118"/>
                    <a:pt x="140" y="95"/>
                  </a:cubicBezTo>
                  <a:cubicBezTo>
                    <a:pt x="140" y="60"/>
                    <a:pt x="100" y="46"/>
                    <a:pt x="72" y="46"/>
                  </a:cubicBezTo>
                  <a:cubicBezTo>
                    <a:pt x="51" y="46"/>
                    <a:pt x="33" y="54"/>
                    <a:pt x="33" y="77"/>
                  </a:cubicBez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156960" y="1057680"/>
              <a:ext cx="590400" cy="561960"/>
            </a:xfrm>
            <a:custGeom>
              <a:avLst/>
              <a:gdLst/>
              <a:ahLst/>
              <a:rect l="l" t="t" r="r" b="b"/>
              <a:pathLst>
                <a:path w="167" h="159">
                  <a:moveTo>
                    <a:pt x="0" y="123"/>
                  </a:moveTo>
                  <a:cubicBezTo>
                    <a:pt x="0" y="70"/>
                    <a:pt x="0" y="70"/>
                    <a:pt x="0" y="70"/>
                  </a:cubicBezTo>
                  <a:cubicBezTo>
                    <a:pt x="0" y="38"/>
                    <a:pt x="1" y="0"/>
                    <a:pt x="43" y="0"/>
                  </a:cubicBezTo>
                  <a:cubicBezTo>
                    <a:pt x="72" y="0"/>
                    <a:pt x="82" y="23"/>
                    <a:pt x="85" y="48"/>
                  </a:cubicBezTo>
                  <a:cubicBezTo>
                    <a:pt x="86" y="48"/>
                    <a:pt x="86" y="48"/>
                    <a:pt x="86" y="48"/>
                  </a:cubicBezTo>
                  <a:cubicBezTo>
                    <a:pt x="87" y="35"/>
                    <a:pt x="105" y="31"/>
                    <a:pt x="116" y="28"/>
                  </a:cubicBezTo>
                  <a:cubicBezTo>
                    <a:pt x="167" y="16"/>
                    <a:pt x="167" y="16"/>
                    <a:pt x="167" y="16"/>
                  </a:cubicBezTo>
                  <a:cubicBezTo>
                    <a:pt x="167" y="61"/>
                    <a:pt x="167" y="61"/>
                    <a:pt x="167" y="61"/>
                  </a:cubicBezTo>
                  <a:cubicBezTo>
                    <a:pt x="125" y="70"/>
                    <a:pt x="125" y="70"/>
                    <a:pt x="125" y="70"/>
                  </a:cubicBezTo>
                  <a:cubicBezTo>
                    <a:pt x="103" y="74"/>
                    <a:pt x="101" y="75"/>
                    <a:pt x="101" y="96"/>
                  </a:cubicBezTo>
                  <a:cubicBezTo>
                    <a:pt x="101" y="100"/>
                    <a:pt x="101" y="100"/>
                    <a:pt x="101" y="100"/>
                  </a:cubicBezTo>
                  <a:cubicBezTo>
                    <a:pt x="167" y="114"/>
                    <a:pt x="167" y="114"/>
                    <a:pt x="167" y="114"/>
                  </a:cubicBezTo>
                  <a:cubicBezTo>
                    <a:pt x="167" y="159"/>
                    <a:pt x="167" y="159"/>
                    <a:pt x="167" y="159"/>
                  </a:cubicBezTo>
                  <a:lnTo>
                    <a:pt x="0" y="123"/>
                  </a:lnTo>
                  <a:close/>
                  <a:moveTo>
                    <a:pt x="69" y="94"/>
                  </a:moveTo>
                  <a:cubicBezTo>
                    <a:pt x="69" y="79"/>
                    <a:pt x="69" y="79"/>
                    <a:pt x="69" y="79"/>
                  </a:cubicBezTo>
                  <a:cubicBezTo>
                    <a:pt x="69" y="59"/>
                    <a:pt x="65" y="44"/>
                    <a:pt x="49" y="44"/>
                  </a:cubicBezTo>
                  <a:cubicBezTo>
                    <a:pt x="37" y="44"/>
                    <a:pt x="32" y="51"/>
                    <a:pt x="31" y="65"/>
                  </a:cubicBezTo>
                  <a:cubicBezTo>
                    <a:pt x="31" y="86"/>
                    <a:pt x="31" y="86"/>
                    <a:pt x="31" y="86"/>
                  </a:cubicBezTo>
                  <a:lnTo>
                    <a:pt x="69" y="94"/>
                  </a:ln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156960" y="511560"/>
              <a:ext cx="590400" cy="481680"/>
            </a:xfrm>
            <a:custGeom>
              <a:avLst/>
              <a:gdLst/>
              <a:ahLst/>
              <a:rect l="l" t="t" r="r" b="b"/>
              <a:pathLst>
                <a:path w="375" h="306">
                  <a:moveTo>
                    <a:pt x="74" y="212"/>
                  </a:moveTo>
                  <a:lnTo>
                    <a:pt x="74" y="306"/>
                  </a:lnTo>
                  <a:lnTo>
                    <a:pt x="0" y="290"/>
                  </a:lnTo>
                  <a:lnTo>
                    <a:pt x="0" y="0"/>
                  </a:lnTo>
                  <a:lnTo>
                    <a:pt x="74" y="16"/>
                  </a:lnTo>
                  <a:lnTo>
                    <a:pt x="74" y="110"/>
                  </a:lnTo>
                  <a:lnTo>
                    <a:pt x="375" y="173"/>
                  </a:lnTo>
                  <a:lnTo>
                    <a:pt x="375" y="277"/>
                  </a:lnTo>
                  <a:lnTo>
                    <a:pt x="74" y="212"/>
                  </a:ln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156960" y="23760"/>
              <a:ext cx="590400" cy="646920"/>
            </a:xfrm>
            <a:custGeom>
              <a:avLst/>
              <a:gdLst/>
              <a:ahLst/>
              <a:rect l="l" t="t" r="r" b="b"/>
              <a:pathLst>
                <a:path w="375" h="411">
                  <a:moveTo>
                    <a:pt x="0" y="186"/>
                  </a:moveTo>
                  <a:lnTo>
                    <a:pt x="0" y="60"/>
                  </a:lnTo>
                  <a:lnTo>
                    <a:pt x="375" y="0"/>
                  </a:lnTo>
                  <a:lnTo>
                    <a:pt x="375" y="101"/>
                  </a:lnTo>
                  <a:lnTo>
                    <a:pt x="297" y="110"/>
                  </a:lnTo>
                  <a:lnTo>
                    <a:pt x="297" y="256"/>
                  </a:lnTo>
                  <a:lnTo>
                    <a:pt x="375" y="301"/>
                  </a:lnTo>
                  <a:lnTo>
                    <a:pt x="375" y="411"/>
                  </a:lnTo>
                  <a:lnTo>
                    <a:pt x="0" y="186"/>
                  </a:lnTo>
                  <a:close/>
                  <a:moveTo>
                    <a:pt x="76" y="137"/>
                  </a:moveTo>
                  <a:lnTo>
                    <a:pt x="76" y="137"/>
                  </a:lnTo>
                  <a:lnTo>
                    <a:pt x="225" y="218"/>
                  </a:lnTo>
                  <a:lnTo>
                    <a:pt x="225" y="121"/>
                  </a:lnTo>
                  <a:lnTo>
                    <a:pt x="76" y="137"/>
                  </a:ln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146160" y="6620040"/>
              <a:ext cx="601560" cy="240840"/>
            </a:xfrm>
            <a:custGeom>
              <a:avLst/>
              <a:gdLst/>
              <a:ahLst/>
              <a:rect l="l" t="t" r="r" b="b"/>
              <a:pathLst>
                <a:path w="170" h="68">
                  <a:moveTo>
                    <a:pt x="72" y="46"/>
                  </a:moveTo>
                  <a:cubicBezTo>
                    <a:pt x="91" y="46"/>
                    <a:pt x="117" y="53"/>
                    <a:pt x="130" y="68"/>
                  </a:cubicBezTo>
                  <a:cubicBezTo>
                    <a:pt x="170" y="68"/>
                    <a:pt x="170" y="68"/>
                    <a:pt x="170" y="68"/>
                  </a:cubicBezTo>
                  <a:cubicBezTo>
                    <a:pt x="159" y="23"/>
                    <a:pt x="121" y="0"/>
                    <a:pt x="68" y="0"/>
                  </a:cubicBezTo>
                  <a:cubicBezTo>
                    <a:pt x="35" y="0"/>
                    <a:pt x="2" y="18"/>
                    <a:pt x="0" y="68"/>
                  </a:cubicBezTo>
                  <a:cubicBezTo>
                    <a:pt x="34" y="68"/>
                    <a:pt x="34" y="68"/>
                    <a:pt x="34" y="68"/>
                  </a:cubicBezTo>
                  <a:cubicBezTo>
                    <a:pt x="38" y="52"/>
                    <a:pt x="54" y="46"/>
                    <a:pt x="72" y="46"/>
                  </a:cubicBez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1955880" y="114120"/>
            <a:ext cx="7061040" cy="6728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f9b311"/>
                </a:solidFill>
                <a:effectLst/>
                <a:uFillTx/>
                <a:latin typeface="Arial Narrow"/>
              </a:rPr>
              <a:t>Click to edit the title text format</a:t>
            </a:r>
            <a:endParaRPr b="1" i="1" lang="en-US" sz="32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1953720" y="1006200"/>
            <a:ext cx="7061400" cy="508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cc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550"/>
              </a:spcBef>
              <a:buClr>
                <a:srgbClr val="ffcc00"/>
              </a:buClr>
              <a:buSzPct val="6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550"/>
              </a:spcBef>
              <a:buClr>
                <a:srgbClr val="ffcc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550"/>
              </a:spcBef>
              <a:buClr>
                <a:srgbClr val="ffcc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23" name="" descr=""/>
          <p:cNvPicPr/>
          <p:nvPr/>
        </p:nvPicPr>
        <p:blipFill>
          <a:blip r:embed="rId2"/>
          <a:stretch/>
        </p:blipFill>
        <p:spPr>
          <a:xfrm>
            <a:off x="8282160" y="6000840"/>
            <a:ext cx="798480" cy="798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4" name=""/>
          <p:cNvSpPr/>
          <p:nvPr/>
        </p:nvSpPr>
        <p:spPr>
          <a:xfrm rot="16200000">
            <a:off x="-2716560" y="3193920"/>
            <a:ext cx="6770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ENRON TRANSPORTATION SERVICES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"/>
          <p:cNvSpPr/>
          <p:nvPr/>
        </p:nvSpPr>
        <p:spPr>
          <a:xfrm>
            <a:off x="1892160" y="114480"/>
            <a:ext cx="7061400" cy="6728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1599840" y="1422000"/>
            <a:ext cx="708660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200" strike="noStrike" u="none">
                <a:solidFill>
                  <a:srgbClr val="f9b311"/>
                </a:solidFill>
                <a:effectLst/>
                <a:uFillTx/>
                <a:latin typeface="Arial Narrow"/>
              </a:rPr>
              <a:t>Gas Logistics</a:t>
            </a:r>
            <a:endParaRPr b="1" i="1" lang="en-US" sz="42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subTitle"/>
          </p:nvPr>
        </p:nvSpPr>
        <p:spPr>
          <a:xfrm>
            <a:off x="2165400" y="3022560"/>
            <a:ext cx="58356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 October 2001 Director’s Conference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Shelley Corman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"/>
          <p:cNvSpPr/>
          <p:nvPr/>
        </p:nvSpPr>
        <p:spPr>
          <a:xfrm>
            <a:off x="2070000" y="800280"/>
            <a:ext cx="6464520" cy="4927320"/>
          </a:xfrm>
          <a:prstGeom prst="roundRect">
            <a:avLst>
              <a:gd name="adj" fmla="val 8972"/>
            </a:avLst>
          </a:prstGeom>
          <a:solidFill>
            <a:srgbClr val="f9b31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1981080" y="711360"/>
            <a:ext cx="6464520" cy="4927320"/>
          </a:xfrm>
          <a:prstGeom prst="roundRect">
            <a:avLst>
              <a:gd name="adj" fmla="val 8972"/>
            </a:avLst>
          </a:prstGeom>
          <a:blipFill rotWithShape="0">
            <a:blip r:embed="rId1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PlaceHolder 1"/>
          <p:cNvSpPr>
            <a:spLocks noGrp="1"/>
          </p:cNvSpPr>
          <p:nvPr>
            <p:ph type="title"/>
          </p:nvPr>
        </p:nvSpPr>
        <p:spPr>
          <a:xfrm>
            <a:off x="1709280" y="509400"/>
            <a:ext cx="7061400" cy="6728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9b311"/>
                </a:solidFill>
                <a:effectLst/>
                <a:uFillTx/>
                <a:latin typeface="Arial Narrow"/>
              </a:rPr>
              <a:t>What is Good Customer Service?</a:t>
            </a:r>
            <a:endParaRPr b="1" i="1" lang="en-US" sz="40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340" name="PlaceHolder 2"/>
          <p:cNvSpPr>
            <a:spLocks noGrp="1"/>
          </p:cNvSpPr>
          <p:nvPr>
            <p:ph/>
          </p:nvPr>
        </p:nvSpPr>
        <p:spPr>
          <a:xfrm>
            <a:off x="1904760" y="1625760"/>
            <a:ext cx="6933960" cy="440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to timely and accurate information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of technology to deliver information in a convenient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Representatives that understand the customers’ needs and are able to answer a range of questions (or committed to tracking down a response ASAP)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PlaceHolder 1"/>
          <p:cNvSpPr>
            <a:spLocks noGrp="1"/>
          </p:cNvSpPr>
          <p:nvPr>
            <p:ph type="title"/>
          </p:nvPr>
        </p:nvSpPr>
        <p:spPr>
          <a:xfrm>
            <a:off x="1549080" y="114120"/>
            <a:ext cx="7467480" cy="8125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9b311"/>
                </a:solidFill>
                <a:effectLst/>
                <a:uFillTx/>
                <a:latin typeface="Arial Narrow"/>
              </a:rPr>
              <a:t>How are We Doing?</a:t>
            </a:r>
            <a:endParaRPr b="1" i="1" lang="en-US" sz="40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342" name="PlaceHolder 2"/>
          <p:cNvSpPr>
            <a:spLocks noGrp="1"/>
          </p:cNvSpPr>
          <p:nvPr>
            <p:ph/>
          </p:nvPr>
        </p:nvSpPr>
        <p:spPr>
          <a:xfrm>
            <a:off x="2082600" y="1219320"/>
            <a:ext cx="6769080" cy="4813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Strengths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24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E-Commerce and on-line trading capabilities</a:t>
            </a:r>
            <a:endParaRPr b="1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24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Quality of information on the HotTap website</a:t>
            </a:r>
            <a:endParaRPr b="1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24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Ease of nominations</a:t>
            </a:r>
            <a:endParaRPr b="1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62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Areas for Improvement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24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training &amp; meetings</a:t>
            </a:r>
            <a:endParaRPr b="1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24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Availability of representatives to answer questions</a:t>
            </a:r>
            <a:endParaRPr b="1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24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Measurement issues</a:t>
            </a:r>
            <a:endParaRPr b="1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PlaceHolder 1"/>
          <p:cNvSpPr>
            <a:spLocks noGrp="1"/>
          </p:cNvSpPr>
          <p:nvPr>
            <p:ph type="title"/>
          </p:nvPr>
        </p:nvSpPr>
        <p:spPr>
          <a:xfrm>
            <a:off x="1752120" y="304560"/>
            <a:ext cx="7061400" cy="6728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9b311"/>
                </a:solidFill>
                <a:effectLst/>
                <a:uFillTx/>
                <a:latin typeface="Arial Narrow"/>
              </a:rPr>
              <a:t>2001 Customer Service Enhancements</a:t>
            </a:r>
            <a:endParaRPr b="1" i="1" lang="en-US" sz="40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344" name="PlaceHolder 2"/>
          <p:cNvSpPr>
            <a:spLocks noGrp="1"/>
          </p:cNvSpPr>
          <p:nvPr>
            <p:ph/>
          </p:nvPr>
        </p:nvSpPr>
        <p:spPr>
          <a:xfrm>
            <a:off x="1712520" y="1495080"/>
            <a:ext cx="7302600" cy="4600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624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Measurement Desk to resolve customer measurement issues</a:t>
            </a:r>
            <a:endParaRPr b="1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24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Expanded HotTap Helpdesk to provide central contact for logon and application questions</a:t>
            </a:r>
            <a:endParaRPr b="1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24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Reorganized teams to improve customer coverage</a:t>
            </a:r>
            <a:endParaRPr b="1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24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Invoice and Imbalance detail added to website</a:t>
            </a:r>
            <a:endParaRPr b="1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24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contract system and electronic contracting capability</a:t>
            </a:r>
            <a:endParaRPr b="1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PlaceHolder 1"/>
          <p:cNvSpPr>
            <a:spLocks noGrp="1"/>
          </p:cNvSpPr>
          <p:nvPr>
            <p:ph type="title"/>
          </p:nvPr>
        </p:nvSpPr>
        <p:spPr>
          <a:xfrm>
            <a:off x="1434600" y="114120"/>
            <a:ext cx="7581960" cy="850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9b311"/>
                </a:solidFill>
                <a:effectLst/>
                <a:uFillTx/>
                <a:latin typeface="Arial Narrow"/>
              </a:rPr>
              <a:t>Top Concerns for Gas Logistics</a:t>
            </a:r>
            <a:endParaRPr b="1" i="1" lang="en-US" sz="40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346" name="PlaceHolder 2"/>
          <p:cNvSpPr>
            <a:spLocks noGrp="1"/>
          </p:cNvSpPr>
          <p:nvPr>
            <p:ph/>
          </p:nvPr>
        </p:nvSpPr>
        <p:spPr>
          <a:xfrm>
            <a:off x="1827360" y="1130400"/>
            <a:ext cx="7316640" cy="5325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1049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Follow-through on customer service commitment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049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 automation of transactional processes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049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Best practices sharing / common computer systems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049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Outage coordination with marketing, operations &amp; customers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049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Minimize ETS Exposure to commodity risk by minimizing imbalances, UAF and reducing prior period adjustments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049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Address recent computer system failures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049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Update and improve emergency communication plans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"/>
          <p:cNvSpPr/>
          <p:nvPr/>
        </p:nvSpPr>
        <p:spPr>
          <a:xfrm>
            <a:off x="7696080" y="3213000"/>
            <a:ext cx="0" cy="698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5956200" y="3213000"/>
            <a:ext cx="2667240" cy="1676520"/>
          </a:xfrm>
          <a:custGeom>
            <a:avLst/>
            <a:gdLst/>
            <a:ahLst/>
            <a:rect l="l" t="t" r="r" b="b"/>
            <a:pathLst>
              <a:path w="1680" h="1056">
                <a:moveTo>
                  <a:pt x="0" y="486"/>
                </a:moveTo>
                <a:lnTo>
                  <a:pt x="0" y="0"/>
                </a:lnTo>
                <a:lnTo>
                  <a:pt x="1680" y="0"/>
                </a:lnTo>
                <a:lnTo>
                  <a:pt x="1680" y="1056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2057400" y="3213000"/>
            <a:ext cx="1790640" cy="838440"/>
          </a:xfrm>
          <a:custGeom>
            <a:avLst/>
            <a:gdLst/>
            <a:ahLst/>
            <a:rect l="l" t="t" r="r" b="b"/>
            <a:pathLst>
              <a:path w="2440" h="1488">
                <a:moveTo>
                  <a:pt x="0" y="1370"/>
                </a:moveTo>
                <a:lnTo>
                  <a:pt x="0" y="0"/>
                </a:lnTo>
                <a:lnTo>
                  <a:pt x="2440" y="0"/>
                </a:lnTo>
                <a:lnTo>
                  <a:pt x="2440" y="1488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4940280" y="2114640"/>
            <a:ext cx="863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4933800" y="1231920"/>
            <a:ext cx="0" cy="1384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2984400" y="2616120"/>
            <a:ext cx="3873600" cy="2362320"/>
          </a:xfrm>
          <a:custGeom>
            <a:avLst/>
            <a:gdLst/>
            <a:ahLst/>
            <a:rect l="l" t="t" r="r" b="b"/>
            <a:pathLst>
              <a:path w="2440" h="1488">
                <a:moveTo>
                  <a:pt x="0" y="1370"/>
                </a:moveTo>
                <a:lnTo>
                  <a:pt x="0" y="0"/>
                </a:lnTo>
                <a:lnTo>
                  <a:pt x="2440" y="0"/>
                </a:lnTo>
                <a:lnTo>
                  <a:pt x="2440" y="1488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3903840" y="853920"/>
            <a:ext cx="2063520" cy="758880"/>
          </a:xfrm>
          <a:prstGeom prst="roundRect">
            <a:avLst>
              <a:gd name="adj" fmla="val 16667"/>
            </a:avLst>
          </a:prstGeom>
          <a:solidFill>
            <a:srgbClr val="0c79dc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Vice President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Gas Logistics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Shelley Corman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232240" y="1752480"/>
            <a:ext cx="1524240" cy="736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Administrative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Ricki Winters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1333440" y="3327480"/>
            <a:ext cx="1524240" cy="9777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Director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Business Applications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FGT, NNG and TW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Brad Holmes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3087720" y="3327480"/>
            <a:ext cx="1523880" cy="9777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Director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Transportation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Analysis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Donna Scott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5197320" y="3327480"/>
            <a:ext cx="1524240" cy="9777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Director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Gas Control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NNG and TW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Steve January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6953400" y="3327480"/>
            <a:ext cx="1523880" cy="9777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Director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Gas Control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FGT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Mike Bryant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5603760" y="4610160"/>
            <a:ext cx="1524240" cy="9777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Director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Customer Service Teams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NNG and TW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Lynn Blair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7359480" y="4610160"/>
            <a:ext cx="1524240" cy="9777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Director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Customer Service Teams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FGT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Sheila Nacey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2216160" y="4610160"/>
            <a:ext cx="1523880" cy="9777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Director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Contract Support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Services and Controls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FGT, NNG and TW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Rick Dietz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1422360" y="2755800"/>
            <a:ext cx="3124080" cy="317520"/>
          </a:xfrm>
          <a:prstGeom prst="roundRect">
            <a:avLst>
              <a:gd name="adj" fmla="val 16667"/>
            </a:avLst>
          </a:prstGeom>
          <a:solidFill>
            <a:srgbClr val="0c79dc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COMMERCIAL SUPPORT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5295960" y="2743200"/>
            <a:ext cx="3124080" cy="317520"/>
          </a:xfrm>
          <a:prstGeom prst="roundRect">
            <a:avLst>
              <a:gd name="adj" fmla="val 16667"/>
            </a:avLst>
          </a:prstGeom>
          <a:solidFill>
            <a:srgbClr val="0c79dc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CAPACITY MANAGEMENT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1955880" y="114120"/>
            <a:ext cx="7061040" cy="6728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200" strike="noStrike" u="none">
                <a:solidFill>
                  <a:srgbClr val="f9b311"/>
                </a:solidFill>
                <a:effectLst/>
                <a:uFillTx/>
                <a:latin typeface="Arial Narrow"/>
              </a:rPr>
              <a:t>The Role of Gas Logistics</a:t>
            </a:r>
            <a:endParaRPr b="1" i="1" lang="en-US" sz="42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/>
          </p:nvPr>
        </p:nvSpPr>
        <p:spPr>
          <a:xfrm>
            <a:off x="1953720" y="1006200"/>
            <a:ext cx="7061400" cy="508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Liaison between Marketing, Operations, Operators and Customers 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Responsible to ensure that transactions (“paper deals”) translate first into physical flows and ultimately into cash flow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Daily point of contact for customers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1929960" y="414360"/>
            <a:ext cx="7086600" cy="79056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9b311"/>
                </a:solidFill>
                <a:effectLst/>
                <a:uFillTx/>
                <a:latin typeface="Arial Narrow"/>
              </a:rPr>
              <a:t>Major Functions Within Gas Logistics</a:t>
            </a:r>
            <a:endParaRPr b="1" i="1" lang="en-US" sz="40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/>
          </p:nvPr>
        </p:nvSpPr>
        <p:spPr>
          <a:xfrm>
            <a:off x="1953720" y="1608120"/>
            <a:ext cx="7061400" cy="4487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26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Control</a:t>
            </a:r>
            <a:endParaRPr b="1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26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execution (deal capture)</a:t>
            </a:r>
            <a:endParaRPr b="1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26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24/7 Scheduling operation</a:t>
            </a:r>
            <a:endParaRPr b="1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26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 with operators</a:t>
            </a:r>
            <a:endParaRPr b="1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26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Imbalance resolution</a:t>
            </a:r>
            <a:endParaRPr b="1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26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billing &amp; collections</a:t>
            </a:r>
            <a:endParaRPr b="1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26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website (HotTap) </a:t>
            </a:r>
            <a:endParaRPr b="1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26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application support &amp; development</a:t>
            </a:r>
            <a:endParaRPr b="1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72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1955880" y="114120"/>
            <a:ext cx="7061040" cy="6728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9b311"/>
                </a:solidFill>
                <a:effectLst/>
                <a:uFillTx/>
                <a:latin typeface="Arial Narrow"/>
              </a:rPr>
              <a:t>Daily Gas Flow Process</a:t>
            </a:r>
            <a:endParaRPr b="1" i="1" lang="en-US" sz="40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/>
          </p:nvPr>
        </p:nvSpPr>
        <p:spPr>
          <a:xfrm>
            <a:off x="1953720" y="1006200"/>
            <a:ext cx="7061400" cy="508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Post available capacity on website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Meet each morning with marketing to discuss customer load, line pack management and outages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Execute new contracts in morning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Receive nominations for upcoming gas day by 11:30 AM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Allocate where nominations exceed capacity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 scheduled quantities with operators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Notify customers of scheduled quantities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 up gas control plan for upcoming day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Modify scheduling and gas control plan based on intraday nominations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Monitor actuals compared to scheduled flows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"/>
          <p:cNvSpPr/>
          <p:nvPr/>
        </p:nvSpPr>
        <p:spPr>
          <a:xfrm>
            <a:off x="4049640" y="3846600"/>
            <a:ext cx="1800" cy="206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1019160" y="3813120"/>
            <a:ext cx="0" cy="2001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579600" y="3236760"/>
            <a:ext cx="914400" cy="581040"/>
          </a:xfrm>
          <a:prstGeom prst="rect">
            <a:avLst/>
          </a:prstGeom>
          <a:solidFill>
            <a:srgbClr val="87ffff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 Grid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 AM* NNG &amp; FGT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7:30 AM* TW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5638680" y="3276720"/>
            <a:ext cx="641520" cy="538200"/>
          </a:xfrm>
          <a:prstGeom prst="rect">
            <a:avLst/>
          </a:prstGeom>
          <a:noFill/>
          <a:ln w="1908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1384200" y="5025960"/>
            <a:ext cx="507960" cy="434880"/>
          </a:xfrm>
          <a:prstGeom prst="rect">
            <a:avLst/>
          </a:prstGeom>
          <a:solidFill>
            <a:srgbClr val="87ffff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3276720" y="1828800"/>
            <a:ext cx="669960" cy="539640"/>
          </a:xfrm>
          <a:prstGeom prst="rect">
            <a:avLst/>
          </a:prstGeom>
          <a:noFill/>
          <a:ln w="1908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247680" y="122400"/>
            <a:ext cx="8647200" cy="661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5075280" y="2305080"/>
            <a:ext cx="1440" cy="274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7367760" y="2327400"/>
            <a:ext cx="1440" cy="3110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3807000" y="3565440"/>
            <a:ext cx="507960" cy="290520"/>
          </a:xfrm>
          <a:prstGeom prst="rect">
            <a:avLst/>
          </a:prstGeom>
          <a:solidFill>
            <a:srgbClr val="8dff69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6497640" y="3413160"/>
            <a:ext cx="507960" cy="434880"/>
          </a:xfrm>
          <a:prstGeom prst="rect">
            <a:avLst/>
          </a:prstGeom>
          <a:solidFill>
            <a:srgbClr val="8dff69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7086600" y="1905120"/>
            <a:ext cx="507960" cy="434880"/>
          </a:xfrm>
          <a:prstGeom prst="rect">
            <a:avLst/>
          </a:prstGeom>
          <a:solidFill>
            <a:srgbClr val="8dff69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4800600" y="1905120"/>
            <a:ext cx="533520" cy="434880"/>
          </a:xfrm>
          <a:prstGeom prst="rect">
            <a:avLst/>
          </a:prstGeom>
          <a:solidFill>
            <a:srgbClr val="8dff69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2127240" y="5635800"/>
            <a:ext cx="581040" cy="293400"/>
          </a:xfrm>
          <a:prstGeom prst="rect">
            <a:avLst/>
          </a:prstGeom>
          <a:solidFill>
            <a:srgbClr val="ffff00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958680" y="3838680"/>
            <a:ext cx="1800" cy="2062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1946160" y="4518000"/>
            <a:ext cx="800280" cy="297000"/>
          </a:xfrm>
          <a:prstGeom prst="rect">
            <a:avLst/>
          </a:prstGeom>
          <a:solidFill>
            <a:srgbClr val="ffff00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6572160" y="2340000"/>
            <a:ext cx="1800" cy="274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6211800" y="1797120"/>
            <a:ext cx="681120" cy="542880"/>
          </a:xfrm>
          <a:prstGeom prst="rect">
            <a:avLst/>
          </a:prstGeom>
          <a:solidFill>
            <a:srgbClr val="ff0066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3838680" y="3203640"/>
            <a:ext cx="1401480" cy="245880"/>
          </a:xfrm>
          <a:prstGeom prst="rect">
            <a:avLst/>
          </a:prstGeom>
          <a:solidFill>
            <a:srgbClr val="ffff00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1219320" y="128520"/>
            <a:ext cx="7113600" cy="7812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2286000" y="380880"/>
            <a:ext cx="449568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Scheduling Timeline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3265200" y="658800"/>
            <a:ext cx="24181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(All Times Central Clock Time)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215640" y="1854360"/>
            <a:ext cx="3312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3865680" y="3027240"/>
            <a:ext cx="13305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Day 11th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4038840" y="3273480"/>
            <a:ext cx="9662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 11th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3897360" y="1219320"/>
            <a:ext cx="13305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Day 10th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 flipV="1">
            <a:off x="439560" y="2249640"/>
            <a:ext cx="1800" cy="34272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2330280" y="2295360"/>
            <a:ext cx="1800" cy="3430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5786280" y="2317680"/>
            <a:ext cx="1800" cy="274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7999560" y="2355840"/>
            <a:ext cx="1440" cy="274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2072880" y="2109960"/>
            <a:ext cx="4262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3338640" y="1962000"/>
            <a:ext cx="5331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Grid Time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3330720" y="2114640"/>
            <a:ext cx="590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11:30 AM*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5538240" y="2583000"/>
            <a:ext cx="541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5546160" y="2708280"/>
            <a:ext cx="5155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5563800" y="2832120"/>
            <a:ext cx="464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6286680" y="1828800"/>
            <a:ext cx="5331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Grid Time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6400800" y="1981080"/>
            <a:ext cx="3240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Bump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6400800" y="2133720"/>
            <a:ext cx="3556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 PM*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7721280" y="2146320"/>
            <a:ext cx="4899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7703640" y="2614680"/>
            <a:ext cx="541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7716240" y="2714760"/>
            <a:ext cx="5155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7741800" y="2824200"/>
            <a:ext cx="464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3495240" y="2678040"/>
            <a:ext cx="1915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00" name=""/>
          <p:cNvGrpSpPr/>
          <p:nvPr/>
        </p:nvGrpSpPr>
        <p:grpSpPr>
          <a:xfrm>
            <a:off x="3209760" y="2560680"/>
            <a:ext cx="670680" cy="385200"/>
            <a:chOff x="3209760" y="2560680"/>
            <a:chExt cx="670680" cy="385200"/>
          </a:xfrm>
        </p:grpSpPr>
        <p:sp>
          <p:nvSpPr>
            <p:cNvPr id="201" name=""/>
            <p:cNvSpPr/>
            <p:nvPr/>
          </p:nvSpPr>
          <p:spPr>
            <a:xfrm>
              <a:off x="3209760" y="2560680"/>
              <a:ext cx="6674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Timely Noms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3269880" y="2808000"/>
              <a:ext cx="6105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for Gas Day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03" name=""/>
          <p:cNvSpPr/>
          <p:nvPr/>
        </p:nvSpPr>
        <p:spPr>
          <a:xfrm>
            <a:off x="3463560" y="2935440"/>
            <a:ext cx="2232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11th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6356160" y="2584440"/>
            <a:ext cx="4136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6356160" y="2695680"/>
            <a:ext cx="4136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6302160" y="2790720"/>
            <a:ext cx="5216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Noms due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6238440" y="2886120"/>
            <a:ext cx="680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(Gas Flow  to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6117480" y="2981160"/>
            <a:ext cx="892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begin @ 9:00AM)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5576400" y="2133720"/>
            <a:ext cx="4262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4:30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2895480" y="3276720"/>
            <a:ext cx="681120" cy="581040"/>
          </a:xfrm>
          <a:prstGeom prst="rect">
            <a:avLst/>
          </a:prstGeom>
          <a:solidFill>
            <a:srgbClr val="ff0066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8304120" y="2297160"/>
            <a:ext cx="1800" cy="3427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217080" y="3357720"/>
            <a:ext cx="3312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8137080" y="3300480"/>
            <a:ext cx="3312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8145000" y="5049720"/>
            <a:ext cx="3312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5" name=""/>
          <p:cNvGrpSpPr/>
          <p:nvPr/>
        </p:nvGrpSpPr>
        <p:grpSpPr>
          <a:xfrm>
            <a:off x="4768560" y="2571840"/>
            <a:ext cx="648720" cy="277560"/>
            <a:chOff x="4768560" y="2571840"/>
            <a:chExt cx="648720" cy="277560"/>
          </a:xfrm>
        </p:grpSpPr>
        <p:sp>
          <p:nvSpPr>
            <p:cNvPr id="216" name=""/>
            <p:cNvSpPr/>
            <p:nvPr/>
          </p:nvSpPr>
          <p:spPr>
            <a:xfrm>
              <a:off x="4866840" y="2571840"/>
              <a:ext cx="4518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Operator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4768560" y="2711520"/>
              <a:ext cx="6487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Confirmation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18" name=""/>
          <p:cNvSpPr/>
          <p:nvPr/>
        </p:nvSpPr>
        <p:spPr>
          <a:xfrm>
            <a:off x="4875120" y="2111400"/>
            <a:ext cx="42552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3:30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9" name=""/>
          <p:cNvGrpSpPr/>
          <p:nvPr/>
        </p:nvGrpSpPr>
        <p:grpSpPr>
          <a:xfrm>
            <a:off x="7017840" y="2631960"/>
            <a:ext cx="648720" cy="287640"/>
            <a:chOff x="7017840" y="2631960"/>
            <a:chExt cx="648720" cy="287640"/>
          </a:xfrm>
        </p:grpSpPr>
        <p:sp>
          <p:nvSpPr>
            <p:cNvPr id="220" name=""/>
            <p:cNvSpPr/>
            <p:nvPr/>
          </p:nvSpPr>
          <p:spPr>
            <a:xfrm>
              <a:off x="7116480" y="2631960"/>
              <a:ext cx="4518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Operator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7017840" y="2781720"/>
              <a:ext cx="6487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Confirmation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2" name=""/>
          <p:cNvSpPr/>
          <p:nvPr/>
        </p:nvSpPr>
        <p:spPr>
          <a:xfrm>
            <a:off x="7155000" y="2090880"/>
            <a:ext cx="4251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3835440" y="1433520"/>
            <a:ext cx="1401840" cy="245880"/>
          </a:xfrm>
          <a:prstGeom prst="rect">
            <a:avLst/>
          </a:prstGeom>
          <a:solidFill>
            <a:srgbClr val="ffff00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4037400" y="1447920"/>
            <a:ext cx="9662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 11th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507960" y="1676520"/>
            <a:ext cx="7772400" cy="144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484200" y="1690560"/>
            <a:ext cx="1440" cy="13824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533520" y="3200400"/>
            <a:ext cx="7772400" cy="144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523800" y="3227400"/>
            <a:ext cx="1800" cy="13824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3852720" y="4964040"/>
            <a:ext cx="1401840" cy="246240"/>
          </a:xfrm>
          <a:prstGeom prst="rect">
            <a:avLst/>
          </a:prstGeom>
          <a:solidFill>
            <a:srgbClr val="ffff00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4070880" y="5005440"/>
            <a:ext cx="9662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 11th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3881520" y="4751280"/>
            <a:ext cx="13305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Day 12th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205920" y="5094360"/>
            <a:ext cx="3312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520560" y="4952880"/>
            <a:ext cx="7772400" cy="180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531720" y="4952880"/>
            <a:ext cx="1800" cy="1382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466560" y="2460600"/>
            <a:ext cx="7842240" cy="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525600" y="3917880"/>
            <a:ext cx="7842240" cy="1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1404720" y="5670720"/>
            <a:ext cx="4010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1455480" y="5780160"/>
            <a:ext cx="2991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1426680" y="5889600"/>
            <a:ext cx="356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due for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1255320" y="5999040"/>
            <a:ext cx="6994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 11th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1318680" y="6108840"/>
            <a:ext cx="572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(NNG only)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1414080" y="5148360"/>
            <a:ext cx="4579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NonGrid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1506240" y="5284800"/>
            <a:ext cx="2739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536400" y="5354640"/>
            <a:ext cx="1800" cy="3427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2398680" y="5362560"/>
            <a:ext cx="1800" cy="274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2176200" y="5216400"/>
            <a:ext cx="4262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7" name=""/>
          <p:cNvGrpSpPr/>
          <p:nvPr/>
        </p:nvGrpSpPr>
        <p:grpSpPr>
          <a:xfrm>
            <a:off x="2153520" y="5641920"/>
            <a:ext cx="502920" cy="287640"/>
            <a:chOff x="2153520" y="5641920"/>
            <a:chExt cx="502920" cy="287640"/>
          </a:xfrm>
        </p:grpSpPr>
        <p:sp>
          <p:nvSpPr>
            <p:cNvPr id="248" name=""/>
            <p:cNvSpPr/>
            <p:nvPr/>
          </p:nvSpPr>
          <p:spPr>
            <a:xfrm>
              <a:off x="2182320" y="5641920"/>
              <a:ext cx="4453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Gas Day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2153520" y="5791680"/>
              <a:ext cx="5029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11th ends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0" name=""/>
          <p:cNvGrpSpPr/>
          <p:nvPr/>
        </p:nvGrpSpPr>
        <p:grpSpPr>
          <a:xfrm>
            <a:off x="2125080" y="5925960"/>
            <a:ext cx="541080" cy="559080"/>
            <a:chOff x="2125080" y="5925960"/>
            <a:chExt cx="541080" cy="559080"/>
          </a:xfrm>
        </p:grpSpPr>
        <p:sp>
          <p:nvSpPr>
            <p:cNvPr id="251" name=""/>
            <p:cNvSpPr/>
            <p:nvPr/>
          </p:nvSpPr>
          <p:spPr>
            <a:xfrm>
              <a:off x="2271240" y="5925960"/>
              <a:ext cx="248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Final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2125080" y="6066360"/>
              <a:ext cx="5410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Scheduled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2172960" y="6206760"/>
              <a:ext cx="4453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Volumes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2163600" y="6347160"/>
              <a:ext cx="464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Available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55" name=""/>
          <p:cNvSpPr/>
          <p:nvPr/>
        </p:nvSpPr>
        <p:spPr>
          <a:xfrm>
            <a:off x="8397720" y="5373720"/>
            <a:ext cx="1800" cy="3427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3112920" y="5373720"/>
            <a:ext cx="1800" cy="274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3016080" y="5683320"/>
            <a:ext cx="1911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EDI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2879280" y="5819760"/>
            <a:ext cx="541080" cy="68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2914200" y="5210280"/>
            <a:ext cx="3945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9:30AM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542880" y="5541840"/>
            <a:ext cx="7842240" cy="1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3209760" y="3855960"/>
            <a:ext cx="1800" cy="206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5979960" y="3821040"/>
            <a:ext cx="1800" cy="206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5686200" y="4103640"/>
            <a:ext cx="5090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5616360" y="4213080"/>
            <a:ext cx="6487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(Gas Flow to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5501880" y="4322880"/>
            <a:ext cx="8791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begin @ 9:00pm)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 flipV="1">
            <a:off x="525600" y="3747600"/>
            <a:ext cx="1440" cy="336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2328840" y="3830760"/>
            <a:ext cx="1440" cy="2062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2126880" y="3657600"/>
            <a:ext cx="4582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5638680" y="3276720"/>
            <a:ext cx="641520" cy="538200"/>
          </a:xfrm>
          <a:prstGeom prst="rect">
            <a:avLst/>
          </a:prstGeom>
          <a:noFill/>
          <a:ln w="1908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70" name=""/>
          <p:cNvGrpSpPr/>
          <p:nvPr/>
        </p:nvGrpSpPr>
        <p:grpSpPr>
          <a:xfrm>
            <a:off x="742320" y="4065480"/>
            <a:ext cx="521640" cy="658440"/>
            <a:chOff x="742320" y="4065480"/>
            <a:chExt cx="521640" cy="658440"/>
          </a:xfrm>
        </p:grpSpPr>
        <p:sp>
          <p:nvSpPr>
            <p:cNvPr id="271" name=""/>
            <p:cNvSpPr/>
            <p:nvPr/>
          </p:nvSpPr>
          <p:spPr>
            <a:xfrm>
              <a:off x="777960" y="4065480"/>
              <a:ext cx="4136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Intraday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742320" y="4173480"/>
              <a:ext cx="521640" cy="550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Noms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(Gas Flow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to begin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@ 9 AM)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73" name=""/>
          <p:cNvSpPr/>
          <p:nvPr/>
        </p:nvSpPr>
        <p:spPr>
          <a:xfrm>
            <a:off x="2125440" y="4075200"/>
            <a:ext cx="4136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2061720" y="4186080"/>
            <a:ext cx="541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2087280" y="4276800"/>
            <a:ext cx="5155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2125440" y="4384800"/>
            <a:ext cx="464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77" name=""/>
          <p:cNvGrpSpPr/>
          <p:nvPr/>
        </p:nvGrpSpPr>
        <p:grpSpPr>
          <a:xfrm>
            <a:off x="2056680" y="4564080"/>
            <a:ext cx="591840" cy="227880"/>
            <a:chOff x="2056680" y="4564080"/>
            <a:chExt cx="591840" cy="227880"/>
          </a:xfrm>
        </p:grpSpPr>
        <p:sp>
          <p:nvSpPr>
            <p:cNvPr id="278" name=""/>
            <p:cNvSpPr/>
            <p:nvPr/>
          </p:nvSpPr>
          <p:spPr>
            <a:xfrm>
              <a:off x="2130120" y="4564080"/>
              <a:ext cx="4453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Gas Day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" name=""/>
            <p:cNvSpPr/>
            <p:nvPr/>
          </p:nvSpPr>
          <p:spPr>
            <a:xfrm>
              <a:off x="2056680" y="4654080"/>
              <a:ext cx="5918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11th begins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80" name=""/>
          <p:cNvSpPr/>
          <p:nvPr/>
        </p:nvSpPr>
        <p:spPr>
          <a:xfrm>
            <a:off x="2966760" y="4091040"/>
            <a:ext cx="5090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2896920" y="4227480"/>
            <a:ext cx="6487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(Gas Flow to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2782440" y="4363920"/>
            <a:ext cx="8791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begin @ 5:00pm)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2968200" y="3327480"/>
            <a:ext cx="5342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Grid Time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3073320" y="3463920"/>
            <a:ext cx="3243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Bump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3048120" y="3657600"/>
            <a:ext cx="4251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 AM*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 flipV="1">
            <a:off x="8364600" y="3739680"/>
            <a:ext cx="1440" cy="3351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4433400" y="4091040"/>
            <a:ext cx="5090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4417560" y="4227480"/>
            <a:ext cx="541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4430160" y="4363920"/>
            <a:ext cx="5155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4455720" y="4500720"/>
            <a:ext cx="464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4659480" y="3851280"/>
            <a:ext cx="1440" cy="206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4466880" y="3710160"/>
            <a:ext cx="4262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7132320" y="4091040"/>
            <a:ext cx="5090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7116120" y="4227480"/>
            <a:ext cx="541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7129080" y="4363920"/>
            <a:ext cx="5155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7154640" y="4500720"/>
            <a:ext cx="464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7391520" y="3832200"/>
            <a:ext cx="1440" cy="206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7179840" y="3668760"/>
            <a:ext cx="4262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9" name=""/>
          <p:cNvGrpSpPr/>
          <p:nvPr/>
        </p:nvGrpSpPr>
        <p:grpSpPr>
          <a:xfrm>
            <a:off x="1370880" y="4114800"/>
            <a:ext cx="648720" cy="245880"/>
            <a:chOff x="1370880" y="4114800"/>
            <a:chExt cx="648720" cy="245880"/>
          </a:xfrm>
        </p:grpSpPr>
        <p:sp>
          <p:nvSpPr>
            <p:cNvPr id="300" name=""/>
            <p:cNvSpPr/>
            <p:nvPr/>
          </p:nvSpPr>
          <p:spPr>
            <a:xfrm>
              <a:off x="1482480" y="4114800"/>
              <a:ext cx="4518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Operator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" name=""/>
            <p:cNvSpPr/>
            <p:nvPr/>
          </p:nvSpPr>
          <p:spPr>
            <a:xfrm>
              <a:off x="1370880" y="4222800"/>
              <a:ext cx="6487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Confirmation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02" name=""/>
          <p:cNvSpPr/>
          <p:nvPr/>
        </p:nvSpPr>
        <p:spPr>
          <a:xfrm>
            <a:off x="1571760" y="3838680"/>
            <a:ext cx="1440" cy="2062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03" name=""/>
          <p:cNvGrpSpPr/>
          <p:nvPr/>
        </p:nvGrpSpPr>
        <p:grpSpPr>
          <a:xfrm>
            <a:off x="1533600" y="3394080"/>
            <a:ext cx="507960" cy="434880"/>
            <a:chOff x="1533600" y="3394080"/>
            <a:chExt cx="507960" cy="434880"/>
          </a:xfrm>
        </p:grpSpPr>
        <p:sp>
          <p:nvSpPr>
            <p:cNvPr id="304" name=""/>
            <p:cNvSpPr/>
            <p:nvPr/>
          </p:nvSpPr>
          <p:spPr>
            <a:xfrm>
              <a:off x="1533600" y="3394080"/>
              <a:ext cx="507960" cy="434880"/>
            </a:xfrm>
            <a:prstGeom prst="rect">
              <a:avLst/>
            </a:prstGeom>
            <a:solidFill>
              <a:srgbClr val="8dff69"/>
            </a:solidFill>
            <a:ln w="12600">
              <a:solidFill>
                <a:srgbClr val="00cc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" name=""/>
            <p:cNvSpPr/>
            <p:nvPr/>
          </p:nvSpPr>
          <p:spPr>
            <a:xfrm>
              <a:off x="1582200" y="3570120"/>
              <a:ext cx="4262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8:00 AM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06" name=""/>
          <p:cNvSpPr/>
          <p:nvPr/>
        </p:nvSpPr>
        <p:spPr>
          <a:xfrm>
            <a:off x="6530760" y="4098960"/>
            <a:ext cx="4518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6400440" y="4216320"/>
            <a:ext cx="6487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6753240" y="3846600"/>
            <a:ext cx="1440" cy="206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6550200" y="3633840"/>
            <a:ext cx="4251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3828600" y="4091040"/>
            <a:ext cx="4518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3715920" y="4227480"/>
            <a:ext cx="6487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3886200" y="3657600"/>
            <a:ext cx="2667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13" name=""/>
          <p:cNvGrpSpPr/>
          <p:nvPr/>
        </p:nvGrpSpPr>
        <p:grpSpPr>
          <a:xfrm>
            <a:off x="4049280" y="2573280"/>
            <a:ext cx="617040" cy="411120"/>
            <a:chOff x="4049280" y="2573280"/>
            <a:chExt cx="617040" cy="411120"/>
          </a:xfrm>
        </p:grpSpPr>
        <p:sp>
          <p:nvSpPr>
            <p:cNvPr id="314" name=""/>
            <p:cNvSpPr/>
            <p:nvPr/>
          </p:nvSpPr>
          <p:spPr>
            <a:xfrm>
              <a:off x="4167000" y="2573280"/>
              <a:ext cx="3819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Penalty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" name=""/>
            <p:cNvSpPr/>
            <p:nvPr/>
          </p:nvSpPr>
          <p:spPr>
            <a:xfrm>
              <a:off x="4074840" y="2710080"/>
              <a:ext cx="5662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Notification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" name=""/>
            <p:cNvSpPr/>
            <p:nvPr/>
          </p:nvSpPr>
          <p:spPr>
            <a:xfrm>
              <a:off x="4049280" y="2846520"/>
              <a:ext cx="6170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for Bumping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17" name=""/>
          <p:cNvSpPr/>
          <p:nvPr/>
        </p:nvSpPr>
        <p:spPr>
          <a:xfrm>
            <a:off x="4363920" y="2305080"/>
            <a:ext cx="1800" cy="274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4190760" y="2133720"/>
            <a:ext cx="4262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5049360" y="6019920"/>
            <a:ext cx="249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*Add 15 minutes to deadlines for EDI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20" name=""/>
          <p:cNvGrpSpPr/>
          <p:nvPr/>
        </p:nvGrpSpPr>
        <p:grpSpPr>
          <a:xfrm>
            <a:off x="5665680" y="3352680"/>
            <a:ext cx="585720" cy="434880"/>
            <a:chOff x="5665680" y="3352680"/>
            <a:chExt cx="585720" cy="434880"/>
          </a:xfrm>
        </p:grpSpPr>
        <p:sp>
          <p:nvSpPr>
            <p:cNvPr id="321" name=""/>
            <p:cNvSpPr/>
            <p:nvPr/>
          </p:nvSpPr>
          <p:spPr>
            <a:xfrm>
              <a:off x="5696640" y="3423960"/>
              <a:ext cx="5342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Grid Time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" name=""/>
            <p:cNvSpPr/>
            <p:nvPr/>
          </p:nvSpPr>
          <p:spPr>
            <a:xfrm>
              <a:off x="5807880" y="3628800"/>
              <a:ext cx="3121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 PM*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" name=""/>
            <p:cNvSpPr/>
            <p:nvPr/>
          </p:nvSpPr>
          <p:spPr>
            <a:xfrm>
              <a:off x="5665680" y="3352680"/>
              <a:ext cx="585720" cy="434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24" name=""/>
          <p:cNvSpPr/>
          <p:nvPr/>
        </p:nvSpPr>
        <p:spPr>
          <a:xfrm>
            <a:off x="1622520" y="5427720"/>
            <a:ext cx="1440" cy="217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1755720" y="3838680"/>
            <a:ext cx="0" cy="199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2343240" y="3828960"/>
            <a:ext cx="0" cy="2001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2286000" y="2286000"/>
            <a:ext cx="0" cy="3049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3627360" y="2362320"/>
            <a:ext cx="0" cy="19836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 flipV="1">
            <a:off x="465120" y="2293560"/>
            <a:ext cx="1440" cy="336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546120" y="3200400"/>
            <a:ext cx="1440" cy="1382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8146800" y="1758960"/>
            <a:ext cx="3312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512640" y="1668600"/>
            <a:ext cx="1800" cy="13788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3" name="HottapMAP.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4" name="nnginfopost_ataglance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PlaceHolder 1"/>
          <p:cNvSpPr>
            <a:spLocks noGrp="1"/>
          </p:cNvSpPr>
          <p:nvPr>
            <p:ph type="title"/>
          </p:nvPr>
        </p:nvSpPr>
        <p:spPr>
          <a:xfrm>
            <a:off x="1752120" y="228600"/>
            <a:ext cx="7061400" cy="6732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9b311"/>
                </a:solidFill>
                <a:effectLst/>
                <a:uFillTx/>
                <a:latin typeface="Arial Narrow"/>
              </a:rPr>
              <a:t>Cash Flow Process</a:t>
            </a:r>
            <a:endParaRPr b="1" i="1" lang="en-US" sz="40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336" name="PlaceHolder 2"/>
          <p:cNvSpPr>
            <a:spLocks noGrp="1"/>
          </p:cNvSpPr>
          <p:nvPr>
            <p:ph/>
          </p:nvPr>
        </p:nvSpPr>
        <p:spPr>
          <a:xfrm>
            <a:off x="1953720" y="1495080"/>
            <a:ext cx="7061400" cy="4600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customers with data to resolve imbalance positions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Measurement desk to address measurement concerns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Invoices out by 9</a:t>
            </a:r>
            <a:r>
              <a:rPr b="1" i="1" lang="en-US" sz="2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th</a:t>
            </a: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business day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 outstanding imbalances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Resolve billing disputes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 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Period Adjustments are no longer an acceptable course of business in gas industry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2001-07-08T21:00:47Z</dcterms:created>
  <dc:creator>Debbie Moore</dc:creator>
  <dc:description/>
  <dc:language>en-US</dc:language>
  <cp:lastModifiedBy>rwinter</cp:lastModifiedBy>
  <dcterms:modified xsi:type="dcterms:W3CDTF">2001-10-08T13:14:26Z</dcterms:modified>
  <cp:revision>64</cp:revision>
  <dc:subject/>
  <dc:title>PowerPoint Presentation</dc:title>
</cp:coreProperties>
</file>