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jpeg" ContentType="image/jpeg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3240"/>
            <a:ext cx="1965240" cy="6858000"/>
          </a:xfrm>
          <a:custGeom>
            <a:avLst/>
            <a:gdLst/>
            <a:ahLst/>
            <a:rect l="l" t="t" r="r" b="b"/>
            <a:pathLst>
              <a:path w="700" h="2444">
                <a:moveTo>
                  <a:pt x="0" y="2444"/>
                </a:moveTo>
                <a:cubicBezTo>
                  <a:pt x="0" y="0"/>
                  <a:pt x="0" y="0"/>
                  <a:pt x="0" y="0"/>
                </a:cubicBezTo>
                <a:cubicBezTo>
                  <a:pt x="690" y="0"/>
                  <a:pt x="690" y="0"/>
                  <a:pt x="690" y="0"/>
                </a:cubicBezTo>
                <a:cubicBezTo>
                  <a:pt x="457" y="347"/>
                  <a:pt x="322" y="765"/>
                  <a:pt x="322" y="1214"/>
                </a:cubicBezTo>
                <a:cubicBezTo>
                  <a:pt x="322" y="1670"/>
                  <a:pt x="461" y="2094"/>
                  <a:pt x="700" y="2444"/>
                </a:cubicBezTo>
                <a:cubicBezTo>
                  <a:pt x="0" y="2444"/>
                  <a:pt x="0" y="2444"/>
                  <a:pt x="0" y="2444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38160" y="0"/>
            <a:ext cx="658800" cy="6764400"/>
            <a:chOff x="38160" y="0"/>
            <a:chExt cx="658800" cy="6764400"/>
          </a:xfrm>
        </p:grpSpPr>
        <p:sp>
          <p:nvSpPr>
            <p:cNvPr id="2" name=""/>
            <p:cNvSpPr/>
            <p:nvPr/>
          </p:nvSpPr>
          <p:spPr>
            <a:xfrm>
              <a:off x="38160" y="6623280"/>
              <a:ext cx="14112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379440" y="61102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38160" y="61102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547560" y="594360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79440" y="59436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8160" y="59436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547560" y="5775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79440" y="57754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203400" y="5775480"/>
              <a:ext cx="1425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8160" y="57754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79440" y="56088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03400" y="56088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79440" y="544032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03400" y="5440320"/>
              <a:ext cx="1425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8160" y="544032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79440" y="62787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8160" y="62787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03400" y="645336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8160" y="64533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79440" y="527040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8160" y="5270400"/>
              <a:ext cx="14112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79440" y="50864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03400" y="508644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8160" y="508644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79440" y="4576680"/>
              <a:ext cx="14436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8160" y="4576680"/>
              <a:ext cx="14112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47560" y="440856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79440" y="44085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8160" y="44085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47560" y="4240440"/>
              <a:ext cx="14292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79440" y="4240440"/>
              <a:ext cx="14436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203400" y="4240440"/>
              <a:ext cx="14256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8160" y="4240440"/>
              <a:ext cx="141120" cy="150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79440" y="4073760"/>
              <a:ext cx="1443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03400" y="4073760"/>
              <a:ext cx="1425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79440" y="390204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203400" y="3902040"/>
              <a:ext cx="1425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8160" y="390204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47560" y="474336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79440" y="474336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8160" y="474336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03400" y="49212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8160" y="49212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 rot="10800000">
              <a:off x="553680" y="1017720"/>
              <a:ext cx="14148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 rot="10800000">
              <a:off x="209160" y="152064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 rot="10800000">
              <a:off x="553680" y="152064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rot="10800000">
              <a:off x="41040" y="16966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 rot="10800000">
              <a:off x="209160" y="16966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 rot="10800000">
              <a:off x="553680" y="16966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rot="10800000">
              <a:off x="41040" y="185544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rot="10800000">
              <a:off x="209160" y="185544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rot="10800000">
              <a:off x="385560" y="185544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rot="10800000">
              <a:off x="553680" y="185544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rot="10800000">
              <a:off x="209160" y="2032200"/>
              <a:ext cx="14436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 rot="10800000">
              <a:off x="385560" y="2032200"/>
              <a:ext cx="142920" cy="1425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 rot="10800000">
              <a:off x="209160" y="219996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rot="10800000">
              <a:off x="385560" y="2199960"/>
              <a:ext cx="1429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rot="10800000">
              <a:off x="553680" y="2199960"/>
              <a:ext cx="14148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 rot="10800000">
              <a:off x="209160" y="13618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 rot="10800000">
              <a:off x="553680" y="13618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 rot="10800000">
              <a:off x="385560" y="11872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 rot="10800000">
              <a:off x="553680" y="11872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 rot="10800000">
              <a:off x="209160" y="236700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 rot="10800000">
              <a:off x="553680" y="2367000"/>
              <a:ext cx="14148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 rot="10800000">
              <a:off x="209160" y="25538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 rot="10800000">
              <a:off x="385560" y="255384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 rot="10800000">
              <a:off x="553680" y="255384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rot="10800000">
              <a:off x="209160" y="3054240"/>
              <a:ext cx="14436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 rot="10800000">
              <a:off x="553680" y="3054240"/>
              <a:ext cx="141480" cy="1526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 rot="10800000">
              <a:off x="41040" y="323172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10800000">
              <a:off x="209160" y="323172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rot="10800000">
              <a:off x="553680" y="323172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rot="10800000">
              <a:off x="41040" y="3390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rot="10800000">
              <a:off x="209160" y="33904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rot="10800000">
              <a:off x="385560" y="339048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rot="10800000">
              <a:off x="553680" y="3390480"/>
              <a:ext cx="14148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rot="10800000">
              <a:off x="210960" y="356688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rot="10800000">
              <a:off x="387000" y="35668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 rot="10800000">
              <a:off x="210960" y="3739680"/>
              <a:ext cx="14436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 rot="10800000">
              <a:off x="387000" y="3739680"/>
              <a:ext cx="1429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 rot="10800000">
              <a:off x="555840" y="373968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 rot="10800000">
              <a:off x="41040" y="289692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 rot="10800000">
              <a:off x="209160" y="289692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 rot="10800000">
              <a:off x="553680" y="289692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 rot="10800000">
              <a:off x="385560" y="271908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 rot="10800000">
              <a:off x="553680" y="2719080"/>
              <a:ext cx="14148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 rot="10800000">
              <a:off x="555840" y="390168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8160" y="1352520"/>
              <a:ext cx="141120" cy="14148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79440" y="83988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8160" y="83988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547560" y="673200"/>
              <a:ext cx="1429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79440" y="6732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8160" y="6732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47560" y="504720"/>
              <a:ext cx="1429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79440" y="504720"/>
              <a:ext cx="1443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03400" y="504720"/>
              <a:ext cx="14256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8160" y="504720"/>
              <a:ext cx="141120" cy="15084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79440" y="33804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03400" y="33804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79440" y="169920"/>
              <a:ext cx="14436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03400" y="169920"/>
              <a:ext cx="142560" cy="1411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79440" y="1008000"/>
              <a:ext cx="1443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8160" y="10080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203400" y="1182600"/>
              <a:ext cx="14256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8160" y="1182600"/>
              <a:ext cx="141120" cy="14292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79440" y="0"/>
              <a:ext cx="144360" cy="146160"/>
            </a:xfrm>
            <a:prstGeom prst="ellipse">
              <a:avLst/>
            </a:prstGeom>
            <a:solidFill>
              <a:srgbClr val="0a67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146160" y="23760"/>
            <a:ext cx="612720" cy="6837120"/>
            <a:chOff x="146160" y="23760"/>
            <a:chExt cx="612720" cy="6837120"/>
          </a:xfrm>
        </p:grpSpPr>
        <p:sp>
          <p:nvSpPr>
            <p:cNvPr id="109" name=""/>
            <p:cNvSpPr/>
            <p:nvPr/>
          </p:nvSpPr>
          <p:spPr>
            <a:xfrm>
              <a:off x="156960" y="5923080"/>
              <a:ext cx="590400" cy="679680"/>
            </a:xfrm>
            <a:custGeom>
              <a:avLst/>
              <a:gdLst/>
              <a:ahLst/>
              <a:rect l="l" t="t" r="r" b="b"/>
              <a:pathLst>
                <a:path w="375" h="432">
                  <a:moveTo>
                    <a:pt x="0" y="353"/>
                  </a:moveTo>
                  <a:lnTo>
                    <a:pt x="0" y="227"/>
                  </a:lnTo>
                  <a:lnTo>
                    <a:pt x="261" y="149"/>
                  </a:lnTo>
                  <a:lnTo>
                    <a:pt x="261" y="149"/>
                  </a:lnTo>
                  <a:lnTo>
                    <a:pt x="0" y="95"/>
                  </a:lnTo>
                  <a:lnTo>
                    <a:pt x="0" y="0"/>
                  </a:lnTo>
                  <a:lnTo>
                    <a:pt x="375" y="81"/>
                  </a:lnTo>
                  <a:lnTo>
                    <a:pt x="375" y="205"/>
                  </a:lnTo>
                  <a:lnTo>
                    <a:pt x="114" y="284"/>
                  </a:lnTo>
                  <a:lnTo>
                    <a:pt x="114" y="286"/>
                  </a:lnTo>
                  <a:lnTo>
                    <a:pt x="375" y="338"/>
                  </a:lnTo>
                  <a:lnTo>
                    <a:pt x="375" y="432"/>
                  </a:lnTo>
                  <a:lnTo>
                    <a:pt x="0" y="353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56960" y="5143680"/>
              <a:ext cx="590400" cy="481320"/>
            </a:xfrm>
            <a:custGeom>
              <a:avLst/>
              <a:gdLst/>
              <a:ahLst/>
              <a:rect l="l" t="t" r="r" b="b"/>
              <a:pathLst>
                <a:path w="375" h="306">
                  <a:moveTo>
                    <a:pt x="74" y="214"/>
                  </a:moveTo>
                  <a:lnTo>
                    <a:pt x="74" y="306"/>
                  </a:lnTo>
                  <a:lnTo>
                    <a:pt x="0" y="290"/>
                  </a:lnTo>
                  <a:lnTo>
                    <a:pt x="0" y="0"/>
                  </a:lnTo>
                  <a:lnTo>
                    <a:pt x="74" y="16"/>
                  </a:lnTo>
                  <a:lnTo>
                    <a:pt x="74" y="110"/>
                  </a:lnTo>
                  <a:lnTo>
                    <a:pt x="375" y="176"/>
                  </a:lnTo>
                  <a:lnTo>
                    <a:pt x="375" y="277"/>
                  </a:lnTo>
                  <a:lnTo>
                    <a:pt x="74" y="21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56960" y="4644720"/>
              <a:ext cx="590400" cy="563400"/>
            </a:xfrm>
            <a:custGeom>
              <a:avLst/>
              <a:gdLst/>
              <a:ahLst/>
              <a:rect l="l" t="t" r="r" b="b"/>
              <a:pathLst>
                <a:path w="167" h="159">
                  <a:moveTo>
                    <a:pt x="0" y="124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9"/>
                    <a:pt x="1" y="0"/>
                    <a:pt x="43" y="0"/>
                  </a:cubicBezTo>
                  <a:cubicBezTo>
                    <a:pt x="72" y="0"/>
                    <a:pt x="82" y="23"/>
                    <a:pt x="85" y="49"/>
                  </a:cubicBezTo>
                  <a:cubicBezTo>
                    <a:pt x="86" y="49"/>
                    <a:pt x="86" y="49"/>
                    <a:pt x="86" y="49"/>
                  </a:cubicBezTo>
                  <a:cubicBezTo>
                    <a:pt x="87" y="36"/>
                    <a:pt x="105" y="31"/>
                    <a:pt x="116" y="29"/>
                  </a:cubicBezTo>
                  <a:cubicBezTo>
                    <a:pt x="167" y="17"/>
                    <a:pt x="167" y="17"/>
                    <a:pt x="167" y="17"/>
                  </a:cubicBezTo>
                  <a:cubicBezTo>
                    <a:pt x="167" y="62"/>
                    <a:pt x="167" y="62"/>
                    <a:pt x="167" y="62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03" y="75"/>
                    <a:pt x="101" y="76"/>
                    <a:pt x="101" y="96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67" y="114"/>
                    <a:pt x="167" y="114"/>
                    <a:pt x="167" y="114"/>
                  </a:cubicBezTo>
                  <a:cubicBezTo>
                    <a:pt x="167" y="159"/>
                    <a:pt x="167" y="159"/>
                    <a:pt x="167" y="159"/>
                  </a:cubicBezTo>
                  <a:lnTo>
                    <a:pt x="0" y="124"/>
                  </a:lnTo>
                  <a:close/>
                  <a:moveTo>
                    <a:pt x="69" y="94"/>
                  </a:moveTo>
                  <a:cubicBezTo>
                    <a:pt x="69" y="79"/>
                    <a:pt x="69" y="79"/>
                    <a:pt x="69" y="79"/>
                  </a:cubicBezTo>
                  <a:cubicBezTo>
                    <a:pt x="69" y="60"/>
                    <a:pt x="65" y="45"/>
                    <a:pt x="49" y="45"/>
                  </a:cubicBezTo>
                  <a:cubicBezTo>
                    <a:pt x="37" y="45"/>
                    <a:pt x="32" y="52"/>
                    <a:pt x="31" y="65"/>
                  </a:cubicBezTo>
                  <a:cubicBezTo>
                    <a:pt x="31" y="87"/>
                    <a:pt x="31" y="87"/>
                    <a:pt x="31" y="87"/>
                  </a:cubicBezTo>
                  <a:lnTo>
                    <a:pt x="69" y="9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56960" y="4042080"/>
              <a:ext cx="590400" cy="648360"/>
            </a:xfrm>
            <a:custGeom>
              <a:avLst/>
              <a:gdLst/>
              <a:ahLst/>
              <a:rect l="l" t="t" r="r" b="b"/>
              <a:pathLst>
                <a:path w="375" h="412">
                  <a:moveTo>
                    <a:pt x="0" y="187"/>
                  </a:moveTo>
                  <a:lnTo>
                    <a:pt x="0" y="61"/>
                  </a:lnTo>
                  <a:lnTo>
                    <a:pt x="375" y="0"/>
                  </a:lnTo>
                  <a:lnTo>
                    <a:pt x="375" y="102"/>
                  </a:lnTo>
                  <a:lnTo>
                    <a:pt x="297" y="111"/>
                  </a:lnTo>
                  <a:lnTo>
                    <a:pt x="297" y="257"/>
                  </a:lnTo>
                  <a:lnTo>
                    <a:pt x="375" y="302"/>
                  </a:lnTo>
                  <a:lnTo>
                    <a:pt x="375" y="412"/>
                  </a:lnTo>
                  <a:lnTo>
                    <a:pt x="0" y="187"/>
                  </a:lnTo>
                  <a:close/>
                  <a:moveTo>
                    <a:pt x="76" y="138"/>
                  </a:moveTo>
                  <a:lnTo>
                    <a:pt x="76" y="138"/>
                  </a:lnTo>
                  <a:lnTo>
                    <a:pt x="225" y="219"/>
                  </a:lnTo>
                  <a:lnTo>
                    <a:pt x="225" y="122"/>
                  </a:lnTo>
                  <a:lnTo>
                    <a:pt x="76" y="138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156960" y="3302280"/>
              <a:ext cx="590400" cy="679680"/>
            </a:xfrm>
            <a:custGeom>
              <a:avLst/>
              <a:gdLst/>
              <a:ahLst/>
              <a:rect l="l" t="t" r="r" b="b"/>
              <a:pathLst>
                <a:path w="375" h="432">
                  <a:moveTo>
                    <a:pt x="0" y="351"/>
                  </a:moveTo>
                  <a:lnTo>
                    <a:pt x="0" y="225"/>
                  </a:lnTo>
                  <a:lnTo>
                    <a:pt x="261" y="149"/>
                  </a:lnTo>
                  <a:lnTo>
                    <a:pt x="261" y="146"/>
                  </a:lnTo>
                  <a:lnTo>
                    <a:pt x="0" y="95"/>
                  </a:lnTo>
                  <a:lnTo>
                    <a:pt x="0" y="0"/>
                  </a:lnTo>
                  <a:lnTo>
                    <a:pt x="375" y="79"/>
                  </a:lnTo>
                  <a:lnTo>
                    <a:pt x="375" y="205"/>
                  </a:lnTo>
                  <a:lnTo>
                    <a:pt x="114" y="284"/>
                  </a:lnTo>
                  <a:lnTo>
                    <a:pt x="114" y="284"/>
                  </a:lnTo>
                  <a:lnTo>
                    <a:pt x="375" y="338"/>
                  </a:lnTo>
                  <a:lnTo>
                    <a:pt x="375" y="432"/>
                  </a:lnTo>
                  <a:lnTo>
                    <a:pt x="0" y="351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46160" y="2800080"/>
              <a:ext cx="612720" cy="523800"/>
            </a:xfrm>
            <a:custGeom>
              <a:avLst/>
              <a:gdLst/>
              <a:ahLst/>
              <a:rect l="l" t="t" r="r" b="b"/>
              <a:pathLst>
                <a:path w="173" h="148">
                  <a:moveTo>
                    <a:pt x="41" y="10"/>
                  </a:moveTo>
                  <a:cubicBezTo>
                    <a:pt x="37" y="19"/>
                    <a:pt x="33" y="31"/>
                    <a:pt x="33" y="47"/>
                  </a:cubicBezTo>
                  <a:cubicBezTo>
                    <a:pt x="33" y="65"/>
                    <a:pt x="36" y="80"/>
                    <a:pt x="49" y="80"/>
                  </a:cubicBezTo>
                  <a:cubicBezTo>
                    <a:pt x="73" y="80"/>
                    <a:pt x="64" y="15"/>
                    <a:pt x="115" y="15"/>
                  </a:cubicBezTo>
                  <a:cubicBezTo>
                    <a:pt x="161" y="15"/>
                    <a:pt x="173" y="57"/>
                    <a:pt x="173" y="96"/>
                  </a:cubicBezTo>
                  <a:cubicBezTo>
                    <a:pt x="173" y="114"/>
                    <a:pt x="169" y="134"/>
                    <a:pt x="165" y="148"/>
                  </a:cubicBezTo>
                  <a:cubicBezTo>
                    <a:pt x="130" y="138"/>
                    <a:pt x="130" y="138"/>
                    <a:pt x="130" y="138"/>
                  </a:cubicBezTo>
                  <a:cubicBezTo>
                    <a:pt x="136" y="129"/>
                    <a:pt x="140" y="111"/>
                    <a:pt x="140" y="96"/>
                  </a:cubicBezTo>
                  <a:cubicBezTo>
                    <a:pt x="140" y="82"/>
                    <a:pt x="137" y="61"/>
                    <a:pt x="120" y="61"/>
                  </a:cubicBezTo>
                  <a:cubicBezTo>
                    <a:pt x="93" y="61"/>
                    <a:pt x="103" y="126"/>
                    <a:pt x="56" y="126"/>
                  </a:cubicBezTo>
                  <a:cubicBezTo>
                    <a:pt x="13" y="126"/>
                    <a:pt x="0" y="88"/>
                    <a:pt x="0" y="51"/>
                  </a:cubicBezTo>
                  <a:cubicBezTo>
                    <a:pt x="0" y="30"/>
                    <a:pt x="2" y="11"/>
                    <a:pt x="7" y="0"/>
                  </a:cubicBezTo>
                  <a:lnTo>
                    <a:pt x="41" y="10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56960" y="2265120"/>
              <a:ext cx="590400" cy="544320"/>
            </a:xfrm>
            <a:custGeom>
              <a:avLst/>
              <a:gdLst/>
              <a:ahLst/>
              <a:rect l="l" t="t" r="r" b="b"/>
              <a:pathLst>
                <a:path w="167" h="154">
                  <a:moveTo>
                    <a:pt x="0" y="118"/>
                  </a:moveTo>
                  <a:cubicBezTo>
                    <a:pt x="0" y="73"/>
                    <a:pt x="0" y="73"/>
                    <a:pt x="0" y="73"/>
                  </a:cubicBezTo>
                  <a:cubicBezTo>
                    <a:pt x="0" y="37"/>
                    <a:pt x="4" y="0"/>
                    <a:pt x="46" y="0"/>
                  </a:cubicBezTo>
                  <a:cubicBezTo>
                    <a:pt x="88" y="0"/>
                    <a:pt x="109" y="34"/>
                    <a:pt x="109" y="74"/>
                  </a:cubicBezTo>
                  <a:cubicBezTo>
                    <a:pt x="109" y="97"/>
                    <a:pt x="109" y="97"/>
                    <a:pt x="109" y="97"/>
                  </a:cubicBezTo>
                  <a:cubicBezTo>
                    <a:pt x="167" y="109"/>
                    <a:pt x="167" y="109"/>
                    <a:pt x="167" y="109"/>
                  </a:cubicBezTo>
                  <a:cubicBezTo>
                    <a:pt x="167" y="154"/>
                    <a:pt x="167" y="154"/>
                    <a:pt x="167" y="154"/>
                  </a:cubicBezTo>
                  <a:lnTo>
                    <a:pt x="0" y="118"/>
                  </a:lnTo>
                  <a:close/>
                  <a:moveTo>
                    <a:pt x="77" y="90"/>
                  </a:moveTo>
                  <a:cubicBezTo>
                    <a:pt x="77" y="78"/>
                    <a:pt x="77" y="78"/>
                    <a:pt x="77" y="78"/>
                  </a:cubicBezTo>
                  <a:cubicBezTo>
                    <a:pt x="77" y="60"/>
                    <a:pt x="71" y="44"/>
                    <a:pt x="51" y="44"/>
                  </a:cubicBezTo>
                  <a:cubicBezTo>
                    <a:pt x="35" y="44"/>
                    <a:pt x="31" y="55"/>
                    <a:pt x="31" y="67"/>
                  </a:cubicBezTo>
                  <a:cubicBezTo>
                    <a:pt x="31" y="81"/>
                    <a:pt x="31" y="81"/>
                    <a:pt x="31" y="81"/>
                  </a:cubicBezTo>
                  <a:lnTo>
                    <a:pt x="77" y="90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46160" y="1638360"/>
              <a:ext cx="612720" cy="609120"/>
            </a:xfrm>
            <a:custGeom>
              <a:avLst/>
              <a:gdLst/>
              <a:ahLst/>
              <a:rect l="l" t="t" r="r" b="b"/>
              <a:pathLst>
                <a:path w="173" h="172">
                  <a:moveTo>
                    <a:pt x="173" y="97"/>
                  </a:moveTo>
                  <a:cubicBezTo>
                    <a:pt x="173" y="152"/>
                    <a:pt x="139" y="172"/>
                    <a:pt x="105" y="172"/>
                  </a:cubicBezTo>
                  <a:cubicBezTo>
                    <a:pt x="41" y="172"/>
                    <a:pt x="0" y="139"/>
                    <a:pt x="0" y="74"/>
                  </a:cubicBezTo>
                  <a:cubicBezTo>
                    <a:pt x="0" y="19"/>
                    <a:pt x="34" y="0"/>
                    <a:pt x="68" y="0"/>
                  </a:cubicBezTo>
                  <a:cubicBezTo>
                    <a:pt x="132" y="0"/>
                    <a:pt x="173" y="33"/>
                    <a:pt x="173" y="97"/>
                  </a:cubicBezTo>
                  <a:close/>
                  <a:moveTo>
                    <a:pt x="33" y="77"/>
                  </a:moveTo>
                  <a:cubicBezTo>
                    <a:pt x="33" y="111"/>
                    <a:pt x="73" y="126"/>
                    <a:pt x="101" y="126"/>
                  </a:cubicBezTo>
                  <a:cubicBezTo>
                    <a:pt x="123" y="126"/>
                    <a:pt x="140" y="118"/>
                    <a:pt x="140" y="95"/>
                  </a:cubicBezTo>
                  <a:cubicBezTo>
                    <a:pt x="140" y="60"/>
                    <a:pt x="100" y="46"/>
                    <a:pt x="72" y="46"/>
                  </a:cubicBezTo>
                  <a:cubicBezTo>
                    <a:pt x="51" y="46"/>
                    <a:pt x="33" y="54"/>
                    <a:pt x="33" y="77"/>
                  </a:cubicBez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156960" y="1057680"/>
              <a:ext cx="590400" cy="561960"/>
            </a:xfrm>
            <a:custGeom>
              <a:avLst/>
              <a:gdLst/>
              <a:ahLst/>
              <a:rect l="l" t="t" r="r" b="b"/>
              <a:pathLst>
                <a:path w="167" h="159">
                  <a:moveTo>
                    <a:pt x="0" y="123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0" y="38"/>
                    <a:pt x="1" y="0"/>
                    <a:pt x="43" y="0"/>
                  </a:cubicBezTo>
                  <a:cubicBezTo>
                    <a:pt x="72" y="0"/>
                    <a:pt x="82" y="23"/>
                    <a:pt x="85" y="48"/>
                  </a:cubicBezTo>
                  <a:cubicBezTo>
                    <a:pt x="86" y="48"/>
                    <a:pt x="86" y="48"/>
                    <a:pt x="86" y="48"/>
                  </a:cubicBezTo>
                  <a:cubicBezTo>
                    <a:pt x="87" y="35"/>
                    <a:pt x="105" y="31"/>
                    <a:pt x="116" y="28"/>
                  </a:cubicBezTo>
                  <a:cubicBezTo>
                    <a:pt x="167" y="16"/>
                    <a:pt x="167" y="16"/>
                    <a:pt x="167" y="16"/>
                  </a:cubicBezTo>
                  <a:cubicBezTo>
                    <a:pt x="167" y="61"/>
                    <a:pt x="167" y="61"/>
                    <a:pt x="167" y="61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03" y="74"/>
                    <a:pt x="101" y="75"/>
                    <a:pt x="101" y="96"/>
                  </a:cubicBezTo>
                  <a:cubicBezTo>
                    <a:pt x="101" y="100"/>
                    <a:pt x="101" y="100"/>
                    <a:pt x="101" y="100"/>
                  </a:cubicBezTo>
                  <a:cubicBezTo>
                    <a:pt x="167" y="114"/>
                    <a:pt x="167" y="114"/>
                    <a:pt x="167" y="114"/>
                  </a:cubicBezTo>
                  <a:cubicBezTo>
                    <a:pt x="167" y="159"/>
                    <a:pt x="167" y="159"/>
                    <a:pt x="167" y="159"/>
                  </a:cubicBezTo>
                  <a:lnTo>
                    <a:pt x="0" y="123"/>
                  </a:lnTo>
                  <a:close/>
                  <a:moveTo>
                    <a:pt x="69" y="94"/>
                  </a:moveTo>
                  <a:cubicBezTo>
                    <a:pt x="69" y="79"/>
                    <a:pt x="69" y="79"/>
                    <a:pt x="69" y="79"/>
                  </a:cubicBezTo>
                  <a:cubicBezTo>
                    <a:pt x="69" y="59"/>
                    <a:pt x="65" y="44"/>
                    <a:pt x="49" y="44"/>
                  </a:cubicBezTo>
                  <a:cubicBezTo>
                    <a:pt x="37" y="44"/>
                    <a:pt x="32" y="51"/>
                    <a:pt x="31" y="65"/>
                  </a:cubicBezTo>
                  <a:cubicBezTo>
                    <a:pt x="31" y="86"/>
                    <a:pt x="31" y="86"/>
                    <a:pt x="31" y="86"/>
                  </a:cubicBezTo>
                  <a:lnTo>
                    <a:pt x="69" y="94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56960" y="511560"/>
              <a:ext cx="590400" cy="481680"/>
            </a:xfrm>
            <a:custGeom>
              <a:avLst/>
              <a:gdLst/>
              <a:ahLst/>
              <a:rect l="l" t="t" r="r" b="b"/>
              <a:pathLst>
                <a:path w="375" h="306">
                  <a:moveTo>
                    <a:pt x="74" y="212"/>
                  </a:moveTo>
                  <a:lnTo>
                    <a:pt x="74" y="306"/>
                  </a:lnTo>
                  <a:lnTo>
                    <a:pt x="0" y="290"/>
                  </a:lnTo>
                  <a:lnTo>
                    <a:pt x="0" y="0"/>
                  </a:lnTo>
                  <a:lnTo>
                    <a:pt x="74" y="16"/>
                  </a:lnTo>
                  <a:lnTo>
                    <a:pt x="74" y="110"/>
                  </a:lnTo>
                  <a:lnTo>
                    <a:pt x="375" y="173"/>
                  </a:lnTo>
                  <a:lnTo>
                    <a:pt x="375" y="277"/>
                  </a:lnTo>
                  <a:lnTo>
                    <a:pt x="74" y="212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56960" y="23760"/>
              <a:ext cx="590400" cy="646920"/>
            </a:xfrm>
            <a:custGeom>
              <a:avLst/>
              <a:gdLst/>
              <a:ahLst/>
              <a:rect l="l" t="t" r="r" b="b"/>
              <a:pathLst>
                <a:path w="375" h="411">
                  <a:moveTo>
                    <a:pt x="0" y="186"/>
                  </a:moveTo>
                  <a:lnTo>
                    <a:pt x="0" y="60"/>
                  </a:lnTo>
                  <a:lnTo>
                    <a:pt x="375" y="0"/>
                  </a:lnTo>
                  <a:lnTo>
                    <a:pt x="375" y="101"/>
                  </a:lnTo>
                  <a:lnTo>
                    <a:pt x="297" y="110"/>
                  </a:lnTo>
                  <a:lnTo>
                    <a:pt x="297" y="256"/>
                  </a:lnTo>
                  <a:lnTo>
                    <a:pt x="375" y="301"/>
                  </a:lnTo>
                  <a:lnTo>
                    <a:pt x="375" y="411"/>
                  </a:lnTo>
                  <a:lnTo>
                    <a:pt x="0" y="186"/>
                  </a:lnTo>
                  <a:close/>
                  <a:moveTo>
                    <a:pt x="76" y="137"/>
                  </a:moveTo>
                  <a:lnTo>
                    <a:pt x="76" y="137"/>
                  </a:lnTo>
                  <a:lnTo>
                    <a:pt x="225" y="218"/>
                  </a:lnTo>
                  <a:lnTo>
                    <a:pt x="225" y="121"/>
                  </a:lnTo>
                  <a:lnTo>
                    <a:pt x="76" y="137"/>
                  </a:ln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146160" y="6620040"/>
              <a:ext cx="601560" cy="240840"/>
            </a:xfrm>
            <a:custGeom>
              <a:avLst/>
              <a:gdLst/>
              <a:ahLst/>
              <a:rect l="l" t="t" r="r" b="b"/>
              <a:pathLst>
                <a:path w="170" h="68">
                  <a:moveTo>
                    <a:pt x="72" y="46"/>
                  </a:moveTo>
                  <a:cubicBezTo>
                    <a:pt x="91" y="46"/>
                    <a:pt x="117" y="53"/>
                    <a:pt x="130" y="68"/>
                  </a:cubicBezTo>
                  <a:cubicBezTo>
                    <a:pt x="170" y="68"/>
                    <a:pt x="170" y="68"/>
                    <a:pt x="170" y="68"/>
                  </a:cubicBezTo>
                  <a:cubicBezTo>
                    <a:pt x="159" y="23"/>
                    <a:pt x="121" y="0"/>
                    <a:pt x="68" y="0"/>
                  </a:cubicBezTo>
                  <a:cubicBezTo>
                    <a:pt x="35" y="0"/>
                    <a:pt x="2" y="18"/>
                    <a:pt x="0" y="68"/>
                  </a:cubicBezTo>
                  <a:cubicBezTo>
                    <a:pt x="34" y="68"/>
                    <a:pt x="34" y="68"/>
                    <a:pt x="34" y="68"/>
                  </a:cubicBezTo>
                  <a:cubicBezTo>
                    <a:pt x="38" y="52"/>
                    <a:pt x="54" y="46"/>
                    <a:pt x="72" y="46"/>
                  </a:cubicBezTo>
                  <a:close/>
                </a:path>
              </a:pathLst>
            </a:custGeom>
            <a:noFill/>
            <a:ln w="3240">
              <a:solidFill>
                <a:srgbClr val="5a83d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ffcc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ff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ff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3" name="" descr=""/>
          <p:cNvPicPr/>
          <p:nvPr/>
        </p:nvPicPr>
        <p:blipFill>
          <a:blip r:embed="rId2"/>
          <a:stretch/>
        </p:blipFill>
        <p:spPr>
          <a:xfrm>
            <a:off x="8282160" y="6000840"/>
            <a:ext cx="798480" cy="79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"/>
          <p:cNvSpPr/>
          <p:nvPr/>
        </p:nvSpPr>
        <p:spPr>
          <a:xfrm rot="16200000">
            <a:off x="-2716560" y="3193920"/>
            <a:ext cx="6770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ENRON TRANSPORTATION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1892160" y="114480"/>
            <a:ext cx="706140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599840" y="1422000"/>
            <a:ext cx="70866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Gas Logistics</a:t>
            </a:r>
            <a:endParaRPr b="1" i="1" lang="en-US" sz="4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subTitle"/>
          </p:nvPr>
        </p:nvSpPr>
        <p:spPr>
          <a:xfrm>
            <a:off x="2165400" y="3022560"/>
            <a:ext cx="58356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October 2001 Director’s Conference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Shelley Corman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title"/>
          </p:nvPr>
        </p:nvSpPr>
        <p:spPr>
          <a:xfrm>
            <a:off x="1549080" y="114120"/>
            <a:ext cx="7467480" cy="812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How are We Doing?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1" name="PlaceHolder 2"/>
          <p:cNvSpPr>
            <a:spLocks noGrp="1"/>
          </p:cNvSpPr>
          <p:nvPr>
            <p:ph/>
          </p:nvPr>
        </p:nvSpPr>
        <p:spPr>
          <a:xfrm>
            <a:off x="2082600" y="942840"/>
            <a:ext cx="6769080" cy="508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 and on-line trading capabilities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of information on the HotTap website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 of nominations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Improvement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training &amp; meetings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representatives to answer questions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2001 Customer Service Enhancements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/>
          </p:nvPr>
        </p:nvSpPr>
        <p:spPr>
          <a:xfrm>
            <a:off x="1712520" y="1006200"/>
            <a:ext cx="73026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Desk to resolve customer measurement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Expanded HotTap Helpdesk to provide central contact for logon and application questions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Reorganized teams to improve customer coverage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 and Imbalance detail added to website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contract system and electronic contracting capability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1434600" y="114120"/>
            <a:ext cx="7581960" cy="850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Top Concerns for Gas Logistics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/>
          </p:nvPr>
        </p:nvSpPr>
        <p:spPr>
          <a:xfrm>
            <a:off x="1953720" y="1171080"/>
            <a:ext cx="7061400" cy="49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25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Follow-through on customer service commitment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5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automation of transactional processes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5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practices sharing / common computer systems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5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Outage coordination with marketing, operations &amp; customers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5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ETS Exposure to commodity risk by minimizing imbalances, UAF and reducing prior period adjustments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5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 recent computer system failures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50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and improve emergency communication plans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7696080" y="3213000"/>
            <a:ext cx="0" cy="698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956200" y="3213000"/>
            <a:ext cx="2667240" cy="1676520"/>
          </a:xfrm>
          <a:custGeom>
            <a:avLst/>
            <a:gdLst/>
            <a:ahLst/>
            <a:rect l="l" t="t" r="r" b="b"/>
            <a:pathLst>
              <a:path w="1680" h="1056">
                <a:moveTo>
                  <a:pt x="0" y="486"/>
                </a:moveTo>
                <a:lnTo>
                  <a:pt x="0" y="0"/>
                </a:lnTo>
                <a:lnTo>
                  <a:pt x="1680" y="0"/>
                </a:lnTo>
                <a:lnTo>
                  <a:pt x="1680" y="1056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057400" y="3213000"/>
            <a:ext cx="1790640" cy="838440"/>
          </a:xfrm>
          <a:custGeom>
            <a:avLst/>
            <a:gdLst/>
            <a:ahLst/>
            <a:rect l="l" t="t" r="r" b="b"/>
            <a:pathLst>
              <a:path w="2440" h="1488">
                <a:moveTo>
                  <a:pt x="0" y="1370"/>
                </a:moveTo>
                <a:lnTo>
                  <a:pt x="0" y="0"/>
                </a:lnTo>
                <a:lnTo>
                  <a:pt x="2440" y="0"/>
                </a:lnTo>
                <a:lnTo>
                  <a:pt x="2440" y="148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940280" y="2114640"/>
            <a:ext cx="863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933800" y="1231920"/>
            <a:ext cx="0" cy="1384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984400" y="2616120"/>
            <a:ext cx="3873600" cy="2362320"/>
          </a:xfrm>
          <a:custGeom>
            <a:avLst/>
            <a:gdLst/>
            <a:ahLst/>
            <a:rect l="l" t="t" r="r" b="b"/>
            <a:pathLst>
              <a:path w="2440" h="1488">
                <a:moveTo>
                  <a:pt x="0" y="1370"/>
                </a:moveTo>
                <a:lnTo>
                  <a:pt x="0" y="0"/>
                </a:lnTo>
                <a:lnTo>
                  <a:pt x="2440" y="0"/>
                </a:lnTo>
                <a:lnTo>
                  <a:pt x="2440" y="148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903840" y="853920"/>
            <a:ext cx="2063520" cy="758880"/>
          </a:xfrm>
          <a:prstGeom prst="roundRect">
            <a:avLst>
              <a:gd name="adj" fmla="val 16667"/>
            </a:avLst>
          </a:prstGeom>
          <a:solidFill>
            <a:srgbClr val="0c79d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 Logistics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Shelley Corman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232240" y="1752480"/>
            <a:ext cx="1524240" cy="736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Administrative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Ricki Winters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333440" y="332748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Business Applications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FGT, 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Brad Holmes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087720" y="3327480"/>
            <a:ext cx="152388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Transportation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Donna Scott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197320" y="332748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January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953400" y="3327480"/>
            <a:ext cx="152388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Bryant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603760" y="461016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Service Teams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Lynn Blair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59480" y="4610160"/>
            <a:ext cx="152424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Service Teams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Sheila Nacey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216160" y="4610160"/>
            <a:ext cx="1523880" cy="97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Contractor Support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Services and Controls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FGT, NNG and TW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Dietz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422360" y="2755800"/>
            <a:ext cx="3124080" cy="317520"/>
          </a:xfrm>
          <a:prstGeom prst="roundRect">
            <a:avLst>
              <a:gd name="adj" fmla="val 16667"/>
            </a:avLst>
          </a:prstGeom>
          <a:solidFill>
            <a:srgbClr val="0c79d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COMMERCIAL SUPPORT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295960" y="2743200"/>
            <a:ext cx="3124080" cy="317520"/>
          </a:xfrm>
          <a:prstGeom prst="roundRect">
            <a:avLst>
              <a:gd name="adj" fmla="val 16667"/>
            </a:avLst>
          </a:prstGeom>
          <a:solidFill>
            <a:srgbClr val="0c79dc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CAPACITY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The Role of Gas Logistics</a:t>
            </a:r>
            <a:endParaRPr b="1" i="1" lang="en-US" sz="4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Liaison between Marketing, Operations, Operators and Customers 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to ensure that transactions (“paper deals”) translate first into physical flows and ultimately into cash flow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point of contact for customers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929960" y="414360"/>
            <a:ext cx="7086600" cy="7905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Major Functions Within Gas Logistics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1953720" y="1608120"/>
            <a:ext cx="7061400" cy="448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control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Execution (deal capture)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24/7 Scheduling Operation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 with Operators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Imbalance resolution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billing &amp; collections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website (Hottap) 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26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application support &amp; development</a:t>
            </a: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2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Daily Gas Flow Process</a:t>
            </a:r>
            <a:endParaRPr b="1" i="1" lang="en-US" sz="40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available capacity on website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 each morning with marketing to discuss customer load, line pack management and outages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new contracts in morning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nominations for upcoming gas day by 11:30 AM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Allocate where nominations exceed capacity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 scheduled quantities with operators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Notify customers of scheduled quantities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up gas control plan for upcoming day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Modify scheduling and gas control plan based on intraday nominations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 actuals compared to scheduled flows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/>
          <p:nvPr/>
        </p:nvSpPr>
        <p:spPr>
          <a:xfrm>
            <a:off x="4049640" y="384660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019160" y="3813120"/>
            <a:ext cx="0" cy="200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79600" y="3236760"/>
            <a:ext cx="914400" cy="581040"/>
          </a:xfrm>
          <a:prstGeom prst="rect">
            <a:avLst/>
          </a:prstGeom>
          <a:solidFill>
            <a:srgbClr val="87ffff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 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 AM* NNG &amp; FGT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7:30 AM* TW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38680" y="3276720"/>
            <a:ext cx="641520" cy="538200"/>
          </a:xfrm>
          <a:prstGeom prst="rect">
            <a:avLst/>
          </a:prstGeom>
          <a:noFill/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384200" y="5025960"/>
            <a:ext cx="507960" cy="434880"/>
          </a:xfrm>
          <a:prstGeom prst="rect">
            <a:avLst/>
          </a:prstGeom>
          <a:solidFill>
            <a:srgbClr val="87ffff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276720" y="1828800"/>
            <a:ext cx="669960" cy="539640"/>
          </a:xfrm>
          <a:prstGeom prst="rect">
            <a:avLst/>
          </a:prstGeom>
          <a:noFill/>
          <a:ln w="1908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47680" y="122400"/>
            <a:ext cx="8647200" cy="66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075280" y="2305080"/>
            <a:ext cx="144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367760" y="2327400"/>
            <a:ext cx="1440" cy="311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07000" y="3565440"/>
            <a:ext cx="507960" cy="29052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497640" y="3413160"/>
            <a:ext cx="50796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086600" y="1905120"/>
            <a:ext cx="50796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800600" y="1905120"/>
            <a:ext cx="53352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127240" y="5635800"/>
            <a:ext cx="581040" cy="2934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958680" y="3838680"/>
            <a:ext cx="180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46160" y="4518000"/>
            <a:ext cx="800280" cy="2970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572160" y="234000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211800" y="1797120"/>
            <a:ext cx="681120" cy="542880"/>
          </a:xfrm>
          <a:prstGeom prst="rect">
            <a:avLst/>
          </a:prstGeom>
          <a:solidFill>
            <a:srgbClr val="ff0066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838680" y="3203640"/>
            <a:ext cx="1401480" cy="24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219320" y="128520"/>
            <a:ext cx="7113600" cy="7812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86000" y="380880"/>
            <a:ext cx="44956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265200" y="658800"/>
            <a:ext cx="2418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15640" y="18543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865680" y="302724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038840" y="327348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897360" y="121932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439560" y="2249640"/>
            <a:ext cx="1800" cy="3427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330280" y="2295360"/>
            <a:ext cx="1800" cy="3430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786280" y="231768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999560" y="2355840"/>
            <a:ext cx="144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072880" y="21099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338640" y="1962000"/>
            <a:ext cx="533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330720" y="2114640"/>
            <a:ext cx="59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538240" y="258300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546160" y="270828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563800" y="28321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286680" y="1828800"/>
            <a:ext cx="533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400800" y="1981080"/>
            <a:ext cx="324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400800" y="2133720"/>
            <a:ext cx="35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PM*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721280" y="2146320"/>
            <a:ext cx="4899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703640" y="26146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716240" y="271476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741800" y="282420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495240" y="267804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0" name=""/>
          <p:cNvGrpSpPr/>
          <p:nvPr/>
        </p:nvGrpSpPr>
        <p:grpSpPr>
          <a:xfrm>
            <a:off x="3209760" y="2560680"/>
            <a:ext cx="670680" cy="385200"/>
            <a:chOff x="3209760" y="2560680"/>
            <a:chExt cx="670680" cy="385200"/>
          </a:xfrm>
        </p:grpSpPr>
        <p:sp>
          <p:nvSpPr>
            <p:cNvPr id="201" name=""/>
            <p:cNvSpPr/>
            <p:nvPr/>
          </p:nvSpPr>
          <p:spPr>
            <a:xfrm>
              <a:off x="3209760" y="2560680"/>
              <a:ext cx="66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Timely Noms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269880" y="2808000"/>
              <a:ext cx="610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 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3" name=""/>
          <p:cNvSpPr/>
          <p:nvPr/>
        </p:nvSpPr>
        <p:spPr>
          <a:xfrm>
            <a:off x="3463560" y="2935440"/>
            <a:ext cx="223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356160" y="258444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356160" y="269568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302160" y="2790720"/>
            <a:ext cx="521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238440" y="2886120"/>
            <a:ext cx="68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117480" y="2981160"/>
            <a:ext cx="892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9:00AM)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576400" y="213372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895480" y="3276720"/>
            <a:ext cx="681120" cy="581040"/>
          </a:xfrm>
          <a:prstGeom prst="rect">
            <a:avLst/>
          </a:prstGeom>
          <a:solidFill>
            <a:srgbClr val="ff0066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304120" y="229716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17080" y="335772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8137080" y="330048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8145000" y="504972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5" name=""/>
          <p:cNvGrpSpPr/>
          <p:nvPr/>
        </p:nvGrpSpPr>
        <p:grpSpPr>
          <a:xfrm>
            <a:off x="4768560" y="2571840"/>
            <a:ext cx="648720" cy="277560"/>
            <a:chOff x="4768560" y="2571840"/>
            <a:chExt cx="648720" cy="277560"/>
          </a:xfrm>
        </p:grpSpPr>
        <p:sp>
          <p:nvSpPr>
            <p:cNvPr id="216" name=""/>
            <p:cNvSpPr/>
            <p:nvPr/>
          </p:nvSpPr>
          <p:spPr>
            <a:xfrm>
              <a:off x="4866840" y="257184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768560" y="271152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8" name=""/>
          <p:cNvSpPr/>
          <p:nvPr/>
        </p:nvSpPr>
        <p:spPr>
          <a:xfrm>
            <a:off x="4875120" y="2111400"/>
            <a:ext cx="4255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9" name=""/>
          <p:cNvGrpSpPr/>
          <p:nvPr/>
        </p:nvGrpSpPr>
        <p:grpSpPr>
          <a:xfrm>
            <a:off x="7017840" y="2631960"/>
            <a:ext cx="648720" cy="287640"/>
            <a:chOff x="7017840" y="2631960"/>
            <a:chExt cx="648720" cy="287640"/>
          </a:xfrm>
        </p:grpSpPr>
        <p:sp>
          <p:nvSpPr>
            <p:cNvPr id="220" name=""/>
            <p:cNvSpPr/>
            <p:nvPr/>
          </p:nvSpPr>
          <p:spPr>
            <a:xfrm>
              <a:off x="7116480" y="263196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017840" y="278172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2" name=""/>
          <p:cNvSpPr/>
          <p:nvPr/>
        </p:nvSpPr>
        <p:spPr>
          <a:xfrm>
            <a:off x="7155000" y="2090880"/>
            <a:ext cx="42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835440" y="1433520"/>
            <a:ext cx="1401840" cy="24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037400" y="144792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07960" y="1676520"/>
            <a:ext cx="7772400" cy="1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4200" y="1690560"/>
            <a:ext cx="1440" cy="138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33520" y="3200400"/>
            <a:ext cx="7772400" cy="1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23800" y="3227400"/>
            <a:ext cx="1800" cy="138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52720" y="4964040"/>
            <a:ext cx="1401840" cy="2462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070880" y="500544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881520" y="475128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05920" y="50943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20560" y="4952880"/>
            <a:ext cx="7772400" cy="18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31720" y="4952880"/>
            <a:ext cx="1800" cy="138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66560" y="2460600"/>
            <a:ext cx="784224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25600" y="3917880"/>
            <a:ext cx="784224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404720" y="5670720"/>
            <a:ext cx="401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455480" y="5780160"/>
            <a:ext cx="299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426680" y="5889600"/>
            <a:ext cx="356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for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1255320" y="5999040"/>
            <a:ext cx="699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318680" y="6108840"/>
            <a:ext cx="57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(NNG only)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414080" y="5148360"/>
            <a:ext cx="457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506240" y="5284800"/>
            <a:ext cx="2739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36400" y="535464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398680" y="536256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176200" y="521640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7" name=""/>
          <p:cNvGrpSpPr/>
          <p:nvPr/>
        </p:nvGrpSpPr>
        <p:grpSpPr>
          <a:xfrm>
            <a:off x="2153520" y="5641920"/>
            <a:ext cx="502920" cy="287640"/>
            <a:chOff x="2153520" y="5641920"/>
            <a:chExt cx="502920" cy="287640"/>
          </a:xfrm>
        </p:grpSpPr>
        <p:sp>
          <p:nvSpPr>
            <p:cNvPr id="248" name=""/>
            <p:cNvSpPr/>
            <p:nvPr/>
          </p:nvSpPr>
          <p:spPr>
            <a:xfrm>
              <a:off x="2182320" y="564192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2153520" y="5791680"/>
              <a:ext cx="502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11th ends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0" name=""/>
          <p:cNvGrpSpPr/>
          <p:nvPr/>
        </p:nvGrpSpPr>
        <p:grpSpPr>
          <a:xfrm>
            <a:off x="2125080" y="5925960"/>
            <a:ext cx="541080" cy="559080"/>
            <a:chOff x="2125080" y="5925960"/>
            <a:chExt cx="541080" cy="559080"/>
          </a:xfrm>
        </p:grpSpPr>
        <p:sp>
          <p:nvSpPr>
            <p:cNvPr id="251" name=""/>
            <p:cNvSpPr/>
            <p:nvPr/>
          </p:nvSpPr>
          <p:spPr>
            <a:xfrm>
              <a:off x="2271240" y="5925960"/>
              <a:ext cx="248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2125080" y="6066360"/>
              <a:ext cx="541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Scheduled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2172960" y="620676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Volumes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2163600" y="6347160"/>
              <a:ext cx="464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Available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5" name=""/>
          <p:cNvSpPr/>
          <p:nvPr/>
        </p:nvSpPr>
        <p:spPr>
          <a:xfrm>
            <a:off x="8397720" y="537372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112920" y="537372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016080" y="5683320"/>
            <a:ext cx="191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879280" y="5819760"/>
            <a:ext cx="541080" cy="68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2914200" y="5210280"/>
            <a:ext cx="394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42880" y="5541840"/>
            <a:ext cx="784224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209760" y="385596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979960" y="382104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686200" y="41036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616360" y="42130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501880" y="4322880"/>
            <a:ext cx="879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525600" y="3747600"/>
            <a:ext cx="1440" cy="33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328840" y="3830760"/>
            <a:ext cx="144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126880" y="3657600"/>
            <a:ext cx="4582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638680" y="3276720"/>
            <a:ext cx="641520" cy="538200"/>
          </a:xfrm>
          <a:prstGeom prst="rect">
            <a:avLst/>
          </a:prstGeom>
          <a:noFill/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0" name=""/>
          <p:cNvGrpSpPr/>
          <p:nvPr/>
        </p:nvGrpSpPr>
        <p:grpSpPr>
          <a:xfrm>
            <a:off x="742320" y="4065480"/>
            <a:ext cx="521640" cy="658440"/>
            <a:chOff x="742320" y="4065480"/>
            <a:chExt cx="521640" cy="658440"/>
          </a:xfrm>
        </p:grpSpPr>
        <p:sp>
          <p:nvSpPr>
            <p:cNvPr id="271" name=""/>
            <p:cNvSpPr/>
            <p:nvPr/>
          </p:nvSpPr>
          <p:spPr>
            <a:xfrm>
              <a:off x="777960" y="4065480"/>
              <a:ext cx="413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Intraday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42320" y="4173480"/>
              <a:ext cx="521640" cy="55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(Gas Flow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 begin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@ 9 AM)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3" name=""/>
          <p:cNvSpPr/>
          <p:nvPr/>
        </p:nvSpPr>
        <p:spPr>
          <a:xfrm>
            <a:off x="2125440" y="407520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061720" y="41860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087280" y="427680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125440" y="438480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7" name=""/>
          <p:cNvGrpSpPr/>
          <p:nvPr/>
        </p:nvGrpSpPr>
        <p:grpSpPr>
          <a:xfrm>
            <a:off x="2056680" y="4564080"/>
            <a:ext cx="591840" cy="227880"/>
            <a:chOff x="2056680" y="4564080"/>
            <a:chExt cx="591840" cy="227880"/>
          </a:xfrm>
        </p:grpSpPr>
        <p:sp>
          <p:nvSpPr>
            <p:cNvPr id="278" name=""/>
            <p:cNvSpPr/>
            <p:nvPr/>
          </p:nvSpPr>
          <p:spPr>
            <a:xfrm>
              <a:off x="2130120" y="456408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2056680" y="4654080"/>
              <a:ext cx="591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11th begins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0" name=""/>
          <p:cNvSpPr/>
          <p:nvPr/>
        </p:nvSpPr>
        <p:spPr>
          <a:xfrm>
            <a:off x="296676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896920" y="42274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782440" y="4363920"/>
            <a:ext cx="879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968200" y="3327480"/>
            <a:ext cx="534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073320" y="3463920"/>
            <a:ext cx="3243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3048120" y="3657600"/>
            <a:ext cx="425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AM*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8364600" y="3739680"/>
            <a:ext cx="1440" cy="33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43340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417560" y="42274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430160" y="436392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455720" y="45007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659480" y="385128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466880" y="37101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13232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116120" y="42274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129080" y="436392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154640" y="45007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391520" y="383220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7179840" y="36687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9" name=""/>
          <p:cNvGrpSpPr/>
          <p:nvPr/>
        </p:nvGrpSpPr>
        <p:grpSpPr>
          <a:xfrm>
            <a:off x="1370880" y="4114800"/>
            <a:ext cx="648720" cy="245880"/>
            <a:chOff x="1370880" y="4114800"/>
            <a:chExt cx="648720" cy="245880"/>
          </a:xfrm>
        </p:grpSpPr>
        <p:sp>
          <p:nvSpPr>
            <p:cNvPr id="300" name=""/>
            <p:cNvSpPr/>
            <p:nvPr/>
          </p:nvSpPr>
          <p:spPr>
            <a:xfrm>
              <a:off x="1482480" y="411480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1370880" y="422280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2" name=""/>
          <p:cNvSpPr/>
          <p:nvPr/>
        </p:nvSpPr>
        <p:spPr>
          <a:xfrm>
            <a:off x="1571760" y="3838680"/>
            <a:ext cx="144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3" name=""/>
          <p:cNvGrpSpPr/>
          <p:nvPr/>
        </p:nvGrpSpPr>
        <p:grpSpPr>
          <a:xfrm>
            <a:off x="1533600" y="3394080"/>
            <a:ext cx="507960" cy="434880"/>
            <a:chOff x="1533600" y="3394080"/>
            <a:chExt cx="507960" cy="434880"/>
          </a:xfrm>
        </p:grpSpPr>
        <p:sp>
          <p:nvSpPr>
            <p:cNvPr id="304" name=""/>
            <p:cNvSpPr/>
            <p:nvPr/>
          </p:nvSpPr>
          <p:spPr>
            <a:xfrm>
              <a:off x="1533600" y="3394080"/>
              <a:ext cx="507960" cy="434880"/>
            </a:xfrm>
            <a:prstGeom prst="rect">
              <a:avLst/>
            </a:prstGeom>
            <a:solidFill>
              <a:srgbClr val="8dff69"/>
            </a:solidFill>
            <a:ln w="1260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1582200" y="3570120"/>
              <a:ext cx="426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8:00 AM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6" name=""/>
          <p:cNvSpPr/>
          <p:nvPr/>
        </p:nvSpPr>
        <p:spPr>
          <a:xfrm>
            <a:off x="6530760" y="409896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400440" y="421632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753240" y="384660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550200" y="3633840"/>
            <a:ext cx="42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828600" y="409104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715920" y="42274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3886200" y="3657600"/>
            <a:ext cx="266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3" name=""/>
          <p:cNvGrpSpPr/>
          <p:nvPr/>
        </p:nvGrpSpPr>
        <p:grpSpPr>
          <a:xfrm>
            <a:off x="4049280" y="2573280"/>
            <a:ext cx="617040" cy="411120"/>
            <a:chOff x="4049280" y="2573280"/>
            <a:chExt cx="617040" cy="411120"/>
          </a:xfrm>
        </p:grpSpPr>
        <p:sp>
          <p:nvSpPr>
            <p:cNvPr id="314" name=""/>
            <p:cNvSpPr/>
            <p:nvPr/>
          </p:nvSpPr>
          <p:spPr>
            <a:xfrm>
              <a:off x="4167000" y="2573280"/>
              <a:ext cx="381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Penalty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074840" y="2710080"/>
              <a:ext cx="566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Notification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049280" y="2846520"/>
              <a:ext cx="617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 Bumping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7" name=""/>
          <p:cNvSpPr/>
          <p:nvPr/>
        </p:nvSpPr>
        <p:spPr>
          <a:xfrm>
            <a:off x="4363920" y="230508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4190760" y="213372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049360" y="6019920"/>
            <a:ext cx="249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*Add 15 minutes to deadlines for EDI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0" name=""/>
          <p:cNvGrpSpPr/>
          <p:nvPr/>
        </p:nvGrpSpPr>
        <p:grpSpPr>
          <a:xfrm>
            <a:off x="5665680" y="3352680"/>
            <a:ext cx="585720" cy="434880"/>
            <a:chOff x="5665680" y="3352680"/>
            <a:chExt cx="585720" cy="434880"/>
          </a:xfrm>
        </p:grpSpPr>
        <p:sp>
          <p:nvSpPr>
            <p:cNvPr id="321" name=""/>
            <p:cNvSpPr/>
            <p:nvPr/>
          </p:nvSpPr>
          <p:spPr>
            <a:xfrm>
              <a:off x="5696640" y="3423960"/>
              <a:ext cx="534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Grid Time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5807880" y="3628800"/>
              <a:ext cx="312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 PM*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5665680" y="3352680"/>
              <a:ext cx="58572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4" name=""/>
          <p:cNvSpPr/>
          <p:nvPr/>
        </p:nvSpPr>
        <p:spPr>
          <a:xfrm>
            <a:off x="1622520" y="5427720"/>
            <a:ext cx="1440" cy="217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755720" y="3838680"/>
            <a:ext cx="0" cy="199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2343240" y="3828960"/>
            <a:ext cx="0" cy="200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286000" y="228600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627360" y="2362320"/>
            <a:ext cx="0" cy="198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flipV="1">
            <a:off x="465120" y="2293560"/>
            <a:ext cx="1440" cy="33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46120" y="3200400"/>
            <a:ext cx="1440" cy="138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8146800" y="17589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12640" y="1668600"/>
            <a:ext cx="1800" cy="1378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1955880" y="114120"/>
            <a:ext cx="7061040" cy="6728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Cash Flow Process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34" name="PlaceHolder 2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customers with data to resolve imbalance positions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Measurement desk to address measurement concerns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Invoices out by 9</a:t>
            </a:r>
            <a:r>
              <a:rPr b="1" i="1" lang="en-US" sz="2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business day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 outstanding imbalances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billing disputes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  Prior Period Adjustments are no longer an accessible course of business in gas industry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"/>
          <p:cNvSpPr/>
          <p:nvPr/>
        </p:nvSpPr>
        <p:spPr>
          <a:xfrm>
            <a:off x="2070000" y="800280"/>
            <a:ext cx="6464520" cy="4927320"/>
          </a:xfrm>
          <a:prstGeom prst="roundRect">
            <a:avLst>
              <a:gd name="adj" fmla="val 8972"/>
            </a:avLst>
          </a:prstGeom>
          <a:solidFill>
            <a:srgbClr val="f9b31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1981080" y="711360"/>
            <a:ext cx="6464520" cy="4927320"/>
          </a:xfrm>
          <a:prstGeom prst="roundRect">
            <a:avLst>
              <a:gd name="adj" fmla="val 8972"/>
            </a:avLst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PlaceHolder 1"/>
          <p:cNvSpPr>
            <a:spLocks noGrp="1"/>
          </p:cNvSpPr>
          <p:nvPr>
            <p:ph/>
          </p:nvPr>
        </p:nvSpPr>
        <p:spPr>
          <a:xfrm>
            <a:off x="1953720" y="1006200"/>
            <a:ext cx="7061400" cy="508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1917720" y="330120"/>
            <a:ext cx="7061040" cy="673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9b311"/>
                </a:solidFill>
                <a:effectLst/>
                <a:uFillTx/>
                <a:latin typeface="Arial Narrow"/>
              </a:rPr>
              <a:t>What is Good Customer Service?</a:t>
            </a:r>
            <a:endParaRPr b="1" i="1" lang="en-US" sz="3200" strike="noStrike" u="none">
              <a:solidFill>
                <a:srgbClr val="f9b311"/>
              </a:solidFill>
              <a:effectLst/>
              <a:uFillTx/>
              <a:latin typeface="Arial Narrow"/>
            </a:endParaRPr>
          </a:p>
        </p:txBody>
      </p:sp>
      <p:sp>
        <p:nvSpPr>
          <p:cNvPr id="339" name="PlaceHolder 2"/>
          <p:cNvSpPr>
            <a:spLocks noGrp="1"/>
          </p:cNvSpPr>
          <p:nvPr>
            <p:ph/>
          </p:nvPr>
        </p:nvSpPr>
        <p:spPr>
          <a:xfrm>
            <a:off x="1712520" y="1438200"/>
            <a:ext cx="7302600" cy="465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timely and accurate information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technology to deliver information in a convenient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SzPct val="8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Representatives that understand the customers’ needs and are able to answer a range of questions (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committed to tracking down a response ASAP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2001-07-08T21:00:47Z</dcterms:created>
  <dc:creator>Debbie Moore</dc:creator>
  <dc:description/>
  <dc:language>en-US</dc:language>
  <cp:lastModifiedBy>scorman</cp:lastModifiedBy>
  <dcterms:modified xsi:type="dcterms:W3CDTF">2001-10-05T13:41:13Z</dcterms:modified>
  <cp:revision>59</cp:revision>
  <dc:subject/>
  <dc:title>PowerPoint Presentation</dc:title>
</cp:coreProperties>
</file>