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Title%20ba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2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562040" indent="-228600">
              <a:spcBef>
                <a:spcPts val="601"/>
              </a:spcBef>
              <a:buClr>
                <a:srgbClr val="00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1981080" indent="-228600">
              <a:spcBef>
                <a:spcPts val="601"/>
              </a:spcBef>
              <a:buClr>
                <a:srgbClr val="00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1981080" indent="-22860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1981080" indent="-22860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6953040" y="6571800"/>
            <a:ext cx="190476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771ABD-B7EE-4448-87DA-C4273012FF09}" type="slidenum">
              <a:rPr b="0" lang="en-US" sz="8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V="1">
            <a:off x="0" y="1238040"/>
            <a:ext cx="9225000" cy="4680"/>
          </a:xfrm>
          <a:prstGeom prst="line">
            <a:avLst/>
          </a:prstGeom>
          <a:ln w="763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tle%20ba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2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562040" indent="-228600">
              <a:spcBef>
                <a:spcPts val="601"/>
              </a:spcBef>
              <a:buClr>
                <a:srgbClr val="00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1981080" indent="-228600">
              <a:spcBef>
                <a:spcPts val="601"/>
              </a:spcBef>
              <a:buClr>
                <a:srgbClr val="00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1981080" indent="-22860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1981080" indent="-22860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2"/>
          </p:nvPr>
        </p:nvSpPr>
        <p:spPr>
          <a:xfrm>
            <a:off x="6953040" y="6571800"/>
            <a:ext cx="190476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6FC430-F49F-48BC-8482-536236A09984}" type="slidenum">
              <a:rPr b="0" lang="en-US" sz="8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0" y="1238040"/>
            <a:ext cx="9225000" cy="4680"/>
          </a:xfrm>
          <a:prstGeom prst="line">
            <a:avLst/>
          </a:prstGeom>
          <a:ln w="763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2240" y="337140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3075120" y="142920"/>
          <a:ext cx="2941560" cy="2941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75120" y="142920"/>
                    <a:ext cx="2941560" cy="294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ff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333440" algn="ctr">
              <a:spcBef>
                <a:spcPts val="601"/>
              </a:spcBef>
              <a:buClr>
                <a:srgbClr val="00ff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1752480" algn="ctr">
              <a:spcBef>
                <a:spcPts val="601"/>
              </a:spcBef>
              <a:buClr>
                <a:srgbClr val="00ff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175248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1752480">
              <a:spcBef>
                <a:spcPts val="60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82240" y="337140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NETA Operating Review</a:t>
            </a:r>
            <a:endParaRPr b="1" lang="en-US" sz="4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53960" y="5016600"/>
            <a:ext cx="6400800" cy="77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Ali Lloyd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4 May  2001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Horror Stories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We all mistakes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Should never make same mistake twice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Need to learn from mistakes and communicate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Identify solutions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Systems/processes aren’t idiot-proof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AES Barry - 22 April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Correction of wrong name in GCP database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Other standing data not corrected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Consequence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 not notified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3300"/>
                </a:solidFill>
                <a:effectLst/>
                <a:uFillTx/>
                <a:latin typeface="Arial"/>
              </a:rPr>
              <a:t>Loss</a:t>
            </a: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£180,000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Remedy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Procedure for signing off any GCP changes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Link all standing data tables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MT Rollover - 25 April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Trader didn’t realise MT date window had not rolled forward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Consequence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Trades notified for wrong day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3300"/>
                </a:solidFill>
                <a:effectLst/>
                <a:uFillTx/>
                <a:latin typeface="Arial"/>
              </a:rPr>
              <a:t>Loss</a:t>
            </a: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£40,000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Remedy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Trader awareness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Automatic scrolling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Server Outage - 22 April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Server running notification went down and not spotted for several hours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Consequence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 not notified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3300"/>
                </a:solidFill>
                <a:effectLst/>
                <a:uFillTx/>
                <a:latin typeface="Arial"/>
              </a:rPr>
              <a:t>Loss</a:t>
            </a: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£3,000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Remedy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Better monitoring of IT applications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Procedure for communicating to traders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TFE Misbooking 20-23 April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Deal booked to wrong portfolio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Consequence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Trade not notified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3300"/>
                </a:solidFill>
                <a:effectLst/>
                <a:uFillTx/>
                <a:latin typeface="Arial"/>
              </a:rPr>
              <a:t>Loss</a:t>
            </a: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£93,000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Remedy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Rebook deal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Better checking procedures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System problems - 29 April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Internal outage of some NETA systems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Consequence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Within day trades not notified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3300"/>
                </a:solidFill>
                <a:effectLst/>
                <a:uFillTx/>
                <a:latin typeface="Arial"/>
              </a:rPr>
              <a:t>Loss</a:t>
            </a: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£43,000 (at least)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8f8f8"/>
                </a:solidFill>
                <a:effectLst/>
                <a:uFillTx/>
                <a:latin typeface="Arial"/>
              </a:rPr>
              <a:t>Remedy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Identify and resolve IT problem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Procedure for communicating to traders</a:t>
            </a:r>
            <a:br>
              <a:rPr sz="2400"/>
            </a:b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Others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Wrong trading account (SocGen)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Deals not flipped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Deals not scheduled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Misbooking of manually entered trades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MW vs MWh!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Conclusions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THINK about consequences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ASK if in doubt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COMMUNICATE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ransition>
    <p:pull dir="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Objective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Feedback on how we are doing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Major trends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Communicate deal process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Ensure understanding of roles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Horror stories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Imbalance Prices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0" y="1316160"/>
          <a:ext cx="9144000" cy="5541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316160"/>
                    <a:ext cx="9144000" cy="554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pull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Golden Rules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Know your position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Put deals in the book correctly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Notify correctly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Misnotification Example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sells CP 100MW  for one day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fails to notify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Misnotification Example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sells CP 100MW  for one day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fails to notify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Assume SBP = £76/MWh, SSP = £2/MWh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is long: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Imbalance payment = (100*24) * 2 = £4,800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CP is short: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Imbalance payment = - (100*24) * 76 = £182,400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ff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Total Enron Loss:  £177,600</a:t>
            </a:r>
            <a:br>
              <a:rPr sz="2400"/>
            </a:br>
            <a:br>
              <a:rPr sz="2400"/>
            </a:b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p:transition>
    <p:pull dir="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Deal Process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55680" y="154944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Know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position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93840" y="24256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Do trade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5680" y="332748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Enter deal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629080" y="15238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Standing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Data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51160" y="486396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Schedule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deal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8280" y="6006960"/>
            <a:ext cx="1295280" cy="66060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962520" y="593100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Notify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03640" y="2095560"/>
            <a:ext cx="129564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029200" y="297180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054760" y="383544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035840" y="331488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755800" y="3378240"/>
            <a:ext cx="1155960" cy="11556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Deal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database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60240" y="4915080"/>
            <a:ext cx="21718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Nominate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structured deals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63560" y="3695760"/>
            <a:ext cx="1117800" cy="633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41480" y="2209680"/>
            <a:ext cx="0" cy="2034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41480" y="3111480"/>
            <a:ext cx="12600" cy="2160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1650600" y="1917360"/>
            <a:ext cx="2755800" cy="16635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4393800" y="3581280"/>
            <a:ext cx="12600" cy="1244880"/>
          </a:xfrm>
          <a:prstGeom prst="line">
            <a:avLst/>
          </a:prstGeom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89320" y="2184480"/>
            <a:ext cx="0" cy="11811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438280" y="4254120"/>
            <a:ext cx="406440" cy="6094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41600" y="4521240"/>
            <a:ext cx="317520" cy="33012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267080" y="5537160"/>
            <a:ext cx="368280" cy="3682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1663560" y="6235560"/>
            <a:ext cx="2286000" cy="1526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76240" y="5994360"/>
            <a:ext cx="0" cy="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927000" y="5575320"/>
            <a:ext cx="13968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444600" y="4000680"/>
            <a:ext cx="0" cy="1993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3784680" y="2743200"/>
            <a:ext cx="1206360" cy="851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4533840" y="4483080"/>
            <a:ext cx="520920" cy="355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886200" y="3314520"/>
            <a:ext cx="1130400" cy="5079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324480" y="3289320"/>
            <a:ext cx="711360" cy="139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6362640" y="3746520"/>
            <a:ext cx="67320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Systems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55680" y="154944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Trader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Worksheet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3840" y="24256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Market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Tracker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5680" y="332748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Market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Tracker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629080" y="15238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GCP DB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Others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51160" y="486396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Enpower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68280" y="6019920"/>
            <a:ext cx="1828800" cy="6476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962520" y="5931000"/>
            <a:ext cx="163836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Enpower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Notification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03640" y="2070000"/>
            <a:ext cx="1714680" cy="68580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297180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54760" y="383544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Boss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35840" y="331488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755800" y="3378240"/>
            <a:ext cx="1155960" cy="11556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Enpower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60240" y="4915080"/>
            <a:ext cx="21718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Encom/Encalc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663560" y="3695760"/>
            <a:ext cx="1117800" cy="633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41480" y="2209680"/>
            <a:ext cx="0" cy="2034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41480" y="3111480"/>
            <a:ext cx="12600" cy="2160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 flipV="1">
            <a:off x="1650600" y="1917360"/>
            <a:ext cx="2755800" cy="16635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4393800" y="3581280"/>
            <a:ext cx="12600" cy="1244880"/>
          </a:xfrm>
          <a:prstGeom prst="line">
            <a:avLst/>
          </a:prstGeom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89320" y="2184480"/>
            <a:ext cx="0" cy="11811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438280" y="4254120"/>
            <a:ext cx="406440" cy="6094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441600" y="4521240"/>
            <a:ext cx="317520" cy="33012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267080" y="5537160"/>
            <a:ext cx="368280" cy="3682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2209680" y="6286680"/>
            <a:ext cx="1727280" cy="633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76240" y="5994360"/>
            <a:ext cx="0" cy="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927000" y="5575320"/>
            <a:ext cx="13968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444600" y="4000680"/>
            <a:ext cx="0" cy="1993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3784680" y="2743200"/>
            <a:ext cx="1206360" cy="851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4533840" y="4483080"/>
            <a:ext cx="520920" cy="355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3886200" y="3314520"/>
            <a:ext cx="1130400" cy="5079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324480" y="3289320"/>
            <a:ext cx="711360" cy="139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6362640" y="3746520"/>
            <a:ext cx="67320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2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Groups</a:t>
            </a:r>
            <a:endParaRPr b="1" lang="en-US" sz="3600" strike="noStrike" u="none">
              <a:solidFill>
                <a:srgbClr val="00ff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5680" y="154944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Traders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3840" y="24256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Traders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5680" y="332748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Traders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629080" y="152388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GCP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Others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251160" y="4863960"/>
            <a:ext cx="1295280" cy="66060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Energy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Ops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8280" y="6006960"/>
            <a:ext cx="1295280" cy="66060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962520" y="5931000"/>
            <a:ext cx="12952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Energy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Ops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003640" y="2120760"/>
            <a:ext cx="1968840" cy="6350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029200" y="2971800"/>
            <a:ext cx="12952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29200" y="3873600"/>
            <a:ext cx="1511280" cy="68580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035840" y="3314880"/>
            <a:ext cx="1498680" cy="660240"/>
          </a:xfrm>
          <a:prstGeom prst="rect">
            <a:avLst/>
          </a:prstGeom>
          <a:solidFill>
            <a:srgbClr val="ffcc00"/>
          </a:solidFill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755800" y="3378240"/>
            <a:ext cx="1155960" cy="11556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Risk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60240" y="4915080"/>
            <a:ext cx="2171880" cy="660240"/>
          </a:xfrm>
          <a:prstGeom prst="rect">
            <a:avLst/>
          </a:prstGeom>
          <a:solidFill>
            <a:srgbClr val="ff33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Traders and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Energy Ops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63560" y="3695760"/>
            <a:ext cx="1117800" cy="633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041480" y="2209680"/>
            <a:ext cx="0" cy="2034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41480" y="3111480"/>
            <a:ext cx="12600" cy="21600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 flipV="1">
            <a:off x="1650600" y="1917360"/>
            <a:ext cx="2755800" cy="16635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393800" y="3581280"/>
            <a:ext cx="12600" cy="1244880"/>
          </a:xfrm>
          <a:prstGeom prst="line">
            <a:avLst/>
          </a:prstGeom>
          <a:ln w="936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289320" y="2184480"/>
            <a:ext cx="0" cy="11811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2438280" y="4254120"/>
            <a:ext cx="406440" cy="6094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441600" y="4521240"/>
            <a:ext cx="317520" cy="33012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267080" y="5537160"/>
            <a:ext cx="368280" cy="3682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1663560" y="6235560"/>
            <a:ext cx="2286000" cy="1526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76240" y="5994360"/>
            <a:ext cx="0" cy="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927000" y="5575320"/>
            <a:ext cx="13968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444600" y="4000680"/>
            <a:ext cx="0" cy="1993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3784680" y="2743200"/>
            <a:ext cx="1206360" cy="851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4533840" y="4483080"/>
            <a:ext cx="520920" cy="355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3886200" y="3314520"/>
            <a:ext cx="1130400" cy="50796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324480" y="3289320"/>
            <a:ext cx="711360" cy="13968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6362640" y="3746520"/>
            <a:ext cx="673200" cy="419040"/>
          </a:xfrm>
          <a:prstGeom prst="line">
            <a:avLst/>
          </a:prstGeom>
          <a:ln w="9360">
            <a:solidFill>
              <a:srgbClr val="f8f8f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1998-11-02T13:31:28Z</dcterms:created>
  <dc:creator>Enron Office User</dc:creator>
  <dc:description/>
  <dc:language>en-US</dc:language>
  <cp:lastModifiedBy>ALLOYD</cp:lastModifiedBy>
  <cp:lastPrinted>2001-04-11T05:51:06Z</cp:lastPrinted>
  <dcterms:modified xsi:type="dcterms:W3CDTF">2001-05-04T11:26:49Z</dcterms:modified>
  <cp:revision>259</cp:revision>
  <dc:subject/>
  <dc:title>No Slide Title</dc:title>
</cp:coreProperties>
</file>