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1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27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34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t">
            <a:noAutofit/>
          </a:bodyPr>
          <a:p>
            <a:pPr indent="0"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dt" idx="1"/>
          </p:nvPr>
        </p:nvSpPr>
        <p:spPr>
          <a:xfrm>
            <a:off x="388584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t">
            <a:noAutofit/>
          </a:bodyPr>
          <a:lstStyle>
            <a:lvl1pPr indent="0" algn="r"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sldImg"/>
          </p:nvPr>
        </p:nvSpPr>
        <p:spPr>
          <a:xfrm>
            <a:off x="1131480" y="690480"/>
            <a:ext cx="4597560" cy="344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ftr" idx="2"/>
          </p:nvPr>
        </p:nvSpPr>
        <p:spPr>
          <a:xfrm>
            <a:off x="-36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b">
            <a:noAutofit/>
          </a:bodyPr>
          <a:lstStyle>
            <a:lvl1pPr indent="0"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6"/>
          <p:cNvSpPr>
            <a:spLocks noGrp="1"/>
          </p:cNvSpPr>
          <p:nvPr>
            <p:ph type="sldNum" idx="3"/>
          </p:nvPr>
        </p:nvSpPr>
        <p:spPr>
          <a:xfrm>
            <a:off x="388584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b">
            <a:noAutofit/>
          </a:bodyPr>
          <a:lstStyle>
            <a:lvl1pPr indent="0" algn="r"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fld id="{FD002670-A984-49C2-806E-BB8A7AB5CF78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"/>
          <p:cNvSpPr/>
          <p:nvPr/>
        </p:nvSpPr>
        <p:spPr>
          <a:xfrm>
            <a:off x="3886200" y="0"/>
            <a:ext cx="297180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388620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3920" bIns="4392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0" y="0"/>
            <a:ext cx="297180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884760" y="-1440"/>
            <a:ext cx="297324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3884760" y="873936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0" y="-1440"/>
            <a:ext cx="297180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PlaceHolder 1"/>
          <p:cNvSpPr>
            <a:spLocks noGrp="1"/>
          </p:cNvSpPr>
          <p:nvPr>
            <p:ph type="sldImg"/>
          </p:nvPr>
        </p:nvSpPr>
        <p:spPr>
          <a:xfrm>
            <a:off x="1139760" y="696960"/>
            <a:ext cx="4581720" cy="3436920"/>
          </a:xfrm>
          <a:prstGeom prst="rect">
            <a:avLst/>
          </a:prstGeom>
          <a:ln w="0">
            <a:noFill/>
          </a:ln>
        </p:spPr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910800" y="4371480"/>
            <a:ext cx="5033880" cy="413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16256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685800" y="914400"/>
            <a:ext cx="7778880" cy="889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0099"/>
              </a:gs>
              <a:gs pos="50000">
                <a:srgbClr val="9a9ad6"/>
              </a:gs>
              <a:gs pos="100000">
                <a:srgbClr val="000099"/>
              </a:gs>
            </a:gsLst>
            <a:lin ang="5400000"/>
          </a:gradFill>
          <a:ln w="0">
            <a:noFill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33480" bIns="334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938240" y="461880"/>
            <a:ext cx="4826160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0" y="6529320"/>
            <a:ext cx="6934320" cy="100080"/>
          </a:xfrm>
          <a:prstGeom prst="rect">
            <a:avLst/>
          </a:prstGeom>
          <a:gradFill rotWithShape="0">
            <a:gsLst>
              <a:gs pos="0">
                <a:srgbClr val="000099"/>
              </a:gs>
              <a:gs pos="50000">
                <a:srgbClr val="9a9ad6"/>
              </a:gs>
              <a:gs pos="100000">
                <a:srgbClr val="000099"/>
              </a:gs>
            </a:gsLst>
            <a:lin ang="5400000"/>
          </a:gradFill>
          <a:ln w="0">
            <a:noFill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7848720" y="5867280"/>
          <a:ext cx="1143000" cy="8953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7848720" y="5867280"/>
                    <a:ext cx="1143000" cy="895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114300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99"/>
              </a:spcBef>
              <a:buClr>
                <a:srgbClr val="339966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99"/>
              </a:spcBef>
              <a:buClr>
                <a:srgbClr val="9933ff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5486400" y="6461280"/>
            <a:ext cx="2209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 algn="r"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5E50644-FAA1-4A97-8343-A85162B4BE71}" type="slidenum"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16256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685800" y="914400"/>
            <a:ext cx="7778880" cy="889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0099"/>
              </a:gs>
              <a:gs pos="50000">
                <a:srgbClr val="9a9ad6"/>
              </a:gs>
              <a:gs pos="100000">
                <a:srgbClr val="000099"/>
              </a:gs>
            </a:gsLst>
            <a:lin ang="5400000"/>
          </a:gradFill>
          <a:ln w="0">
            <a:noFill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33480" bIns="334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938240" y="461880"/>
            <a:ext cx="4826160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0" y="6529320"/>
            <a:ext cx="6934320" cy="100080"/>
          </a:xfrm>
          <a:prstGeom prst="rect">
            <a:avLst/>
          </a:prstGeom>
          <a:gradFill rotWithShape="0">
            <a:gsLst>
              <a:gs pos="0">
                <a:srgbClr val="000099"/>
              </a:gs>
              <a:gs pos="50000">
                <a:srgbClr val="9a9ad6"/>
              </a:gs>
              <a:gs pos="100000">
                <a:srgbClr val="000099"/>
              </a:gs>
            </a:gsLst>
            <a:lin ang="5400000"/>
          </a:gradFill>
          <a:ln w="0">
            <a:noFill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7848720" y="5867280"/>
          <a:ext cx="1143000" cy="8953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7848720" y="5867280"/>
                    <a:ext cx="1143000" cy="895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85800" y="114300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99"/>
              </a:spcBef>
              <a:buClr>
                <a:srgbClr val="339966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99"/>
              </a:spcBef>
              <a:buClr>
                <a:srgbClr val="9933ff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5486400" y="6461280"/>
            <a:ext cx="2209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 algn="r"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1F7A721-9475-473C-ACE6-53B957EACD43}" type="slidenum"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image" Target="../media/image4.wmf"/><Relationship Id="rId4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3124080" y="229860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714200" y="2062080"/>
            <a:ext cx="180720" cy="125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1" name=""/>
          <p:cNvCxnSpPr/>
          <p:nvPr/>
        </p:nvCxnSpPr>
        <p:spPr>
          <a:xfrm>
            <a:off x="4362120" y="3685680"/>
            <a:ext cx="108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22" name=""/>
          <p:cNvSpPr/>
          <p:nvPr/>
        </p:nvSpPr>
        <p:spPr>
          <a:xfrm flipH="1">
            <a:off x="1042560" y="90360"/>
            <a:ext cx="12600" cy="579600"/>
          </a:xfrm>
          <a:prstGeom prst="line">
            <a:avLst/>
          </a:prstGeom>
          <a:ln w="57240">
            <a:solidFill>
              <a:srgbClr val="00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03440" y="826920"/>
            <a:ext cx="6983280" cy="0"/>
          </a:xfrm>
          <a:prstGeom prst="line">
            <a:avLst/>
          </a:prstGeom>
          <a:ln w="572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055520" y="1030320"/>
            <a:ext cx="0" cy="5551560"/>
          </a:xfrm>
          <a:prstGeom prst="line">
            <a:avLst/>
          </a:prstGeom>
          <a:ln w="57240">
            <a:solidFill>
              <a:srgbClr val="00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154160" y="258120"/>
            <a:ext cx="6514920" cy="484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Dabhol Power Company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406520" y="1904040"/>
            <a:ext cx="68245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Presentation to Oman LNG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" name=""/>
          <p:cNvGraphicFramePr/>
          <p:nvPr/>
        </p:nvGraphicFramePr>
        <p:xfrm>
          <a:off x="3413160" y="2819520"/>
          <a:ext cx="2744640" cy="2146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413160" y="2819520"/>
                    <a:ext cx="2744640" cy="2146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" name=""/>
          <p:cNvSpPr/>
          <p:nvPr/>
        </p:nvSpPr>
        <p:spPr>
          <a:xfrm>
            <a:off x="3846600" y="5334120"/>
            <a:ext cx="20617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19,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Dubai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>
        <p:zoom dir="out"/>
      </p:transition>
    </mc:Choice>
    <mc:Fallback>
      <p:transition spd="slow">
        <p:zoom dir="out"/>
      </p:transition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/>
          <p:nvPr/>
        </p:nvSpPr>
        <p:spPr>
          <a:xfrm>
            <a:off x="990720" y="5715000"/>
            <a:ext cx="70927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30040" indent="-23004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May bill amount reduced by 54 Crs in rebates.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16256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MSEB Payment History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grpSp>
        <p:nvGrpSpPr>
          <p:cNvPr id="58" name=""/>
          <p:cNvGrpSpPr/>
          <p:nvPr/>
        </p:nvGrpSpPr>
        <p:grpSpPr>
          <a:xfrm>
            <a:off x="703440" y="1219320"/>
            <a:ext cx="7951680" cy="4495680"/>
            <a:chOff x="703440" y="1219320"/>
            <a:chExt cx="7951680" cy="4495680"/>
          </a:xfrm>
        </p:grpSpPr>
        <p:sp>
          <p:nvSpPr>
            <p:cNvPr id="59" name=""/>
            <p:cNvSpPr/>
            <p:nvPr/>
          </p:nvSpPr>
          <p:spPr>
            <a:xfrm>
              <a:off x="762120" y="1219320"/>
              <a:ext cx="7696080" cy="4495680"/>
            </a:xfrm>
            <a:prstGeom prst="roundRect">
              <a:avLst>
                <a:gd name="adj" fmla="val 8991"/>
              </a:avLst>
            </a:prstGeom>
            <a:solidFill>
              <a:srgbClr val="eaeaea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60" name=""/>
            <p:cNvGraphicFramePr/>
            <p:nvPr/>
          </p:nvGraphicFramePr>
          <p:xfrm>
            <a:off x="703440" y="1219320"/>
            <a:ext cx="7951680" cy="3769920"/>
          </p:xfrm>
          <a:graphic>
            <a:graphicData uri="http://schemas.openxmlformats.org/presentationml/2006/ole">
              <p:oleObj progId="Excel.Sheet.12" r:id="rId1" spid="">
                <p:embed/>
                <p:pic>
                  <p:nvPicPr>
                    <p:cNvPr id="61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703440" y="1219320"/>
                      <a:ext cx="7951680" cy="37699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62" name=""/>
            <p:cNvSpPr/>
            <p:nvPr/>
          </p:nvSpPr>
          <p:spPr>
            <a:xfrm>
              <a:off x="3379680" y="5025960"/>
              <a:ext cx="3375000" cy="2880"/>
            </a:xfrm>
            <a:prstGeom prst="line">
              <a:avLst/>
            </a:prstGeom>
            <a:ln w="25560">
              <a:solidFill>
                <a:srgbClr val="000080"/>
              </a:solidFill>
              <a:miter/>
              <a:headEnd len="med" type="triangle" w="sm"/>
              <a:tailEnd len="med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 flipH="1">
              <a:off x="1385640" y="5029200"/>
              <a:ext cx="1920600" cy="0"/>
            </a:xfrm>
            <a:prstGeom prst="line">
              <a:avLst/>
            </a:prstGeom>
            <a:ln w="25560">
              <a:solidFill>
                <a:srgbClr val="000080"/>
              </a:solidFill>
              <a:miter/>
              <a:headEnd len="med" type="triangle" w="sm"/>
              <a:tailEnd len="med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1765440" y="5013360"/>
              <a:ext cx="11905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1999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4754520" y="5013360"/>
              <a:ext cx="10857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6754680" y="5029200"/>
              <a:ext cx="1336680" cy="0"/>
            </a:xfrm>
            <a:prstGeom prst="line">
              <a:avLst/>
            </a:prstGeom>
            <a:ln w="25560">
              <a:solidFill>
                <a:srgbClr val="000080"/>
              </a:solidFill>
              <a:miter/>
              <a:headEnd len="med" type="triangle" w="sm"/>
              <a:tailEnd len="med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6896160" y="5029200"/>
              <a:ext cx="10843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1677960" y="5181480"/>
              <a:ext cx="5940360" cy="438480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600">
              <a:solidFill>
                <a:srgbClr val="000000"/>
              </a:solidFill>
              <a:miter/>
            </a:ln>
            <a:effectLst>
              <a:outerShdw dist="71785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46080" rIns="46080" tIns="46080" bIns="46080" anchor="t">
              <a:spAutoFit/>
            </a:bodyPr>
            <a:p>
              <a:pPr marL="343080" indent="-343080">
                <a:lnSpc>
                  <a:spcPct val="100000"/>
                </a:lnSpc>
                <a:spcBef>
                  <a:spcPts val="2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Bars represent total bill payment in Rs. Crs.                      Bars represent amount of bill paid on due date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343080" indent="-343080" algn="ctr">
                <a:lnSpc>
                  <a:spcPct val="100000"/>
                </a:lnSpc>
                <a:spcBef>
                  <a:spcPts val="2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Line represents # of days until final payment received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1887480" y="5257800"/>
              <a:ext cx="223920" cy="8856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1760" bIns="41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4573440" y="5257800"/>
              <a:ext cx="222480" cy="88560"/>
            </a:xfrm>
            <a:prstGeom prst="rect">
              <a:avLst/>
            </a:prstGeom>
            <a:solidFill>
              <a:srgbClr val="ff99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1760" bIns="41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3095640" y="5486400"/>
              <a:ext cx="228600" cy="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transition>
    <p:zoom dir="in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762120" y="151920"/>
            <a:ext cx="716256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MSEB Update 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685800" y="1143000"/>
            <a:ext cx="7772400" cy="541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5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 actions adversely impact DPC, Sponsors and Lenders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 Defaults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150000"/>
              </a:lnSpc>
              <a:spcBef>
                <a:spcPts val="249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Prompt payment from MSEB until Dec. 1999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150000"/>
              </a:lnSpc>
              <a:spcBef>
                <a:spcPts val="249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Dec 1999 until Dec 2000, delays in payment increased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150000"/>
              </a:lnSpc>
              <a:spcBef>
                <a:spcPts val="249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started invoking State and Central Government guarantees in early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150000"/>
              </a:lnSpc>
              <a:spcBef>
                <a:spcPts val="249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2000, Jan 2001, Feb 2001, April 2001 &amp; May 2001 bills still unpaid due to ongoing dispute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L/C Default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150000"/>
              </a:lnSpc>
              <a:spcBef>
                <a:spcPts val="249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of Payment L/C not enhanced by MSEB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Escrow Default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Despatch manipulation and engineered misdeclaration claims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5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MSEB’s Principal Concerns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not afford Phase II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150000"/>
              </a:lnSpc>
              <a:spcBef>
                <a:spcPts val="249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in paying consumer sector insufficient to absorb Phase II 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150000"/>
              </a:lnSpc>
              <a:spcBef>
                <a:spcPts val="249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Thus, MSEB revenue increase does not match cash outflow to DPC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Consequences of Escrow reactivation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Inability to enhance L/C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>
        <p:dissolve/>
      </p:transition>
    </mc:Choice>
    <mc:Fallback>
      <p:transition spd="slow">
        <p:dissolve/>
      </p:transition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"/>
          <p:cNvSpPr/>
          <p:nvPr/>
        </p:nvSpPr>
        <p:spPr>
          <a:xfrm>
            <a:off x="996840" y="0"/>
            <a:ext cx="7728120" cy="66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16256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Godbole Committee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85800" y="1143000"/>
            <a:ext cx="7772400" cy="541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6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Review Committee, with Dr. Madhavrao Godbole as the Chairman, appointed by GoM to address the present MSEB crisis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Terms of Reference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review overall demand-supply situation of power in Maharashtra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160000"/>
              </a:lnSpc>
              <a:spcBef>
                <a:spcPts val="300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 reference to MSEB’s purchase from IPPs with which PPAs signed / proposed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examine the cost of power supplied by DPC and distribution losses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160000"/>
              </a:lnSpc>
              <a:spcBef>
                <a:spcPts val="300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Examine implications on MSEB finances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review and reconsider provisions of DPC PPA,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160000"/>
              </a:lnSpc>
              <a:spcBef>
                <a:spcPts val="300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Suggest measures to purchase DPC power by others, including GOI or its agencies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suggest future course of action for State’s power sector reforms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Any other matter referred by GOM in the above context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Terms of Reference expanded later to direct the Committee to negotiate the PPA &amp; related documents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>
        <p:zoom dir="out"/>
      </p:transition>
    </mc:Choice>
    <mc:Fallback>
      <p:transition spd="slow">
        <p:zoom dir="out"/>
      </p:transition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69608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Godbole Committee Report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685800" y="114300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Review Committee, with Dr. Madhavrao Godbole as the Chairman, appointed by GoM to address the present MSEB crisis (Feb, 2001)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9" name=""/>
          <p:cNvGraphicFramePr/>
          <p:nvPr/>
        </p:nvGraphicFramePr>
        <p:xfrm>
          <a:off x="774720" y="1752480"/>
          <a:ext cx="8231040" cy="50468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74720" y="1752480"/>
                    <a:ext cx="8231040" cy="504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ransition>
    <p:dissolve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16256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Godbole Committee Report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2" name=""/>
          <p:cNvGraphicFramePr/>
          <p:nvPr/>
        </p:nvGraphicFramePr>
        <p:xfrm>
          <a:off x="527040" y="1112760"/>
          <a:ext cx="8845560" cy="55166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27040" y="1112760"/>
                    <a:ext cx="8845560" cy="5516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ransition>
    <p:dissolve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16256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Renegotiation Committee Meetings 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685800" y="990720"/>
            <a:ext cx="7772400" cy="541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60000"/>
              </a:lnSpc>
              <a:spcBef>
                <a:spcPts val="400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GoM appointed new committee for renegotiating PPA and tariff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00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meetings held with DPC (May 11, May 29, June 19 &amp; June 30)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400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 wants to restrict its off take to only one power block (740 MW)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400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Committee, including GoI representative, unclear about the purchaser of power for the remaining two power blocks (1444 MW)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00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But GoI says it will not be NTPC or GoI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400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Committee seeking unilateral tariff reductions by DPC to equal ~ Rs. 2.5/kWh @ 30% PLF (current LNG tariff @ 30% PLF ~ Rs. 9/kWh)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400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has maintained that any tariff reduction can only be considered with MSEB, GoM and GoI buying 90%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00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will not take marketing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400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Tariff reduction involves concessions from stakeholders, including lenders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00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has indicated a potential reduction in tariff up to ~10%, subject to 90% PLF, creditworthy security and acceptability by all stakeholders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dissolve/>
  </p:transition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16256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PPA Rescission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685800" y="114300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7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May 24, MSEB faxed rescission letter dated May 23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7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Repudiation based on alleged misrepresentation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7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Without prejudice to rescission, agreeable to continue purchase of power and make payments till disputes are resolved by the appropriate forum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7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Such payments to be on the basis of reasonable compensation as determined by a competent forum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7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MSEB’s Plan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7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Conditioned April payment on DPC acknowledgement of PPA rescission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7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Seek refuge with MERC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7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Weeks in planning stage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170000"/>
              </a:lnSpc>
              <a:spcBef>
                <a:spcPts val="300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Evidenced by over 600 page MERC filing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1195560" y="5851440"/>
            <a:ext cx="6754680" cy="51120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009999"/>
              </a:gs>
              <a:gs pos="100000">
                <a:srgbClr val="008383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MSEB’s Only Solution : Avoid PPA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>
        <p:dissolve/>
      </p:transition>
    </mc:Choice>
    <mc:Fallback>
      <p:transition spd="slow">
        <p:dissolve/>
      </p:transition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16256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MSEB Repudiation: MERC Actions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685800" y="990720"/>
            <a:ext cx="7772400" cy="541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80880" indent="-380880">
              <a:lnSpc>
                <a:spcPct val="185000"/>
              </a:lnSpc>
              <a:spcBef>
                <a:spcPts val="224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 Petition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62120" indent="-304920">
              <a:lnSpc>
                <a:spcPct val="18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May 25, MSEB filed petition before MERC for, inter alia,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23920" indent="-266760">
              <a:lnSpc>
                <a:spcPct val="185000"/>
              </a:lnSpc>
              <a:spcBef>
                <a:spcPts val="300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 adjudication of disputes between MSEB and DPC under PPA;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23920" indent="-266760">
              <a:lnSpc>
                <a:spcPct val="185000"/>
              </a:lnSpc>
              <a:spcBef>
                <a:spcPts val="300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 of MSEB’s rescission of PPA;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23920" indent="-266760">
              <a:lnSpc>
                <a:spcPct val="185000"/>
              </a:lnSpc>
              <a:spcBef>
                <a:spcPts val="300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Enjoin DPC from taking further legal recourse available under PPA; 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23920" indent="-266760">
              <a:lnSpc>
                <a:spcPct val="185000"/>
              </a:lnSpc>
              <a:spcBef>
                <a:spcPts val="300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Move jurisdiction from international arbitration to Indian legal system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lnSpc>
                <a:spcPct val="185000"/>
              </a:lnSpc>
              <a:spcBef>
                <a:spcPts val="224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 Hearing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62120" indent="-304920">
              <a:lnSpc>
                <a:spcPct val="18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May 29, MERC was prima facie of the view that it had jurisdiction to adjudicate disputes between MSEB and DPC. On the basis of this view, MERC issued ad-interim orders restraining DPC from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23920" indent="-266760">
              <a:lnSpc>
                <a:spcPct val="185000"/>
              </a:lnSpc>
              <a:spcBef>
                <a:spcPts val="300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Pursuing arbitration proceedings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23920" indent="-266760">
              <a:lnSpc>
                <a:spcPct val="185000"/>
              </a:lnSpc>
              <a:spcBef>
                <a:spcPts val="300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Reactivating the Escrow 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dissolve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761760" y="76320"/>
            <a:ext cx="800100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Mumbai High Court Order: MERC Jurisdiction 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685800" y="990720"/>
            <a:ext cx="777240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80880" indent="-380880">
              <a:lnSpc>
                <a:spcPct val="165000"/>
              </a:lnSpc>
              <a:spcBef>
                <a:spcPts val="224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Mumbai High Court Hearing (June 27)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62120" indent="-304920">
              <a:lnSpc>
                <a:spcPct val="16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challenged the jurisdiction of the MERC over disputes between MSEB and DPC as asserted by MSEB in its petition filed with MERC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62120" indent="-304920">
              <a:lnSpc>
                <a:spcPct val="16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 of High Court order: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23920" indent="-266760">
              <a:lnSpc>
                <a:spcPct val="165000"/>
              </a:lnSpc>
              <a:spcBef>
                <a:spcPts val="150"/>
              </a:spcBef>
              <a:buClr>
                <a:srgbClr val="009999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High Court refused to exercise its writ jurisdiction on the basis that DPC’s petition was premature and was not a fit case for interference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23920" indent="-266760">
              <a:lnSpc>
                <a:spcPct val="165000"/>
              </a:lnSpc>
              <a:spcBef>
                <a:spcPts val="150"/>
              </a:spcBef>
              <a:buClr>
                <a:srgbClr val="009999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High Court stayed its own order for a period of two weeks and also adjourned proceedings before the MERC for the same period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23920" indent="-266760">
              <a:lnSpc>
                <a:spcPct val="165000"/>
              </a:lnSpc>
              <a:spcBef>
                <a:spcPts val="150"/>
              </a:spcBef>
              <a:buClr>
                <a:srgbClr val="009999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High Court also directed the MERC to determine its own jurisdiction and pass orders within six weeks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23920" indent="-266760">
              <a:lnSpc>
                <a:spcPct val="165000"/>
              </a:lnSpc>
              <a:spcBef>
                <a:spcPts val="150"/>
              </a:spcBef>
              <a:buClr>
                <a:srgbClr val="009999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High Court left the issue of jurisdiction open and made no determination on the issue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23920" indent="-266760">
              <a:lnSpc>
                <a:spcPct val="165000"/>
              </a:lnSpc>
              <a:spcBef>
                <a:spcPts val="150"/>
              </a:spcBef>
              <a:buClr>
                <a:srgbClr val="009999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High Court maintained that the MERC’s ad-interim orders that prevent DPC from pursing the arbitration against MSEB and re-activation of the escrow would continue to remain valid pending the MERC’s final determination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62120" indent="-304920">
              <a:lnSpc>
                <a:spcPct val="16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examining all the options available, including appealing to the Supreme Court challenging the High Court order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dissolve/>
  </p:transition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Chronology of Apr-01 Conditional Payment 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685800" y="990720"/>
            <a:ext cx="7772400" cy="541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80880" indent="-380880">
              <a:lnSpc>
                <a:spcPct val="165000"/>
              </a:lnSpc>
              <a:spcBef>
                <a:spcPts val="224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24 (one day prior to April invoice due date)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62120" indent="-304920">
              <a:lnSpc>
                <a:spcPct val="16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 called DPC to collect the cheque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62120" indent="-304920">
              <a:lnSpc>
                <a:spcPct val="16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Within minutes thereafter, MSEB’s rescission letter faxed to DPC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62120" indent="-304920">
              <a:lnSpc>
                <a:spcPct val="16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elected not to collect cheque until legal analysis of rescission letter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23920" indent="-266760">
              <a:lnSpc>
                <a:spcPct val="165000"/>
              </a:lnSpc>
              <a:spcBef>
                <a:spcPts val="300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will not compromise its position vis-à-vis validity of PPA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lnSpc>
                <a:spcPct val="165000"/>
              </a:lnSpc>
              <a:spcBef>
                <a:spcPts val="224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62120" indent="-304920">
              <a:lnSpc>
                <a:spcPct val="16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wrote letter to MSEB asking them to clarify their intent, and informing that: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23920" indent="-266760">
              <a:lnSpc>
                <a:spcPct val="165000"/>
              </a:lnSpc>
              <a:spcBef>
                <a:spcPts val="300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DPC’s position is that no rescission of PPA is possible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23920" indent="-266760">
              <a:lnSpc>
                <a:spcPct val="165000"/>
              </a:lnSpc>
              <a:spcBef>
                <a:spcPts val="300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will collect check from MSEB on next business day (Monday, May 28)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62120" indent="-304920">
              <a:lnSpc>
                <a:spcPct val="16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DPC letter being finalized, MSEB messenger arrived with cheque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23920" indent="-266760">
              <a:lnSpc>
                <a:spcPct val="165000"/>
              </a:lnSpc>
              <a:spcBef>
                <a:spcPts val="300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time ever MSEB has delivered cheque to DPC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62120" indent="-304920">
              <a:lnSpc>
                <a:spcPct val="16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requested MSEB messenger to return with the cheque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62120" indent="-304920">
              <a:lnSpc>
                <a:spcPct val="16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sent letter via fax in response to MSEB’s rescission letter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62120" indent="-304920">
              <a:lnSpc>
                <a:spcPct val="16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received MSEB letter via fax asking DPC to collect cheque at MSEB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dissolve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762120" y="75960"/>
            <a:ext cx="7162560" cy="795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13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Presentation Agenda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066320"/>
            <a:ext cx="77724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3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Status Update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3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 I Update/Current Status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3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 II Update/Construction Status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3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Ship Update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3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 / GoM / GoI Update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3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 Actions &amp; Concerns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3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 Update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3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GoI Update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3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Actions &amp; GoM / GoI Response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3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Efforts to find a solution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3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Response from GoM / GoI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3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Response from MSEB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3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Road Ahead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3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Preservation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3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Renegotiation 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dissolve/>
  </p:transition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762120" y="961920"/>
            <a:ext cx="8302680" cy="538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380880" indent="-380880">
              <a:lnSpc>
                <a:spcPct val="155000"/>
              </a:lnSpc>
              <a:spcBef>
                <a:spcPts val="224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25 (contd.)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62120" indent="-304920">
              <a:lnSpc>
                <a:spcPct val="15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 tried to force deposit of cheque at Bank of America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62120" indent="-304920">
              <a:lnSpc>
                <a:spcPct val="15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requested its banker not to accept cheque until MSEB accepts DPC letter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62120" indent="-304920">
              <a:lnSpc>
                <a:spcPct val="15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 refused to accept DPC’s hand-delivered letter at MSEB office (already received via fax)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62120" indent="-304920">
              <a:lnSpc>
                <a:spcPct val="15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 Chairman agreed to accept letter at public announcement of MERC petition filing, in exchange for DPC acceptance of MERC hearing notice; exchange takes place later in evening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55000"/>
              </a:lnSpc>
              <a:spcBef>
                <a:spcPts val="224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28 (next business day)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62120" indent="-304920">
              <a:lnSpc>
                <a:spcPct val="15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sent messenger to collect cheque from MSEB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23920" indent="-266760">
              <a:lnSpc>
                <a:spcPct val="155000"/>
              </a:lnSpc>
              <a:spcBef>
                <a:spcPts val="150"/>
              </a:spcBef>
              <a:buClr>
                <a:srgbClr val="009999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Told no cheque available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55000"/>
              </a:lnSpc>
              <a:spcBef>
                <a:spcPts val="224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62120" indent="-304920">
              <a:lnSpc>
                <a:spcPct val="15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 clarified their position stating that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23920" indent="-266760">
              <a:lnSpc>
                <a:spcPct val="155000"/>
              </a:lnSpc>
              <a:spcBef>
                <a:spcPts val="150"/>
              </a:spcBef>
              <a:buClr>
                <a:srgbClr val="009999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 had rescinded the PPA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23920" indent="-266760">
              <a:lnSpc>
                <a:spcPct val="155000"/>
              </a:lnSpc>
              <a:spcBef>
                <a:spcPts val="150"/>
              </a:spcBef>
              <a:buClr>
                <a:srgbClr val="009999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further payments would be made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23920" indent="-266760">
              <a:lnSpc>
                <a:spcPct val="155000"/>
              </a:lnSpc>
              <a:spcBef>
                <a:spcPts val="150"/>
              </a:spcBef>
              <a:buClr>
                <a:srgbClr val="009999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further power to be dispatched from noon of May 29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23920" indent="-266760">
              <a:lnSpc>
                <a:spcPct val="155000"/>
              </a:lnSpc>
              <a:spcBef>
                <a:spcPts val="150"/>
              </a:spcBef>
              <a:buClr>
                <a:srgbClr val="009999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further Phase II testing allowed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87536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Chronology of Apr-01 Conditional Payment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</p:spTree>
  </p:cSld>
  <p:transition>
    <p:dissolve/>
  </p:transition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"/>
          <p:cNvSpPr/>
          <p:nvPr/>
        </p:nvSpPr>
        <p:spPr>
          <a:xfrm>
            <a:off x="1219320" y="2971800"/>
            <a:ext cx="41148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16256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Escrow Update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685800" y="990360"/>
            <a:ext cx="7772400" cy="510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4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Escrow mechanism tested successfully and placed under suspension in April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Notice to terminate suspension of escrow mechanism sent to MSEB and Canara Bank (as Escrow Bank) on March 22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140000"/>
              </a:lnSpc>
              <a:spcBef>
                <a:spcPts val="300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 did not respond and they also advised Canara Bank not to reactivate the Escrow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140000"/>
              </a:lnSpc>
              <a:spcBef>
                <a:spcPts val="300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wrote directly to collection banks to reactivate Escrow, which has not been responded to by the banks till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140000"/>
              </a:lnSpc>
              <a:spcBef>
                <a:spcPts val="300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followed up the matter rigorously with MSEB and Canara Bank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Recent Developments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May 25 2001, MSEB filed petition before MERC to restrain DPC from reactivating the Escrow account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 rescinded the PPA on May 29,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 issued orders on May 29, 2001 restraining DPC from reactivating the Escrow account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417600" y="5776920"/>
            <a:ext cx="8497800" cy="51120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009999"/>
              </a:gs>
              <a:gs pos="100000">
                <a:srgbClr val="008383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MSEB failed to meet its contractual obligation to reactivate Escrow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dissolve/>
  </p:transition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16256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GoI Update 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685800" y="114300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4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Defaults on GoI Guarantee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Appointed Representative to Renegotiating Committee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facilitate and listen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proposals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Directed CEA to ask power deficit states: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much power needed and at what price?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CEA report indicates a price range of Rs.2.25-3.00 /kWh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Only partial absorption of Phase II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Offered to give DPC clearances to market power itself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Held several meetings and said all would be OK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But GoI has repeatedly refused requests from DPC, MSEB, GoM, etc. to purchase Phase II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762120" y="5829840"/>
            <a:ext cx="7086600" cy="51120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009999"/>
              </a:gs>
              <a:gs pos="100000">
                <a:srgbClr val="008383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GoI so far reluctant to become a key player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>
        <p:dissolve/>
      </p:transition>
    </mc:Choice>
    <mc:Fallback>
      <p:transition spd="slow">
        <p:dissolve/>
      </p:transition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"/>
          <p:cNvSpPr/>
          <p:nvPr/>
        </p:nvSpPr>
        <p:spPr>
          <a:xfrm>
            <a:off x="703440" y="2133720"/>
            <a:ext cx="7951680" cy="91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algn="ctr">
              <a:lnSpc>
                <a:spcPct val="13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DPC Actions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>
        <p:zoom dir="out"/>
      </p:transition>
    </mc:Choice>
    <mc:Fallback>
      <p:transition spd="slow">
        <p:zoom dir="out"/>
      </p:transition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762120" y="151920"/>
            <a:ext cx="716256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DPC Efforts to Find a Solution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533520" y="990360"/>
            <a:ext cx="8153280" cy="739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4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Qtr initiated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0000"/>
              </a:lnSpc>
              <a:spcBef>
                <a:spcPts val="20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party sales discussion with MSEB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1Q - 2000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150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Established 5 person team devoted full time to pursue third party sales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0000"/>
              </a:lnSpc>
              <a:spcBef>
                <a:spcPts val="20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Held over 20 negotiations with potential customers for power sales           2Q - 2000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125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Rajasthan, Karnataka, Delhi, Andhra Pradesh etc.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0000"/>
              </a:lnSpc>
              <a:spcBef>
                <a:spcPts val="20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Assisted MSEB in its rate filing with MERC and made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2Q – 2000 available Enron’s regulatory experience and expertise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0000"/>
              </a:lnSpc>
              <a:spcBef>
                <a:spcPts val="20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 with various levels at MSEB/GOM/GOI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2Q – 2000 to focus 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150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MSEB’s poor financial health and need to accelerate reforms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150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MSEB’s inability to absorb Phase II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150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for third parties to purchase Phase II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150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 need to hedge fuel and $ exposure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150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Covered various levels at MSEB, GOM and GOI including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140000"/>
              </a:lnSpc>
              <a:spcBef>
                <a:spcPts val="125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 -  Chairman, other Board members, and other MSEB officials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140000"/>
              </a:lnSpc>
              <a:spcBef>
                <a:spcPts val="125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- Chief Minister, State Power Minister, Senior State Bureaucracy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140000"/>
              </a:lnSpc>
              <a:spcBef>
                <a:spcPts val="125"/>
              </a:spcBef>
              <a:buClr>
                <a:srgbClr val="339966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GOI – PMO, Power Minister, Power Secretary and other MOP officials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0000"/>
              </a:lnSpc>
              <a:spcBef>
                <a:spcPts val="150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 meetings yielded no progress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761760" y="76320"/>
            <a:ext cx="754380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DPC Efforts to Find a Solution (cont.)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685800" y="914400"/>
            <a:ext cx="7772400" cy="556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7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Qtr Initiated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70000"/>
              </a:lnSpc>
              <a:spcBef>
                <a:spcPts val="400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 rate reduction on Phase I Rs. Loans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 - 2000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70000"/>
              </a:lnSpc>
              <a:spcBef>
                <a:spcPts val="400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Discussions with MSEB/GOM on sharing  3rd LNG tank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3Q – 2000 with MetGas Project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70000"/>
              </a:lnSpc>
              <a:spcBef>
                <a:spcPts val="400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provided loan (with MSEB’s concurrence)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3Q - 2000  to MSEB’s Phase II transmission line contractors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70000"/>
              </a:lnSpc>
              <a:spcBef>
                <a:spcPts val="400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Worked with lenders to permit extra 30 days for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4Q – 2000 MSEB to pay DPC bills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70000"/>
              </a:lnSpc>
              <a:spcBef>
                <a:spcPts val="400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sale of power to GOI (NTPC or PTC)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4Q - 2000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70000"/>
              </a:lnSpc>
              <a:spcBef>
                <a:spcPts val="400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Despite MSEB’s creeping delay in payment of DPC bills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70000"/>
              </a:lnSpc>
              <a:spcBef>
                <a:spcPts val="300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continued to comply with the PPA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70000"/>
              </a:lnSpc>
              <a:spcBef>
                <a:spcPts val="2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Invoked GOM/GOI guarantee first time only in Jan 2001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762120" y="151920"/>
            <a:ext cx="716256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Response from the Government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685800" y="11430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180000"/>
              </a:lnSpc>
              <a:spcBef>
                <a:spcPts val="349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GOM (CM, Power Minister and other Ministers) on various occasions, including floor of the Assembly, expressed a desire to cancel the project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80000"/>
              </a:lnSpc>
              <a:spcBef>
                <a:spcPts val="349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GOM appointed the Godbole Committee with the intention to review the project (find loopholes) and renegotiate the PPA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80000"/>
              </a:lnSpc>
              <a:spcBef>
                <a:spcPts val="349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Parties in power in the State (Congress - I, Left Parties and others) organized several anti project/anti Enron demonstrations to meet  their political needs and call for cancellation of the project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80000"/>
              </a:lnSpc>
              <a:spcBef>
                <a:spcPts val="349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GOM used its authority to cancel/change conditions in project clearances to frustrate DPC in performing its obligations under the PPA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80000"/>
              </a:lnSpc>
              <a:spcBef>
                <a:spcPts val="349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GOM actively canvassed with GOI not to pay the Rs 102 cr unpaid December 2000 bill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80000"/>
              </a:lnSpc>
              <a:spcBef>
                <a:spcPts val="349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GOI (notwithstanding DPC overtures) – no progress in the last 6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80000"/>
              </a:lnSpc>
              <a:spcBef>
                <a:spcPts val="349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GOI in its most recent meeting with DPC offered to participate in discussions only if DPC ceases all legal action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16256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Response from MSEB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685440" y="990720"/>
            <a:ext cx="7792920" cy="5108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9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Deliberate failure to pay DPC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9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 Chairman announced intention to deliberately not pay DPC to precipitate a crisis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9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Fabrication of misdeclaration allegations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9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Failure to enhance Letter of Credit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9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Failure to implement the Escrow Agreement and actively canvassing Canara Bank not to implement the Escrow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9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Inadequate attention to completion of transmission lines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9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circuit has been completed for over one year and still not energized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"/>
          <p:cNvSpPr/>
          <p:nvPr/>
        </p:nvSpPr>
        <p:spPr>
          <a:xfrm>
            <a:off x="703440" y="2133720"/>
            <a:ext cx="7951680" cy="91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algn="ctr">
              <a:lnSpc>
                <a:spcPct val="13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The Road Ahead…..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>
        <p:zoom dir="out"/>
      </p:transition>
    </mc:Choice>
    <mc:Fallback>
      <p:transition spd="slow">
        <p:zoom dir="out"/>
      </p:transition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16256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The Road Ahead…..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grpSp>
        <p:nvGrpSpPr>
          <p:cNvPr id="115" name=""/>
          <p:cNvGrpSpPr/>
          <p:nvPr/>
        </p:nvGrpSpPr>
        <p:grpSpPr>
          <a:xfrm>
            <a:off x="0" y="1219320"/>
            <a:ext cx="4573440" cy="3352680"/>
            <a:chOff x="0" y="1219320"/>
            <a:chExt cx="4573440" cy="3352680"/>
          </a:xfrm>
        </p:grpSpPr>
        <p:sp>
          <p:nvSpPr>
            <p:cNvPr id="116" name=""/>
            <p:cNvSpPr/>
            <p:nvPr/>
          </p:nvSpPr>
          <p:spPr>
            <a:xfrm>
              <a:off x="362520" y="1219320"/>
              <a:ext cx="4210560" cy="335268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1d1d1"/>
                </a:gs>
                <a:gs pos="100000">
                  <a:srgbClr val="969696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0" y="1365120"/>
              <a:ext cx="4573440" cy="2890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3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RENEGOTIATION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13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Bid / ask is very wide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13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Very difficult and complicated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13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Requires creditworthy buyer for all power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13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Tariff reduction requires material concessions from all stakeholders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13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Significant transaction costs and delay costs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13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Future renegotiation risk is high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8" name=""/>
          <p:cNvGrpSpPr/>
          <p:nvPr/>
        </p:nvGrpSpPr>
        <p:grpSpPr>
          <a:xfrm>
            <a:off x="4362480" y="1219320"/>
            <a:ext cx="4640400" cy="3352680"/>
            <a:chOff x="4362480" y="1219320"/>
            <a:chExt cx="4640400" cy="3352680"/>
          </a:xfrm>
        </p:grpSpPr>
        <p:sp>
          <p:nvSpPr>
            <p:cNvPr id="119" name=""/>
            <p:cNvSpPr/>
            <p:nvPr/>
          </p:nvSpPr>
          <p:spPr>
            <a:xfrm>
              <a:off x="4784400" y="1219320"/>
              <a:ext cx="4115520" cy="335268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1d1d1"/>
                </a:gs>
                <a:gs pos="100000">
                  <a:srgbClr val="969696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4362480" y="1339560"/>
              <a:ext cx="4640400" cy="2958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3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TERMINATION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13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Very difficult and complicated 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13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Cumbersome valuation process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13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Legal proceedings necessary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13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Transaction costs high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13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MSEB / GoM capacity to pay Transfer Amount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13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Enforcement of Arbitration Award is lengthy process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1" name=""/>
          <p:cNvSpPr/>
          <p:nvPr/>
        </p:nvSpPr>
        <p:spPr>
          <a:xfrm>
            <a:off x="685800" y="5318640"/>
            <a:ext cx="7772400" cy="51120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009999"/>
              </a:gs>
              <a:gs pos="100000">
                <a:srgbClr val="008383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Best Option: Pursue both until ultimate path becomes clear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dissolve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703440" y="2133720"/>
            <a:ext cx="7951680" cy="91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algn="ctr">
              <a:lnSpc>
                <a:spcPct val="13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Project Status Update</a:t>
            </a:r>
            <a:r>
              <a:rPr b="0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>
        <p:zoom dir="out"/>
      </p:transition>
    </mc:Choice>
    <mc:Fallback>
      <p:transition spd="slow">
        <p:zoom dir="out"/>
      </p:transition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16256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The Road Ahead…..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685800" y="114300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8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 I and Phase II to be mothballed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8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Preserves asset value for later use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8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 II Construction to recommence after negotiation of new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8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with other counter parties to preserve other project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8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to Continue Renegotiation Efforts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8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Utilize Godbole Committee forum for renegotiations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8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discussions with GoI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8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Absent overt immediate action (not words) by GoI to buy at least 2 power blocks, renegotiation efforts will not succeed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630360" y="609480"/>
            <a:ext cx="8305560" cy="586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20000"/>
              </a:lnSpc>
              <a:spcBef>
                <a:spcPts val="374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dissolve/>
  </p:transition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16256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Enforce Contractual Rights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762120" y="1143000"/>
            <a:ext cx="716256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914400" y="1066680"/>
            <a:ext cx="716292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62120" y="990720"/>
            <a:ext cx="8001000" cy="518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205000"/>
              </a:lnSpc>
              <a:spcBef>
                <a:spcPts val="224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Resist MERC jurisdiction immediately and vigorously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5000"/>
              </a:lnSpc>
              <a:spcBef>
                <a:spcPts val="224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Pursue arbitration / conciliation proceedings against MSEB / GoM / GoI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5000"/>
              </a:lnSpc>
              <a:spcBef>
                <a:spcPts val="224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Remain available to despatch 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5000"/>
              </a:lnSpc>
              <a:spcBef>
                <a:spcPts val="224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to enforce rights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20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 guarantee demands for payment defaults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20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 Preliminary Termination Notices approved by Lenders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20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 Transfer Notices when approved by Lenders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457200" y="5665680"/>
            <a:ext cx="8305920" cy="59220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009999"/>
              </a:gs>
              <a:gs pos="100000">
                <a:srgbClr val="008383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15000"/>
              </a:lnSpc>
              <a:spcBef>
                <a:spcPts val="374"/>
              </a:spcBef>
              <a:spcAft>
                <a:spcPts val="37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Likely to Increase GoI’s Active Involvement in Finding Solution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dissolve/>
  </p:transition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16256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Asset Preservation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685800" y="114300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6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Detailed plans are ready for preservation of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 II power project: Blocks B &amp; 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Regas facility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Marine Works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Balance of Plant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Implementation based on utilisation of DPC / OPO staff and selected contractors on a unit rate basis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time required to accomplish initial preservation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Block 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30 days after reduced readiness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Blocks B &amp; C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Less than 30 days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facility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45 to 60 days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dissolve/>
  </p:transition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16256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Possible Renegotiation Schedule 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685800" y="1143000"/>
            <a:ext cx="777240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75000"/>
              </a:lnSpc>
              <a:spcBef>
                <a:spcPts val="201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Move Phase II into Asset Preservation Mode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75000"/>
              </a:lnSpc>
              <a:spcBef>
                <a:spcPts val="201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Finalize Blueprint of a Solution with all counter parties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Q3,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75000"/>
              </a:lnSpc>
              <a:spcBef>
                <a:spcPts val="201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Renegotiation of Project Documents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Q4,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75000"/>
              </a:lnSpc>
              <a:spcBef>
                <a:spcPts val="201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Close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75000"/>
              </a:lnSpc>
              <a:spcBef>
                <a:spcPts val="201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Commence Phase II Construction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7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Facility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Q4,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7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Plant (don’t complete until LNG ready)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Q3, 2002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75000"/>
              </a:lnSpc>
              <a:spcBef>
                <a:spcPts val="201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Commence Phase II Operations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Q1,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75000"/>
              </a:lnSpc>
              <a:spcBef>
                <a:spcPts val="224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Suspension Period for Phase II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7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Facility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4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7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Plant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75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dissolve/>
  </p:transition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4" name=""/>
          <p:cNvGraphicFramePr/>
          <p:nvPr/>
        </p:nvGraphicFramePr>
        <p:xfrm>
          <a:off x="1371600" y="1066680"/>
          <a:ext cx="6629400" cy="4786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1600" y="1066680"/>
                    <a:ext cx="6629400" cy="478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ransition>
    <p:dissolve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69608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Phase I Operations Update &amp; Current Status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774360" y="1143000"/>
            <a:ext cx="8180280" cy="594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45000"/>
              </a:lnSpc>
              <a:spcBef>
                <a:spcPts val="337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728 MW operational since May 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5000"/>
              </a:lnSpc>
              <a:spcBef>
                <a:spcPts val="561"/>
              </a:spcBef>
              <a:spcAft>
                <a:spcPts val="337"/>
              </a:spcAft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Availability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5000"/>
              </a:lnSpc>
              <a:spcBef>
                <a:spcPts val="437"/>
              </a:spcBef>
              <a:spcAft>
                <a:spcPts val="264"/>
              </a:spcAft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Since May 1999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86%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5000"/>
              </a:lnSpc>
              <a:spcBef>
                <a:spcPts val="561"/>
              </a:spcBef>
              <a:spcAft>
                <a:spcPts val="337"/>
              </a:spcAft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Baseload PLF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5000"/>
              </a:lnSpc>
              <a:spcBef>
                <a:spcPts val="437"/>
              </a:spcBef>
              <a:spcAft>
                <a:spcPts val="264"/>
              </a:spcAft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Since May 1999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46%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5000"/>
              </a:lnSpc>
              <a:spcBef>
                <a:spcPts val="437"/>
              </a:spcBef>
              <a:spcAft>
                <a:spcPts val="264"/>
              </a:spcAft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Last 8 months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22%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5000"/>
              </a:lnSpc>
              <a:spcBef>
                <a:spcPts val="224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Despatch stopped by MSEB since May 29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5000"/>
              </a:lnSpc>
              <a:spcBef>
                <a:spcPts val="176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continues availability declarations per PPA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5000"/>
              </a:lnSpc>
              <a:spcBef>
                <a:spcPts val="224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Pre-preservation activities initiated by DPC &amp; OPO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5000"/>
              </a:lnSpc>
              <a:spcBef>
                <a:spcPts val="224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Regular operating permit not yet issued by Maharashtra Pollution Control Board (MPCB)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45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Interim approval to operate Phase I granted on March 31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>
        <p:dissolve/>
      </p:transition>
    </mc:Choice>
    <mc:Fallback>
      <p:transition spd="slow">
        <p:dissolve/>
      </p:transition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16256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Phase II Construction Update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914400" y="5486400"/>
            <a:ext cx="32004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" name=""/>
          <p:cNvGraphicFramePr/>
          <p:nvPr/>
        </p:nvGraphicFramePr>
        <p:xfrm>
          <a:off x="609480" y="1676520"/>
          <a:ext cx="3440160" cy="3085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676520"/>
                    <a:ext cx="3440160" cy="308592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39" name=""/>
          <p:cNvSpPr/>
          <p:nvPr/>
        </p:nvSpPr>
        <p:spPr>
          <a:xfrm>
            <a:off x="609480" y="5029200"/>
            <a:ext cx="381240" cy="76320"/>
          </a:xfrm>
          <a:prstGeom prst="rect">
            <a:avLst/>
          </a:prstGeom>
          <a:solidFill>
            <a:srgbClr val="00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09480" y="5257800"/>
            <a:ext cx="381240" cy="76320"/>
          </a:xfrm>
          <a:prstGeom prst="rect">
            <a:avLst/>
          </a:prstGeom>
          <a:solidFill>
            <a:srgbClr val="0000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09480" y="5486400"/>
            <a:ext cx="381240" cy="76320"/>
          </a:xfrm>
          <a:prstGeom prst="rect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143000" y="4906800"/>
            <a:ext cx="99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143000" y="5135400"/>
            <a:ext cx="99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143000" y="5364000"/>
            <a:ext cx="99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352680" y="2925720"/>
            <a:ext cx="838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91%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6" name="" descr=""/>
          <p:cNvPicPr/>
          <p:nvPr/>
        </p:nvPicPr>
        <p:blipFill>
          <a:blip r:embed="rId3"/>
          <a:stretch/>
        </p:blipFill>
        <p:spPr>
          <a:xfrm>
            <a:off x="4421160" y="1676520"/>
            <a:ext cx="4417920" cy="3089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" name=""/>
          <p:cNvSpPr/>
          <p:nvPr/>
        </p:nvSpPr>
        <p:spPr>
          <a:xfrm>
            <a:off x="1523880" y="5791320"/>
            <a:ext cx="6172200" cy="457200"/>
          </a:xfrm>
          <a:prstGeom prst="bevel">
            <a:avLst>
              <a:gd name="adj" fmla="val 12500"/>
            </a:avLst>
          </a:prstGeom>
          <a:solidFill>
            <a:srgbClr val="0066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Phase II Construction 93% Complete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468560" y="4749840"/>
            <a:ext cx="1389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(As of 31 May, 2001)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out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16256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Phase II Current Status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85800" y="114300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6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93% complete (as on May 31 2001)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Contractors have terminated Phase II Construction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construction works stopped at site since June 17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Custody, care and control of Phase II works assumed by DPC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Removing combustible construction debris and hazardous materials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Secured site to prevent vandalism and theft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Pre-preservation activities and preliminary investigation of balance works initiated by DPC &amp; OPO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Preservation Plan giving detailed scope of work, schedules and budget submitted to Lenders for approval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451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Permit expired on June 30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49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Renewal pending with MPCB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dissolve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16256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LNG Ship Update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685800" y="114264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80880" indent="-380880">
              <a:lnSpc>
                <a:spcPct val="165000"/>
              </a:lnSpc>
              <a:spcBef>
                <a:spcPts val="224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 construction on schedule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62120" indent="-304920">
              <a:lnSpc>
                <a:spcPct val="16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98% complete; sea trials expected in August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62120" indent="-304920">
              <a:lnSpc>
                <a:spcPct val="16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 Delivery Date: November 15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lnSpc>
                <a:spcPct val="165000"/>
              </a:lnSpc>
              <a:spcBef>
                <a:spcPts val="224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Vessel Lenders have suspended disbursements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62120" indent="-304920">
              <a:lnSpc>
                <a:spcPct val="16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Greenfield shareholders meeting current payment obligations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lnSpc>
                <a:spcPct val="165000"/>
              </a:lnSpc>
              <a:spcBef>
                <a:spcPts val="224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Greenfield and Vessel Lenders met on June 11 &amp; July 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62120" indent="-304920">
              <a:lnSpc>
                <a:spcPct val="16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providing Greenfield with regular updates on project status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62120" indent="-304920">
              <a:lnSpc>
                <a:spcPct val="16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Closely monitoring &amp; assessing DPC’s situation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62120" indent="-304920">
              <a:lnSpc>
                <a:spcPct val="16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meet again on July 23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62120" indent="-304920">
              <a:lnSpc>
                <a:spcPct val="16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Vessel Lenders examining various options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lnSpc>
                <a:spcPct val="165000"/>
              </a:lnSpc>
              <a:spcBef>
                <a:spcPts val="224"/>
              </a:spcBef>
              <a:buClr>
                <a:srgbClr val="0000a6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Lenders have the opportunity to cure DPC default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62120" indent="-304920">
              <a:lnSpc>
                <a:spcPct val="16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Greenfield required to give notice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62120" indent="-304920">
              <a:lnSpc>
                <a:spcPct val="165000"/>
              </a:lnSpc>
              <a:spcBef>
                <a:spcPts val="176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Cure period varies depending upon the nature of DPC default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0">
              <a:lnSpc>
                <a:spcPct val="165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dissolve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703440" y="2133720"/>
            <a:ext cx="7951680" cy="91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algn="ctr">
              <a:lnSpc>
                <a:spcPct val="13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MSEB / GoM / GoI Update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>
        <p:zoom dir="out"/>
      </p:transition>
    </mc:Choice>
    <mc:Fallback>
      <p:transition spd="slow">
        <p:zoom dir="out"/>
      </p:transition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762120" y="76320"/>
            <a:ext cx="716256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MSEB Position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685800" y="114300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60000"/>
              </a:lnSpc>
              <a:spcBef>
                <a:spcPts val="400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Projections by CEA (15th Electric Power Survey) forecasted demand in MSEB system to increase by ~ 8% p.a.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00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 Demand in Maharashtra has actually declined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00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in subsidized sector has increased significantly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400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Tariff Reform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00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Nine out of ten power consumers pay a price which is below MSEB’s cost of supply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400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Increasing amount of T&amp;D losses (~ 40%), theft and subsidies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400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Arrears from consumers have increased from ~ $ 800 MM (Mar’99) to ~ $ 1100 MM (Mar’01)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400"/>
              </a:spcBef>
              <a:buClr>
                <a:srgbClr val="3333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May’99 to Apr’01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00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Worldwide fuel prices have increased, raising DPC tariff by 28%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00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Rs/$ exchange rate has devalued 9%, increasing DPC tariff by 9%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60000"/>
              </a:lnSpc>
              <a:spcBef>
                <a:spcPts val="300"/>
              </a:spcBef>
              <a:buClr>
                <a:srgbClr val="ff9933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Result – Phase I tariff (@ 90% PLF) has gone from Rs.3.09/kwh to Rs.4.50/kwh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>
        <p:dissolve/>
      </p:transition>
    </mc:Choice>
    <mc:Fallback>
      <p:transition spd="slow">
        <p:dissolv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13379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2000-12-05T11:06:21Z</dcterms:created>
  <dc:creator>K Badri</dc:creator>
  <dc:description/>
  <dc:language>en-US</dc:language>
  <cp:lastModifiedBy>Anshuman Srivastav</cp:lastModifiedBy>
  <cp:lastPrinted>2001-07-11T01:25:44Z</cp:lastPrinted>
  <dcterms:modified xsi:type="dcterms:W3CDTF">2001-07-13T11:19:30Z</dcterms:modified>
  <cp:revision>896</cp:revision>
  <dc:subject/>
  <dc:title>No Slide Title</dc:title>
</cp:coreProperties>
</file>