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16.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36.xml.rels" ContentType="application/vnd.openxmlformats-package.relationships+xml"/>
  <Override PartName="/ppt/slides/_rels/slide1.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_rels/presentation.xml.rels" ContentType="application/vnd.openxmlformats-package.relationships+xml"/>
  <Override PartName="/ppt/embeddings/oleObject1.xlsx" ContentType="application/vnd.openxmlformats-officedocument.spreadsheetml.sheet"/>
  <Override PartName="/ppt/embeddings/oleObject1.docx" ContentType="application/vnd.openxmlformats-officedocument.wordprocessingml.document"/>
  <Override PartName="/ppt/embeddings/oleObject2.docx" ContentType="application/vnd.openxmlformats-officedocument.wordprocessingml.document"/>
  <Override PartName="/ppt/embeddings/oleObject2.xlsx" ContentType="application/vnd.openxmlformats-officedocument.spreadsheetml.sheet"/>
  <Override PartName="/ppt/embeddings/oleObject5.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media/image25.wmf" ContentType="image/x-wmf"/>
  <Override PartName="/ppt/media/image24.png" ContentType="image/png"/>
  <Override PartName="/ppt/media/image23.wmf" ContentType="image/x-wmf"/>
  <Override PartName="/ppt/media/image22.wmf" ContentType="image/x-wmf"/>
  <Override PartName="/ppt/media/image19.png" ContentType="image/png"/>
  <Override PartName="/ppt/media/image11.wmf" ContentType="image/x-wmf"/>
  <Override PartName="/ppt/media/image26.png" ContentType="image/png"/>
  <Override PartName="/ppt/media/image17.wmf" ContentType="image/x-wmf"/>
  <Override PartName="/ppt/media/image8.wmf" ContentType="image/x-wmf"/>
  <Override PartName="/ppt/media/image12.wmf" ContentType="image/x-wmf"/>
  <Override PartName="/ppt/media/image18.wmf" ContentType="image/x-wmf"/>
  <Override PartName="/ppt/media/image20.wmf" ContentType="image/x-wmf"/>
  <Override PartName="/ppt/media/image9.wmf" ContentType="image/x-wmf"/>
  <Override PartName="/ppt/media/image4.wmf" ContentType="image/x-wmf"/>
  <Override PartName="/ppt/media/image13.wmf" ContentType="image/x-wmf"/>
  <Override PartName="/ppt/media/image27.png" ContentType="image/png"/>
  <Override PartName="/ppt/media/image30.wmf" ContentType="image/x-wmf"/>
  <Override PartName="/ppt/media/image28.wmf" ContentType="image/x-wmf"/>
  <Override PartName="/ppt/media/image31.png" ContentType="image/png"/>
  <Override PartName="/ppt/media/image5.wmf" ContentType="image/x-wmf"/>
  <Override PartName="/ppt/media/image14.wmf" ContentType="image/x-wmf"/>
  <Override PartName="/ppt/media/image7.wmf" ContentType="image/x-wmf"/>
  <Override PartName="/ppt/media/image16.wmf" ContentType="image/x-wmf"/>
  <Override PartName="/ppt/media/image1.png" ContentType="image/png"/>
  <Override PartName="/ppt/media/image33.png" ContentType="image/png"/>
  <Override PartName="/ppt/media/image10.wmf" ContentType="image/x-wmf"/>
  <Override PartName="/ppt/media/image6.wmf" ContentType="image/x-wmf"/>
  <Override PartName="/ppt/media/image15.wmf" ContentType="image/x-wmf"/>
  <Override PartName="/ppt/media/image29.png" ContentType="image/png"/>
  <Override PartName="/ppt/media/image32.wmf" ContentType="image/x-wmf"/>
  <Override PartName="/ppt/media/image3.png" ContentType="image/png"/>
  <Override PartName="/ppt/media/image34.png" ContentType="image/png"/>
  <Override PartName="/ppt/media/image2.png" ContentType="image/png"/>
  <Override PartName="/ppt/media/image21.wmf" ContentType="image/x-wmf"/>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p:notesSz cx="6994525"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5"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6"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5" name="PlaceHolder 4"/>
          <p:cNvSpPr>
            <a:spLocks noGrp="1"/>
          </p:cNvSpPr>
          <p:nvPr>
            <p:ph type="ftr" idx="1"/>
          </p:nvPr>
        </p:nvSpPr>
        <p:spPr/>
        <p:txBody>
          <a:bodyPr/>
          <a:p>
            <a:r>
              <a:t>Footer</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8"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Footer</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11"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13" name="PlaceHolder 2"/>
          <p:cNvSpPr>
            <a:spLocks noGrp="1"/>
          </p:cNvSpPr>
          <p:nvPr>
            <p:ph type="subTitle"/>
          </p:nvPr>
        </p:nvSpPr>
        <p:spPr>
          <a:xfrm>
            <a:off x="685800" y="1981080"/>
            <a:ext cx="7772400" cy="411480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 name="PlaceHolder 3"/>
          <p:cNvSpPr>
            <a:spLocks noGrp="1"/>
          </p:cNvSpPr>
          <p:nvPr>
            <p:ph type="ftr" idx="1"/>
          </p:nvPr>
        </p:nvSpPr>
        <p:spPr>
          <a:xfrm>
            <a:off x="7009920" y="6400440"/>
            <a:ext cx="2133720" cy="30492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ENA-Research Group</a:t>
            </a:r>
            <a:endParaRPr b="0" lang="en-US" sz="1400" strike="noStrike" u="none">
              <a:solidFill>
                <a:srgbClr val="000000"/>
              </a:solidFill>
              <a:effectLst/>
              <a:uFillTx/>
              <a:latin typeface="Times New Roman"/>
            </a:endParaRPr>
          </a:p>
        </p:txBody>
      </p:sp>
      <p:sp>
        <p:nvSpPr>
          <p:cNvPr id="3" name=""/>
          <p:cNvSpPr/>
          <p:nvPr/>
        </p:nvSpPr>
        <p:spPr>
          <a:xfrm>
            <a:off x="8747280" y="6043680"/>
            <a:ext cx="183960" cy="761760"/>
          </a:xfrm>
          <a:prstGeom prst="rect">
            <a:avLst/>
          </a:prstGeom>
          <a:noFill/>
          <a:ln w="0">
            <a:noFill/>
          </a:ln>
        </p:spPr>
        <p:style>
          <a:lnRef idx="0"/>
          <a:fillRef idx="0"/>
          <a:effectRef idx="0"/>
          <a:fontRef idx="minor"/>
        </p:style>
        <p:txBody>
          <a:bodyPr wrap="none" lIns="90000" rIns="90000" tIns="46800" bIns="46800" anchor="t" anchorCtr="1">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wmf"/><Relationship Id="rId3" Type="http://schemas.openxmlformats.org/officeDocument/2006/relationships/package" Target="../embeddings/oleObject2.xlsx"/><Relationship Id="rId4" Type="http://schemas.openxmlformats.org/officeDocument/2006/relationships/image" Target="../media/image6.wmf"/><Relationship Id="rId5"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wmf"/><Relationship Id="rId3" Type="http://schemas.openxmlformats.org/officeDocument/2006/relationships/oleObject" Target="../embeddings/oleObject2.bin"/><Relationship Id="rId4" Type="http://schemas.openxmlformats.org/officeDocument/2006/relationships/image" Target="../media/image9.wmf"/><Relationship Id="rId5" Type="http://schemas.openxmlformats.org/officeDocument/2006/relationships/oleObject" Target="../embeddings/oleObject3.bin"/><Relationship Id="rId6" Type="http://schemas.openxmlformats.org/officeDocument/2006/relationships/image" Target="../media/image10.wmf"/><Relationship Id="rId7" Type="http://schemas.openxmlformats.org/officeDocument/2006/relationships/oleObject" Target="../embeddings/oleObject4.bin"/><Relationship Id="rId8" Type="http://schemas.openxmlformats.org/officeDocument/2006/relationships/image" Target="../media/image11.wmf"/><Relationship Id="rId9" Type="http://schemas.openxmlformats.org/officeDocument/2006/relationships/oleObject" Target="../embeddings/oleObject5.bin"/><Relationship Id="rId10" Type="http://schemas.openxmlformats.org/officeDocument/2006/relationships/image" Target="../media/image12.wmf"/><Relationship Id="rId11"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3.wmf"/><Relationship Id="rId3" Type="http://schemas.openxmlformats.org/officeDocument/2006/relationships/oleObject" Target="../embeddings/oleObject2.bin"/><Relationship Id="rId4" Type="http://schemas.openxmlformats.org/officeDocument/2006/relationships/image" Target="../media/image14.wmf"/><Relationship Id="rId5" Type="http://schemas.openxmlformats.org/officeDocument/2006/relationships/oleObject" Target="../embeddings/oleObject3.bin"/><Relationship Id="rId6" Type="http://schemas.openxmlformats.org/officeDocument/2006/relationships/image" Target="../media/image15.wmf"/><Relationship Id="rId7"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6.wmf"/><Relationship Id="rId3"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7.wm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8.wmf"/><Relationship Id="rId3"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9.png"/><Relationship Id="rId3"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0.wmf"/><Relationship Id="rId3" Type="http://schemas.openxmlformats.org/officeDocument/2006/relationships/oleObject" Target="../embeddings/oleObject2.bin"/><Relationship Id="rId4" Type="http://schemas.openxmlformats.org/officeDocument/2006/relationships/image" Target="../media/image21.wmf"/><Relationship Id="rId5"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2.wmf"/><Relationship Id="rId3" Type="http://schemas.openxmlformats.org/officeDocument/2006/relationships/oleObject" Target="../embeddings/oleObject2.bin"/><Relationship Id="rId4" Type="http://schemas.openxmlformats.org/officeDocument/2006/relationships/image" Target="../media/image23.wmf"/><Relationship Id="rId5"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4.png"/><Relationship Id="rId3"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5.wmf"/><Relationship Id="rId3"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6.png"/><Relationship Id="rId3"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png"/><Relationship Id="rId3" Type="http://schemas.openxmlformats.org/officeDocument/2006/relationships/slideLayout" Target="../slideLayouts/slideLayout4.xml"/>
</Relationships>
</file>

<file path=ppt/slides/_rels/slide3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8.wmf"/><Relationship Id="rId3"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9.png"/><Relationship Id="rId3"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0.wmf"/><Relationship Id="rId3"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1.png"/><Relationship Id="rId3"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2.wmf"/><Relationship Id="rId3"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3.png"/><Relationship Id="rId3"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4.png"/><Relationship Id="rId3"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png"/><Relationship Id="rId3"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png"/><Relationship Id="rId3" Type="http://schemas.openxmlformats.org/officeDocument/2006/relationships/package" Target="../embeddings/oleObject2.docx"/><Relationship Id="rId4" Type="http://schemas.openxmlformats.org/officeDocument/2006/relationships/image" Target="../media/image3.png"/><Relationship Id="rId5"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wmf"/><Relationship Id="rId3"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4" name=""/>
          <p:cNvSpPr txBox="1"/>
          <p:nvPr/>
        </p:nvSpPr>
        <p:spPr>
          <a:xfrm>
            <a:off x="623880" y="1900080"/>
            <a:ext cx="7743240" cy="1191240"/>
          </a:xfrm>
          <a:prstGeom prst="rect">
            <a:avLst/>
          </a:prstGeom>
          <a:gradFill rotWithShape="0">
            <a:gsLst>
              <a:gs pos="0">
                <a:srgbClr val="0243e6"/>
              </a:gs>
              <a:gs pos="100000">
                <a:srgbClr val="012889"/>
              </a:gs>
            </a:gsLst>
            <a:path path="rect">
              <a:fillToRect l="50000" t="50000" r="50000" b="50000"/>
            </a:path>
          </a:gradFill>
          <a:ln w="0">
            <a:noFill/>
          </a:ln>
        </p:spPr>
        <p:txBody>
          <a:bodyPr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ff00"/>
                </a:solidFill>
                <a:effectLst/>
                <a:uFillTx/>
                <a:latin typeface="Times New Roman"/>
              </a:rPr>
              <a:t>Impact of Higher Energy Prices on the US Economy</a:t>
            </a:r>
            <a:endParaRPr b="0" lang="en-US" sz="3600" strike="noStrike" u="none">
              <a:solidFill>
                <a:srgbClr val="000000"/>
              </a:solidFill>
              <a:effectLst/>
              <a:uFillTx/>
              <a:latin typeface="Times New Roman"/>
            </a:endParaRPr>
          </a:p>
        </p:txBody>
      </p:sp>
      <p:sp>
        <p:nvSpPr>
          <p:cNvPr id="15" name=""/>
          <p:cNvSpPr/>
          <p:nvPr/>
        </p:nvSpPr>
        <p:spPr>
          <a:xfrm>
            <a:off x="1676520" y="4343400"/>
            <a:ext cx="5562360" cy="2346480"/>
          </a:xfrm>
          <a:prstGeom prst="rect">
            <a:avLst/>
          </a:prstGeom>
          <a:noFill/>
          <a:ln w="0">
            <a:noFill/>
          </a:ln>
        </p:spPr>
        <p:style>
          <a:lnRef idx="0"/>
          <a:fillRef idx="0"/>
          <a:effectRef idx="0"/>
          <a:fontRef idx="minor"/>
        </p:style>
        <p:txBody>
          <a:bodyPr lIns="90000" rIns="90000" tIns="46800" bIns="46800" anchor="t" anchorCtr="1">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00"/>
                </a:solidFill>
                <a:effectLst/>
                <a:uFillTx/>
                <a:latin typeface="Times New Roman"/>
              </a:rPr>
              <a:t>Presented By:</a:t>
            </a:r>
            <a:r>
              <a:rPr b="0" lang="en-US" sz="2000" strike="noStrike" u="none">
                <a:solidFill>
                  <a:srgbClr val="ffff00"/>
                </a:solidFill>
                <a:effectLst/>
                <a:uFillTx/>
                <a:latin typeface="Times New Roman"/>
              </a:rPr>
              <a:t> </a:t>
            </a:r>
            <a:endParaRPr b="0" lang="en-US" sz="2000" strike="noStrike" u="none">
              <a:solidFill>
                <a:srgbClr val="000000"/>
              </a:solidFill>
              <a:effectLst/>
              <a:uFillTx/>
              <a:latin typeface="Times New Roman"/>
            </a:endParaRPr>
          </a:p>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00"/>
                </a:solidFill>
                <a:effectLst/>
                <a:uFillTx/>
                <a:latin typeface="Times New Roman"/>
              </a:rPr>
              <a:t>Maureen Raymond-Castaneda</a:t>
            </a:r>
            <a:endParaRPr b="0" lang="en-US" sz="2000" strike="noStrike" u="none">
              <a:solidFill>
                <a:srgbClr val="000000"/>
              </a:solidFill>
              <a:effectLst/>
              <a:uFillTx/>
              <a:latin typeface="Times New Roman"/>
            </a:endParaRPr>
          </a:p>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Times New Roman"/>
              </a:rPr>
              <a:t>Prepared By: Maureen Raymond-Castaneda, </a:t>
            </a:r>
            <a:endParaRPr b="0" lang="en-US" sz="1800" strike="noStrike" u="none">
              <a:solidFill>
                <a:srgbClr val="000000"/>
              </a:solidFill>
              <a:effectLst/>
              <a:uFillTx/>
              <a:latin typeface="Times New Roman"/>
            </a:endParaRPr>
          </a:p>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Times New Roman"/>
              </a:rPr>
              <a:t>Gwyn Koepke, &amp; Margaret Carson</a:t>
            </a:r>
            <a:endParaRPr b="0" lang="en-US" sz="1800" strike="noStrike" u="none">
              <a:solidFill>
                <a:srgbClr val="000000"/>
              </a:solidFill>
              <a:effectLst/>
              <a:uFillTx/>
              <a:latin typeface="Times New Roman"/>
            </a:endParaRPr>
          </a:p>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00"/>
                </a:solidFill>
                <a:effectLst/>
                <a:uFillTx/>
                <a:latin typeface="Times New Roman"/>
              </a:rPr>
              <a:t>ENA Research Group</a:t>
            </a:r>
            <a:endParaRPr b="0" lang="en-US" sz="1400" strike="noStrike" u="none">
              <a:solidFill>
                <a:srgbClr val="000000"/>
              </a:solidFill>
              <a:effectLst/>
              <a:uFillTx/>
              <a:latin typeface="Times New Roman"/>
            </a:endParaRPr>
          </a:p>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00"/>
                </a:solidFill>
                <a:effectLst/>
                <a:uFillTx/>
                <a:latin typeface="Times New Roman"/>
              </a:rPr>
              <a:t>December 22, 2000</a:t>
            </a:r>
            <a:endParaRPr b="0" lang="en-US" sz="1400" strike="noStrike" u="none">
              <a:solidFill>
                <a:srgbClr val="000000"/>
              </a:solidFill>
              <a:effectLst/>
              <a:uFillTx/>
              <a:latin typeface="Times New Roman"/>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243e6"/>
        </a:solidFill>
      </p:bgPr>
    </p:bg>
    <p:spTree>
      <p:nvGrpSpPr>
        <p:cNvPr id="1" name=""/>
        <p:cNvGrpSpPr/>
        <p:nvPr/>
      </p:nvGrpSpPr>
      <p:grpSpPr>
        <a:xfrm>
          <a:off x="0" y="0"/>
          <a:ext cx="0" cy="0"/>
          <a:chOff x="0" y="0"/>
          <a:chExt cx="0" cy="0"/>
        </a:xfrm>
      </p:grpSpPr>
      <p:sp>
        <p:nvSpPr>
          <p:cNvPr id="51" name=""/>
          <p:cNvSpPr/>
          <p:nvPr/>
        </p:nvSpPr>
        <p:spPr>
          <a:xfrm rot="16200000">
            <a:off x="-338760" y="1482480"/>
            <a:ext cx="9882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 MMBTU</a:t>
            </a:r>
            <a:endParaRPr b="0" lang="en-US" sz="1400" strike="noStrike" u="none">
              <a:solidFill>
                <a:srgbClr val="000000"/>
              </a:solidFill>
              <a:effectLst/>
              <a:uFillTx/>
              <a:latin typeface="Times New Roman"/>
            </a:endParaRPr>
          </a:p>
        </p:txBody>
      </p:sp>
      <p:graphicFrame>
        <p:nvGraphicFramePr>
          <p:cNvPr id="52" name=""/>
          <p:cNvGraphicFramePr/>
          <p:nvPr/>
        </p:nvGraphicFramePr>
        <p:xfrm>
          <a:off x="304920" y="380880"/>
          <a:ext cx="4768560" cy="2968920"/>
        </p:xfrm>
        <a:graphic>
          <a:graphicData uri="http://schemas.openxmlformats.org/presentationml/2006/ole">
            <p:oleObj progId="Excel.Sheet.12" r:id="rId1" spid="">
              <p:embed/>
              <p:pic>
                <p:nvPicPr>
                  <p:cNvPr id="53" name="" descr=""/>
                  <p:cNvPicPr/>
                  <p:nvPr/>
                </p:nvPicPr>
                <p:blipFill>
                  <a:blip r:embed="rId2"/>
                  <a:stretch/>
                </p:blipFill>
                <p:spPr>
                  <a:xfrm>
                    <a:off x="304920" y="380880"/>
                    <a:ext cx="4768560" cy="2968920"/>
                  </a:xfrm>
                  <a:prstGeom prst="rect">
                    <a:avLst/>
                  </a:prstGeom>
                  <a:noFill/>
                  <a:ln w="0">
                    <a:noFill/>
                  </a:ln>
                </p:spPr>
              </p:pic>
            </p:oleObj>
          </a:graphicData>
        </a:graphic>
      </p:graphicFrame>
      <p:sp>
        <p:nvSpPr>
          <p:cNvPr id="54" name=""/>
          <p:cNvSpPr/>
          <p:nvPr/>
        </p:nvSpPr>
        <p:spPr>
          <a:xfrm>
            <a:off x="126360" y="-19080"/>
            <a:ext cx="6738480" cy="610200"/>
          </a:xfrm>
          <a:prstGeom prst="flowChartAlternateProcess">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Impact of Higher Energy Prices</a:t>
            </a:r>
            <a:endParaRPr b="0" lang="en-US" sz="3000" strike="noStrike" u="none">
              <a:solidFill>
                <a:srgbClr val="000000"/>
              </a:solidFill>
              <a:effectLst/>
              <a:uFillTx/>
              <a:latin typeface="Times New Roman"/>
            </a:endParaRPr>
          </a:p>
        </p:txBody>
      </p:sp>
      <p:graphicFrame>
        <p:nvGraphicFramePr>
          <p:cNvPr id="55" name=""/>
          <p:cNvGraphicFramePr/>
          <p:nvPr/>
        </p:nvGraphicFramePr>
        <p:xfrm>
          <a:off x="152280" y="3200400"/>
          <a:ext cx="4899240" cy="2825640"/>
        </p:xfrm>
        <a:graphic>
          <a:graphicData uri="http://schemas.openxmlformats.org/presentationml/2006/ole">
            <p:oleObj progId="Excel.Sheet.12" r:id="rId3" spid="">
              <p:embed/>
              <p:pic>
                <p:nvPicPr>
                  <p:cNvPr id="56" name="" descr=""/>
                  <p:cNvPicPr/>
                  <p:nvPr/>
                </p:nvPicPr>
                <p:blipFill>
                  <a:blip r:embed="rId4"/>
                  <a:stretch/>
                </p:blipFill>
                <p:spPr>
                  <a:xfrm>
                    <a:off x="152280" y="3200400"/>
                    <a:ext cx="4899240" cy="2825640"/>
                  </a:xfrm>
                  <a:prstGeom prst="rect">
                    <a:avLst/>
                  </a:prstGeom>
                  <a:noFill/>
                  <a:ln w="0">
                    <a:noFill/>
                  </a:ln>
                </p:spPr>
              </p:pic>
            </p:oleObj>
          </a:graphicData>
        </a:graphic>
      </p:graphicFrame>
      <p:sp>
        <p:nvSpPr>
          <p:cNvPr id="57" name=""/>
          <p:cNvSpPr/>
          <p:nvPr/>
        </p:nvSpPr>
        <p:spPr>
          <a:xfrm>
            <a:off x="4971960" y="1163520"/>
            <a:ext cx="4172040" cy="1588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Industrial</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$22B</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Immediate</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Commercial</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$12B</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30-360 day lag</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Residential</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$19B</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30-360 day lag</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Total</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$53B</a:t>
            </a:r>
            <a:endParaRPr b="0" lang="en-US" sz="1400" strike="noStrike" u="none">
              <a:solidFill>
                <a:srgbClr val="000000"/>
              </a:solidFill>
              <a:effectLst/>
              <a:uFillTx/>
              <a:latin typeface="Times New Roman"/>
            </a:endParaRPr>
          </a:p>
        </p:txBody>
      </p:sp>
      <p:sp>
        <p:nvSpPr>
          <p:cNvPr id="58" name=""/>
          <p:cNvSpPr/>
          <p:nvPr/>
        </p:nvSpPr>
        <p:spPr>
          <a:xfrm>
            <a:off x="4983480" y="482760"/>
            <a:ext cx="16711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sng">
                <a:solidFill>
                  <a:srgbClr val="ffff00"/>
                </a:solidFill>
                <a:effectLst/>
                <a:uFillTx/>
                <a:latin typeface="Times New Roman"/>
              </a:rPr>
              <a:t>Increased Spending</a:t>
            </a:r>
            <a:r>
              <a:rPr b="0" lang="en-US" sz="1400" strike="noStrike" u="none">
                <a:solidFill>
                  <a:srgbClr val="ffff00"/>
                </a:solidFill>
                <a:effectLst/>
                <a:uFillTx/>
                <a:latin typeface="Times New Roman"/>
              </a:rPr>
              <a:t>*</a:t>
            </a:r>
            <a:endParaRPr b="0" lang="en-US" sz="1400" strike="noStrike" u="none">
              <a:solidFill>
                <a:srgbClr val="000000"/>
              </a:solidFill>
              <a:effectLst/>
              <a:uFillTx/>
              <a:latin typeface="Times New Roman"/>
            </a:endParaRPr>
          </a:p>
        </p:txBody>
      </p:sp>
      <p:sp>
        <p:nvSpPr>
          <p:cNvPr id="59" name=""/>
          <p:cNvSpPr/>
          <p:nvPr/>
        </p:nvSpPr>
        <p:spPr>
          <a:xfrm>
            <a:off x="4971960" y="3917880"/>
            <a:ext cx="4172040" cy="1588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Industrial</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$14B</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Immediate</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Commercial</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$29B</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30-360 day lag</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Residential</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$38B</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30-360 day lag</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Total**</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	</a:t>
            </a:r>
            <a:r>
              <a:rPr b="0" lang="en-US" sz="1400" strike="noStrike" u="none">
                <a:solidFill>
                  <a:srgbClr val="ffff00"/>
                </a:solidFill>
                <a:effectLst/>
                <a:uFillTx/>
                <a:latin typeface="Times New Roman"/>
              </a:rPr>
              <a:t>$81B</a:t>
            </a:r>
            <a:endParaRPr b="0" lang="en-US" sz="1400" strike="noStrike" u="none">
              <a:solidFill>
                <a:srgbClr val="000000"/>
              </a:solidFill>
              <a:effectLst/>
              <a:uFillTx/>
              <a:latin typeface="Times New Roman"/>
            </a:endParaRPr>
          </a:p>
        </p:txBody>
      </p:sp>
      <p:sp>
        <p:nvSpPr>
          <p:cNvPr id="60" name=""/>
          <p:cNvSpPr/>
          <p:nvPr/>
        </p:nvSpPr>
        <p:spPr>
          <a:xfrm>
            <a:off x="906840" y="447840"/>
            <a:ext cx="4579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Gas</a:t>
            </a:r>
            <a:endParaRPr b="0" lang="en-US" sz="1400" strike="noStrike" u="none">
              <a:solidFill>
                <a:srgbClr val="000000"/>
              </a:solidFill>
              <a:effectLst/>
              <a:uFillTx/>
              <a:latin typeface="Times New Roman"/>
            </a:endParaRPr>
          </a:p>
        </p:txBody>
      </p:sp>
      <p:sp>
        <p:nvSpPr>
          <p:cNvPr id="61" name=""/>
          <p:cNvSpPr/>
          <p:nvPr/>
        </p:nvSpPr>
        <p:spPr>
          <a:xfrm>
            <a:off x="905760" y="3448080"/>
            <a:ext cx="636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Power</a:t>
            </a:r>
            <a:endParaRPr b="0" lang="en-US" sz="1400" strike="noStrike" u="none">
              <a:solidFill>
                <a:srgbClr val="000000"/>
              </a:solidFill>
              <a:effectLst/>
              <a:uFillTx/>
              <a:latin typeface="Times New Roman"/>
            </a:endParaRPr>
          </a:p>
        </p:txBody>
      </p:sp>
      <p:sp>
        <p:nvSpPr>
          <p:cNvPr id="62" name=""/>
          <p:cNvSpPr/>
          <p:nvPr/>
        </p:nvSpPr>
        <p:spPr>
          <a:xfrm rot="16200000">
            <a:off x="-229680" y="4347720"/>
            <a:ext cx="7700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 MWH</a:t>
            </a:r>
            <a:endParaRPr b="0" lang="en-US" sz="1400" strike="noStrike" u="none">
              <a:solidFill>
                <a:srgbClr val="000000"/>
              </a:solidFill>
              <a:effectLst/>
              <a:uFillTx/>
              <a:latin typeface="Times New Roman"/>
            </a:endParaRPr>
          </a:p>
        </p:txBody>
      </p:sp>
      <p:sp>
        <p:nvSpPr>
          <p:cNvPr id="63" name=""/>
          <p:cNvSpPr/>
          <p:nvPr/>
        </p:nvSpPr>
        <p:spPr>
          <a:xfrm>
            <a:off x="5002200" y="2440080"/>
            <a:ext cx="3790800" cy="0"/>
          </a:xfrm>
          <a:prstGeom prst="line">
            <a:avLst/>
          </a:prstGeom>
          <a:ln w="255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4" name=""/>
          <p:cNvSpPr/>
          <p:nvPr/>
        </p:nvSpPr>
        <p:spPr>
          <a:xfrm>
            <a:off x="5002200" y="5195880"/>
            <a:ext cx="3790800" cy="0"/>
          </a:xfrm>
          <a:prstGeom prst="line">
            <a:avLst/>
          </a:prstGeom>
          <a:ln w="255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5" name=""/>
          <p:cNvSpPr/>
          <p:nvPr/>
        </p:nvSpPr>
        <p:spPr>
          <a:xfrm>
            <a:off x="0" y="5851440"/>
            <a:ext cx="7097760" cy="1009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00"/>
                </a:solidFill>
                <a:effectLst/>
                <a:uFillTx/>
                <a:latin typeface="Times New Roman"/>
              </a:rPr>
              <a:t>*  Assumes 2001 demand based on 2000 levels. Source: DOE EIA National Gas Monthly, October 2000; 10 months actuals, Nov/Dec </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00"/>
                </a:solidFill>
                <a:effectLst/>
                <a:uFillTx/>
                <a:latin typeface="Times New Roman"/>
              </a:rPr>
              <a:t>   estimated. NYMEX prices for natural gas.</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00"/>
                </a:solidFill>
                <a:effectLst/>
                <a:uFillTx/>
                <a:latin typeface="Times New Roman"/>
              </a:rPr>
              <a:t>** Assumes average U.S. electricity cost is 40% higher than 1999-2000 PJM prices.</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00"/>
                </a:solidFill>
                <a:effectLst/>
                <a:uFillTx/>
                <a:latin typeface="Times New Roman"/>
              </a:rPr>
              <a:t>   Weather conditions and cost pass through rates are the same as 2000 levels. Demand 10 month actuals, Nov/Dec estimated,  DOE, EIA EIA  </a:t>
            </a:r>
            <a:endParaRPr b="0" lang="en-US" sz="1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00"/>
                </a:solidFill>
                <a:effectLst/>
                <a:uFillTx/>
                <a:latin typeface="Times New Roman"/>
              </a:rPr>
              <a:t>   Monthly Energy Review, November 2000.</a:t>
            </a:r>
            <a:endParaRPr b="0" lang="en-US" sz="1000" strike="noStrike" u="none">
              <a:solidFill>
                <a:srgbClr val="000000"/>
              </a:solidFill>
              <a:effectLst/>
              <a:uFillTx/>
              <a:latin typeface="Times New Roman"/>
            </a:endParaRPr>
          </a:p>
        </p:txBody>
      </p:sp>
      <p:sp>
        <p:nvSpPr>
          <p:cNvPr id="66" name=""/>
          <p:cNvSpPr/>
          <p:nvPr/>
        </p:nvSpPr>
        <p:spPr>
          <a:xfrm>
            <a:off x="8104320" y="6026040"/>
            <a:ext cx="1034280" cy="24660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00"/>
                </a:solidFill>
                <a:effectLst/>
                <a:uFillTx/>
                <a:latin typeface="Times New Roman"/>
              </a:rPr>
              <a:t>Margaret Carson</a:t>
            </a:r>
            <a:endParaRPr b="0" lang="en-US" sz="1000" strike="noStrike" u="none">
              <a:solidFill>
                <a:srgbClr val="000000"/>
              </a:solidFill>
              <a:effectLst/>
              <a:uFillTx/>
              <a:latin typeface="Times New Roman"/>
            </a:endParaRPr>
          </a:p>
        </p:txBody>
      </p:sp>
      <p:sp>
        <p:nvSpPr>
          <p:cNvPr id="67" name=""/>
          <p:cNvSpPr/>
          <p:nvPr/>
        </p:nvSpPr>
        <p:spPr>
          <a:xfrm>
            <a:off x="7174080" y="5851440"/>
            <a:ext cx="1961640" cy="24660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00"/>
                </a:solidFill>
                <a:effectLst/>
                <a:uFillTx/>
                <a:latin typeface="Times New Roman"/>
              </a:rPr>
              <a:t>Source: Enron Government Affairs</a:t>
            </a:r>
            <a:endParaRPr b="0" lang="en-US" sz="1000" strike="noStrike" u="none">
              <a:solidFill>
                <a:srgbClr val="000000"/>
              </a:solidFill>
              <a:effectLst/>
              <a:uFillTx/>
              <a:latin typeface="Times New Roman"/>
            </a:endParaRPr>
          </a:p>
        </p:txBody>
      </p:sp>
      <p:sp>
        <p:nvSpPr>
          <p:cNvPr id="68"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9</a:t>
            </a:r>
            <a:endParaRPr b="0" lang="en-US" sz="1200" strike="noStrike" u="none">
              <a:solidFill>
                <a:srgbClr val="000000"/>
              </a:solidFill>
              <a:effectLst/>
              <a:uFillTx/>
              <a:latin typeface="Times New Roman"/>
            </a:endParaRPr>
          </a:p>
        </p:txBody>
      </p:sp>
      <p:sp>
        <p:nvSpPr>
          <p:cNvPr id="69" name=""/>
          <p:cNvSpPr/>
          <p:nvPr/>
        </p:nvSpPr>
        <p:spPr>
          <a:xfrm>
            <a:off x="7008840" y="6400800"/>
            <a:ext cx="2133720" cy="30492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ENA-Research Group</a:t>
            </a:r>
            <a:endParaRPr b="0" lang="en-US" sz="1400" strike="noStrike" u="none">
              <a:solidFill>
                <a:srgbClr val="000000"/>
              </a:solidFill>
              <a:effectLst/>
              <a:uFillTx/>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0" y="3045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Future Impact of Higher Energy Prices on </a:t>
            </a:r>
            <a:r>
              <a:rPr b="0" i="1" lang="en-US" sz="3000" strike="noStrike" u="sng">
                <a:solidFill>
                  <a:srgbClr val="ffff00"/>
                </a:solidFill>
                <a:effectLst/>
                <a:uFillTx/>
                <a:latin typeface="Arial Black"/>
              </a:rPr>
              <a:t>Consumers</a:t>
            </a:r>
            <a:endParaRPr b="0" lang="en-US" sz="3000" strike="noStrike" u="none">
              <a:solidFill>
                <a:srgbClr val="000000"/>
              </a:solidFill>
              <a:effectLst/>
              <a:uFillTx/>
              <a:latin typeface="Times New Roman"/>
            </a:endParaRPr>
          </a:p>
        </p:txBody>
      </p:sp>
      <p:sp>
        <p:nvSpPr>
          <p:cNvPr id="71" name="PlaceHolder 2"/>
          <p:cNvSpPr>
            <a:spLocks noGrp="1"/>
          </p:cNvSpPr>
          <p:nvPr>
            <p:ph/>
          </p:nvPr>
        </p:nvSpPr>
        <p:spPr>
          <a:xfrm>
            <a:off x="685800" y="1447920"/>
            <a:ext cx="7772400" cy="4114800"/>
          </a:xfrm>
          <a:prstGeom prst="rect">
            <a:avLst/>
          </a:prstGeom>
          <a:noFill/>
          <a:ln w="0">
            <a:noFill/>
          </a:ln>
        </p:spPr>
        <p:txBody>
          <a:bodyPr lIns="90000" rIns="90000" tIns="46800" bIns="46800" anchor="t">
            <a:normAutofit fontScale="77500" lnSpcReduction="19999"/>
          </a:bodyPr>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Reduced purchasing power</a:t>
            </a:r>
            <a:endParaRPr b="0" lang="en-US" sz="2000" strike="noStrike" u="none">
              <a:solidFill>
                <a:srgbClr val="000000"/>
              </a:solidFill>
              <a:effectLst/>
              <a:uFillTx/>
              <a:latin typeface="Times New Roman"/>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Erosion of Income</a:t>
            </a:r>
            <a:endParaRPr b="0" lang="en-US" sz="20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00"/>
                </a:solidFill>
                <a:effectLst/>
                <a:uFillTx/>
                <a:latin typeface="Times New Roman"/>
              </a:rPr>
              <a:t>Higher gasoline prices at the pump</a:t>
            </a:r>
            <a:endParaRPr b="0" lang="en-US" sz="16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00"/>
                </a:solidFill>
                <a:effectLst/>
                <a:uFillTx/>
                <a:latin typeface="Times New Roman"/>
              </a:rPr>
              <a:t>Higher heating bills and electricity</a:t>
            </a:r>
            <a:endParaRPr b="0" lang="en-US" sz="1600" strike="noStrike" u="none">
              <a:solidFill>
                <a:srgbClr val="000000"/>
              </a:solidFill>
              <a:effectLst/>
              <a:uFillTx/>
              <a:latin typeface="Times New Roman"/>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Surging natural gas prices</a:t>
            </a:r>
            <a:endParaRPr b="0" lang="en-US" sz="20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00"/>
                </a:solidFill>
                <a:effectLst/>
                <a:uFillTx/>
                <a:latin typeface="Times New Roman"/>
              </a:rPr>
              <a:t>EIA estimates consumers will pay 44% more this winter for natural gas bills</a:t>
            </a:r>
            <a:endParaRPr b="0" lang="en-US" sz="16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00"/>
                </a:solidFill>
                <a:effectLst/>
                <a:uFillTx/>
                <a:latin typeface="Times New Roman"/>
              </a:rPr>
              <a:t>53% of US households use natural gas</a:t>
            </a:r>
            <a:endParaRPr b="0" lang="en-US" sz="1600" strike="noStrike" u="none">
              <a:solidFill>
                <a:srgbClr val="000000"/>
              </a:solidFill>
              <a:effectLst/>
              <a:uFillTx/>
              <a:latin typeface="Times New Roman"/>
            </a:endParaRPr>
          </a:p>
          <a:p>
            <a:pPr lvl="1" marL="74304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Enron estimate of cost of natural gas to residential consumers: </a:t>
            </a:r>
            <a:endParaRPr b="0" lang="en-US" sz="2000" strike="noStrike" u="none">
              <a:solidFill>
                <a:srgbClr val="000000"/>
              </a:solidFill>
              <a:effectLst/>
              <a:uFillTx/>
              <a:latin typeface="Times New Roman"/>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	</a:t>
            </a:r>
            <a:r>
              <a:rPr b="0" lang="en-US" sz="2000" strike="noStrike" u="none">
                <a:solidFill>
                  <a:srgbClr val="ffff00"/>
                </a:solidFill>
                <a:effectLst/>
                <a:uFillTx/>
                <a:latin typeface="Times New Roman"/>
              </a:rPr>
              <a:t>$19 Billion</a:t>
            </a:r>
            <a:endParaRPr b="0" lang="en-US" sz="2000" strike="noStrike" u="none">
              <a:solidFill>
                <a:srgbClr val="000000"/>
              </a:solidFill>
              <a:effectLst/>
              <a:uFillTx/>
              <a:latin typeface="Times New Roman"/>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Slower economic activity</a:t>
            </a:r>
            <a:endParaRPr b="0" lang="en-US" sz="20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00"/>
                </a:solidFill>
                <a:effectLst/>
                <a:uFillTx/>
                <a:latin typeface="Times New Roman"/>
              </a:rPr>
              <a:t>Layoffs-higher unemployment</a:t>
            </a:r>
            <a:endParaRPr b="0" lang="en-US" sz="1600" strike="noStrike" u="none">
              <a:solidFill>
                <a:srgbClr val="000000"/>
              </a:solidFill>
              <a:effectLst/>
              <a:uFillTx/>
              <a:latin typeface="Times New Roman"/>
            </a:endParaRPr>
          </a:p>
        </p:txBody>
      </p:sp>
      <p:sp>
        <p:nvSpPr>
          <p:cNvPr id="72" name=""/>
          <p:cNvSpPr/>
          <p:nvPr/>
        </p:nvSpPr>
        <p:spPr>
          <a:xfrm>
            <a:off x="8809200" y="658332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10</a:t>
            </a:r>
            <a:endParaRPr b="0" lang="en-US" sz="1200" strike="noStrike" u="none">
              <a:solidFill>
                <a:srgbClr val="000000"/>
              </a:solidFill>
              <a:effectLst/>
              <a:uFillTx/>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73" name=""/>
          <p:cNvSpPr/>
          <p:nvPr/>
        </p:nvSpPr>
        <p:spPr>
          <a:xfrm>
            <a:off x="0" y="9360"/>
            <a:ext cx="7199280" cy="1117080"/>
          </a:xfrm>
          <a:prstGeom prst="roundRect">
            <a:avLst>
              <a:gd name="adj" fmla="val 16667"/>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Comparison of U.S. CPI  vs. U.S. </a:t>
            </a:r>
            <a:endParaRPr b="0" lang="en-US" sz="3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Average Gasoline Price</a:t>
            </a:r>
            <a:endParaRPr b="0" lang="en-US" sz="3000" strike="noStrike" u="none">
              <a:solidFill>
                <a:srgbClr val="000000"/>
              </a:solidFill>
              <a:effectLst/>
              <a:uFillTx/>
              <a:latin typeface="Times New Roman"/>
            </a:endParaRPr>
          </a:p>
        </p:txBody>
      </p:sp>
      <p:sp>
        <p:nvSpPr>
          <p:cNvPr id="74" name=""/>
          <p:cNvSpPr/>
          <p:nvPr/>
        </p:nvSpPr>
        <p:spPr>
          <a:xfrm>
            <a:off x="-45000" y="6583320"/>
            <a:ext cx="78292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U.S. Bureau of Labor Statistics; IFS: U.S. Gulf Coast - * Through November 2000 Actuals for All Urban Consumers</a:t>
            </a:r>
            <a:endParaRPr b="0" lang="en-US" sz="1200" strike="noStrike" u="none">
              <a:solidFill>
                <a:srgbClr val="000000"/>
              </a:solidFill>
              <a:effectLst/>
              <a:uFillTx/>
              <a:latin typeface="Times New Roman"/>
            </a:endParaRPr>
          </a:p>
        </p:txBody>
      </p:sp>
      <p:graphicFrame>
        <p:nvGraphicFramePr>
          <p:cNvPr id="75" name=""/>
          <p:cNvGraphicFramePr/>
          <p:nvPr/>
        </p:nvGraphicFramePr>
        <p:xfrm>
          <a:off x="0" y="1274760"/>
          <a:ext cx="9117000" cy="4649760"/>
        </p:xfrm>
        <a:graphic>
          <a:graphicData uri="http://schemas.openxmlformats.org/presentationml/2006/ole">
            <p:oleObj r:id="rId1" spid="">
              <p:embed/>
              <p:pic>
                <p:nvPicPr>
                  <p:cNvPr id="76" name="" descr=""/>
                  <p:cNvPicPr/>
                  <p:nvPr/>
                </p:nvPicPr>
                <p:blipFill>
                  <a:blip r:embed="rId2"/>
                  <a:stretch/>
                </p:blipFill>
                <p:spPr>
                  <a:xfrm>
                    <a:off x="0" y="1274760"/>
                    <a:ext cx="9117000" cy="4649760"/>
                  </a:xfrm>
                  <a:prstGeom prst="rect">
                    <a:avLst/>
                  </a:prstGeom>
                  <a:noFill/>
                  <a:ln w="0">
                    <a:noFill/>
                  </a:ln>
                </p:spPr>
              </p:pic>
            </p:oleObj>
          </a:graphicData>
        </a:graphic>
      </p:graphicFrame>
      <p:sp>
        <p:nvSpPr>
          <p:cNvPr id="77" name=""/>
          <p:cNvSpPr/>
          <p:nvPr/>
        </p:nvSpPr>
        <p:spPr>
          <a:xfrm flipV="1">
            <a:off x="2571840" y="2103120"/>
            <a:ext cx="0" cy="3862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flipV="1">
            <a:off x="4572000" y="2103120"/>
            <a:ext cx="0" cy="3862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9" name=""/>
          <p:cNvSpPr/>
          <p:nvPr/>
        </p:nvSpPr>
        <p:spPr>
          <a:xfrm flipV="1">
            <a:off x="6638760" y="2103120"/>
            <a:ext cx="0" cy="3862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 name=""/>
          <p:cNvSpPr/>
          <p:nvPr/>
        </p:nvSpPr>
        <p:spPr>
          <a:xfrm>
            <a:off x="192240" y="4492800"/>
            <a:ext cx="15429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00"/>
                </a:solidFill>
                <a:effectLst/>
                <a:uFillTx/>
                <a:latin typeface="Times New Roman"/>
              </a:rPr>
              <a:t>CPI Change as %</a:t>
            </a:r>
            <a:endParaRPr b="0" lang="en-US" sz="1400" strike="noStrike" u="none">
              <a:solidFill>
                <a:srgbClr val="000000"/>
              </a:solidFill>
              <a:effectLst/>
              <a:uFillTx/>
              <a:latin typeface="Times New Roman"/>
            </a:endParaRPr>
          </a:p>
        </p:txBody>
      </p:sp>
      <p:sp>
        <p:nvSpPr>
          <p:cNvPr id="81" name=""/>
          <p:cNvSpPr/>
          <p:nvPr/>
        </p:nvSpPr>
        <p:spPr>
          <a:xfrm>
            <a:off x="7450560" y="1897200"/>
            <a:ext cx="7851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ffff00"/>
                </a:solidFill>
                <a:effectLst/>
                <a:uFillTx/>
                <a:latin typeface="Times New Roman"/>
              </a:rPr>
              <a:t>$Gallon</a:t>
            </a:r>
            <a:endParaRPr b="0" lang="en-US" sz="1400" strike="noStrike" u="none">
              <a:solidFill>
                <a:srgbClr val="000000"/>
              </a:solidFill>
              <a:effectLst/>
              <a:uFillTx/>
              <a:latin typeface="Times New Roman"/>
            </a:endParaRPr>
          </a:p>
        </p:txBody>
      </p:sp>
      <p:sp>
        <p:nvSpPr>
          <p:cNvPr id="82" name=""/>
          <p:cNvSpPr/>
          <p:nvPr/>
        </p:nvSpPr>
        <p:spPr>
          <a:xfrm>
            <a:off x="1015920" y="1143000"/>
            <a:ext cx="7101000" cy="5158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3" name=""/>
          <p:cNvSpPr/>
          <p:nvPr/>
        </p:nvSpPr>
        <p:spPr>
          <a:xfrm>
            <a:off x="1030320" y="1219320"/>
            <a:ext cx="7086600" cy="3682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Times New Roman"/>
              </a:rPr>
              <a:t>Gasoline prices spurred CPI increases in 1981, 1990, 1996 and 2000</a:t>
            </a:r>
            <a:endParaRPr b="0" lang="en-US" sz="1800" strike="noStrike" u="none">
              <a:solidFill>
                <a:srgbClr val="000000"/>
              </a:solidFill>
              <a:effectLst/>
              <a:uFillTx/>
              <a:latin typeface="Times New Roman"/>
            </a:endParaRPr>
          </a:p>
        </p:txBody>
      </p:sp>
      <p:sp>
        <p:nvSpPr>
          <p:cNvPr id="84" name=""/>
          <p:cNvSpPr/>
          <p:nvPr/>
        </p:nvSpPr>
        <p:spPr>
          <a:xfrm>
            <a:off x="8809200" y="658332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12</a:t>
            </a:r>
            <a:endParaRPr b="0" lang="en-US" sz="1200" strike="noStrike" u="none">
              <a:solidFill>
                <a:srgbClr val="000000"/>
              </a:solidFill>
              <a:effectLst/>
              <a:uFillTx/>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85" name=""/>
          <p:cNvSpPr/>
          <p:nvPr/>
        </p:nvSpPr>
        <p:spPr>
          <a:xfrm>
            <a:off x="131760" y="1373040"/>
            <a:ext cx="1436760" cy="1049400"/>
          </a:xfrm>
          <a:prstGeom prst="roundRect">
            <a:avLst>
              <a:gd name="adj" fmla="val 16667"/>
            </a:avLst>
          </a:prstGeom>
          <a:solidFill>
            <a:srgbClr val="3333cc"/>
          </a:solidFill>
          <a:ln w="0">
            <a:noFill/>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a:off x="2880" y="0"/>
            <a:ext cx="8457120" cy="1008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Wellhead Prices and Weather Effect</a:t>
            </a:r>
            <a:endParaRPr b="0" lang="en-US" sz="3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Annual Residential Gas Bills $(Nominal)</a:t>
            </a:r>
            <a:endParaRPr b="0" lang="en-US" sz="3000" strike="noStrike" u="none">
              <a:solidFill>
                <a:srgbClr val="000000"/>
              </a:solidFill>
              <a:effectLst/>
              <a:uFillTx/>
              <a:latin typeface="Times New Roman"/>
            </a:endParaRPr>
          </a:p>
        </p:txBody>
      </p:sp>
      <p:graphicFrame>
        <p:nvGraphicFramePr>
          <p:cNvPr id="87" name=""/>
          <p:cNvGraphicFramePr/>
          <p:nvPr/>
        </p:nvGraphicFramePr>
        <p:xfrm>
          <a:off x="-46080" y="2468520"/>
          <a:ext cx="2038320" cy="3314880"/>
        </p:xfrm>
        <a:graphic>
          <a:graphicData uri="http://schemas.openxmlformats.org/presentationml/2006/ole">
            <p:oleObj r:id="rId1" spid="">
              <p:embed/>
              <p:pic>
                <p:nvPicPr>
                  <p:cNvPr id="88" name="" descr=""/>
                  <p:cNvPicPr/>
                  <p:nvPr/>
                </p:nvPicPr>
                <p:blipFill>
                  <a:blip r:embed="rId2"/>
                  <a:stretch/>
                </p:blipFill>
                <p:spPr>
                  <a:xfrm>
                    <a:off x="-46080" y="2468520"/>
                    <a:ext cx="2038320" cy="3314880"/>
                  </a:xfrm>
                  <a:prstGeom prst="rect">
                    <a:avLst/>
                  </a:prstGeom>
                  <a:noFill/>
                  <a:ln w="0">
                    <a:noFill/>
                  </a:ln>
                </p:spPr>
              </p:pic>
            </p:oleObj>
          </a:graphicData>
        </a:graphic>
      </p:graphicFrame>
      <p:graphicFrame>
        <p:nvGraphicFramePr>
          <p:cNvPr id="89" name=""/>
          <p:cNvGraphicFramePr/>
          <p:nvPr/>
        </p:nvGraphicFramePr>
        <p:xfrm>
          <a:off x="1768320" y="2486160"/>
          <a:ext cx="2001960" cy="3278160"/>
        </p:xfrm>
        <a:graphic>
          <a:graphicData uri="http://schemas.openxmlformats.org/presentationml/2006/ole">
            <p:oleObj r:id="rId3" spid="">
              <p:embed/>
              <p:pic>
                <p:nvPicPr>
                  <p:cNvPr id="90" name="" descr=""/>
                  <p:cNvPicPr/>
                  <p:nvPr/>
                </p:nvPicPr>
                <p:blipFill>
                  <a:blip r:embed="rId4"/>
                  <a:stretch/>
                </p:blipFill>
                <p:spPr>
                  <a:xfrm>
                    <a:off x="1768320" y="2486160"/>
                    <a:ext cx="2001960" cy="3278160"/>
                  </a:xfrm>
                  <a:prstGeom prst="rect">
                    <a:avLst/>
                  </a:prstGeom>
                  <a:noFill/>
                  <a:ln w="0">
                    <a:noFill/>
                  </a:ln>
                </p:spPr>
              </p:pic>
            </p:oleObj>
          </a:graphicData>
        </a:graphic>
      </p:graphicFrame>
      <p:graphicFrame>
        <p:nvGraphicFramePr>
          <p:cNvPr id="91" name=""/>
          <p:cNvGraphicFramePr/>
          <p:nvPr/>
        </p:nvGraphicFramePr>
        <p:xfrm>
          <a:off x="3562200" y="2486160"/>
          <a:ext cx="2003400" cy="3278160"/>
        </p:xfrm>
        <a:graphic>
          <a:graphicData uri="http://schemas.openxmlformats.org/presentationml/2006/ole">
            <p:oleObj r:id="rId5" spid="">
              <p:embed/>
              <p:pic>
                <p:nvPicPr>
                  <p:cNvPr id="92" name="" descr=""/>
                  <p:cNvPicPr/>
                  <p:nvPr/>
                </p:nvPicPr>
                <p:blipFill>
                  <a:blip r:embed="rId6"/>
                  <a:stretch/>
                </p:blipFill>
                <p:spPr>
                  <a:xfrm>
                    <a:off x="3562200" y="2486160"/>
                    <a:ext cx="2003400" cy="3278160"/>
                  </a:xfrm>
                  <a:prstGeom prst="rect">
                    <a:avLst/>
                  </a:prstGeom>
                  <a:noFill/>
                  <a:ln w="0">
                    <a:noFill/>
                  </a:ln>
                </p:spPr>
              </p:pic>
            </p:oleObj>
          </a:graphicData>
        </a:graphic>
      </p:graphicFrame>
      <p:graphicFrame>
        <p:nvGraphicFramePr>
          <p:cNvPr id="93" name=""/>
          <p:cNvGraphicFramePr/>
          <p:nvPr/>
        </p:nvGraphicFramePr>
        <p:xfrm>
          <a:off x="5356080" y="2486160"/>
          <a:ext cx="2003400" cy="3278160"/>
        </p:xfrm>
        <a:graphic>
          <a:graphicData uri="http://schemas.openxmlformats.org/presentationml/2006/ole">
            <p:oleObj r:id="rId7" spid="">
              <p:embed/>
              <p:pic>
                <p:nvPicPr>
                  <p:cNvPr id="94" name="" descr=""/>
                  <p:cNvPicPr/>
                  <p:nvPr/>
                </p:nvPicPr>
                <p:blipFill>
                  <a:blip r:embed="rId8"/>
                  <a:stretch/>
                </p:blipFill>
                <p:spPr>
                  <a:xfrm>
                    <a:off x="5356080" y="2486160"/>
                    <a:ext cx="2003400" cy="3278160"/>
                  </a:xfrm>
                  <a:prstGeom prst="rect">
                    <a:avLst/>
                  </a:prstGeom>
                  <a:noFill/>
                  <a:ln w="0">
                    <a:noFill/>
                  </a:ln>
                </p:spPr>
              </p:pic>
            </p:oleObj>
          </a:graphicData>
        </a:graphic>
      </p:graphicFrame>
      <p:graphicFrame>
        <p:nvGraphicFramePr>
          <p:cNvPr id="95" name=""/>
          <p:cNvGraphicFramePr/>
          <p:nvPr/>
        </p:nvGraphicFramePr>
        <p:xfrm>
          <a:off x="7153200" y="2486160"/>
          <a:ext cx="2001960" cy="3278160"/>
        </p:xfrm>
        <a:graphic>
          <a:graphicData uri="http://schemas.openxmlformats.org/presentationml/2006/ole">
            <p:oleObj r:id="rId9" spid="">
              <p:embed/>
              <p:pic>
                <p:nvPicPr>
                  <p:cNvPr id="96" name="" descr=""/>
                  <p:cNvPicPr/>
                  <p:nvPr/>
                </p:nvPicPr>
                <p:blipFill>
                  <a:blip r:embed="rId10"/>
                  <a:stretch/>
                </p:blipFill>
                <p:spPr>
                  <a:xfrm>
                    <a:off x="7153200" y="2486160"/>
                    <a:ext cx="2001960" cy="3278160"/>
                  </a:xfrm>
                  <a:prstGeom prst="rect">
                    <a:avLst/>
                  </a:prstGeom>
                  <a:noFill/>
                  <a:ln w="0">
                    <a:noFill/>
                  </a:ln>
                </p:spPr>
              </p:pic>
            </p:oleObj>
          </a:graphicData>
        </a:graphic>
      </p:graphicFrame>
      <p:sp>
        <p:nvSpPr>
          <p:cNvPr id="97" name=""/>
          <p:cNvSpPr/>
          <p:nvPr/>
        </p:nvSpPr>
        <p:spPr>
          <a:xfrm>
            <a:off x="312120" y="369900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$585</a:t>
            </a:r>
            <a:endParaRPr b="0" lang="en-US" sz="1200" strike="noStrike" u="none">
              <a:solidFill>
                <a:srgbClr val="000000"/>
              </a:solidFill>
              <a:effectLst/>
              <a:uFillTx/>
              <a:latin typeface="Times New Roman"/>
            </a:endParaRPr>
          </a:p>
        </p:txBody>
      </p:sp>
      <p:sp>
        <p:nvSpPr>
          <p:cNvPr id="98" name=""/>
          <p:cNvSpPr/>
          <p:nvPr/>
        </p:nvSpPr>
        <p:spPr>
          <a:xfrm>
            <a:off x="747720" y="305280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$879</a:t>
            </a:r>
            <a:endParaRPr b="0" lang="en-US" sz="1200" strike="noStrike" u="none">
              <a:solidFill>
                <a:srgbClr val="000000"/>
              </a:solidFill>
              <a:effectLst/>
              <a:uFillTx/>
              <a:latin typeface="Times New Roman"/>
            </a:endParaRPr>
          </a:p>
        </p:txBody>
      </p:sp>
      <p:sp>
        <p:nvSpPr>
          <p:cNvPr id="99" name=""/>
          <p:cNvSpPr/>
          <p:nvPr/>
        </p:nvSpPr>
        <p:spPr>
          <a:xfrm>
            <a:off x="1230120" y="334656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$736</a:t>
            </a:r>
            <a:endParaRPr b="0" lang="en-US" sz="1200" strike="noStrike" u="none">
              <a:solidFill>
                <a:srgbClr val="000000"/>
              </a:solidFill>
              <a:effectLst/>
              <a:uFillTx/>
              <a:latin typeface="Times New Roman"/>
            </a:endParaRPr>
          </a:p>
        </p:txBody>
      </p:sp>
      <p:sp>
        <p:nvSpPr>
          <p:cNvPr id="100" name=""/>
          <p:cNvSpPr/>
          <p:nvPr/>
        </p:nvSpPr>
        <p:spPr>
          <a:xfrm>
            <a:off x="2108160" y="388764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$502</a:t>
            </a:r>
            <a:endParaRPr b="0" lang="en-US" sz="1200" strike="noStrike" u="none">
              <a:solidFill>
                <a:srgbClr val="000000"/>
              </a:solidFill>
              <a:effectLst/>
              <a:uFillTx/>
              <a:latin typeface="Times New Roman"/>
            </a:endParaRPr>
          </a:p>
        </p:txBody>
      </p:sp>
      <p:sp>
        <p:nvSpPr>
          <p:cNvPr id="101" name=""/>
          <p:cNvSpPr/>
          <p:nvPr/>
        </p:nvSpPr>
        <p:spPr>
          <a:xfrm>
            <a:off x="2543040" y="365292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$611</a:t>
            </a:r>
            <a:endParaRPr b="0" lang="en-US" sz="1200" strike="noStrike" u="none">
              <a:solidFill>
                <a:srgbClr val="000000"/>
              </a:solidFill>
              <a:effectLst/>
              <a:uFillTx/>
              <a:latin typeface="Times New Roman"/>
            </a:endParaRPr>
          </a:p>
        </p:txBody>
      </p:sp>
      <p:sp>
        <p:nvSpPr>
          <p:cNvPr id="102" name=""/>
          <p:cNvSpPr/>
          <p:nvPr/>
        </p:nvSpPr>
        <p:spPr>
          <a:xfrm>
            <a:off x="2985840" y="350352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$682</a:t>
            </a:r>
            <a:endParaRPr b="0" lang="en-US" sz="1200" strike="noStrike" u="none">
              <a:solidFill>
                <a:srgbClr val="000000"/>
              </a:solidFill>
              <a:effectLst/>
              <a:uFillTx/>
              <a:latin typeface="Times New Roman"/>
            </a:endParaRPr>
          </a:p>
        </p:txBody>
      </p:sp>
      <p:sp>
        <p:nvSpPr>
          <p:cNvPr id="103" name=""/>
          <p:cNvSpPr/>
          <p:nvPr/>
        </p:nvSpPr>
        <p:spPr>
          <a:xfrm>
            <a:off x="3879720" y="383544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$533</a:t>
            </a:r>
            <a:endParaRPr b="0" lang="en-US" sz="1200" strike="noStrike" u="none">
              <a:solidFill>
                <a:srgbClr val="000000"/>
              </a:solidFill>
              <a:effectLst/>
              <a:uFillTx/>
              <a:latin typeface="Times New Roman"/>
            </a:endParaRPr>
          </a:p>
        </p:txBody>
      </p:sp>
      <p:sp>
        <p:nvSpPr>
          <p:cNvPr id="104" name=""/>
          <p:cNvSpPr/>
          <p:nvPr/>
        </p:nvSpPr>
        <p:spPr>
          <a:xfrm>
            <a:off x="4344840" y="367812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$607</a:t>
            </a:r>
            <a:endParaRPr b="0" lang="en-US" sz="1200" strike="noStrike" u="none">
              <a:solidFill>
                <a:srgbClr val="000000"/>
              </a:solidFill>
              <a:effectLst/>
              <a:uFillTx/>
              <a:latin typeface="Times New Roman"/>
            </a:endParaRPr>
          </a:p>
        </p:txBody>
      </p:sp>
      <p:sp>
        <p:nvSpPr>
          <p:cNvPr id="105" name=""/>
          <p:cNvSpPr/>
          <p:nvPr/>
        </p:nvSpPr>
        <p:spPr>
          <a:xfrm>
            <a:off x="4795920" y="329868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$778</a:t>
            </a:r>
            <a:endParaRPr b="0" lang="en-US" sz="1200" strike="noStrike" u="none">
              <a:solidFill>
                <a:srgbClr val="000000"/>
              </a:solidFill>
              <a:effectLst/>
              <a:uFillTx/>
              <a:latin typeface="Times New Roman"/>
            </a:endParaRPr>
          </a:p>
        </p:txBody>
      </p:sp>
      <p:sp>
        <p:nvSpPr>
          <p:cNvPr id="106" name=""/>
          <p:cNvSpPr/>
          <p:nvPr/>
        </p:nvSpPr>
        <p:spPr>
          <a:xfrm>
            <a:off x="5697360" y="377820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$554</a:t>
            </a:r>
            <a:endParaRPr b="0" lang="en-US" sz="1200" strike="noStrike" u="none">
              <a:solidFill>
                <a:srgbClr val="000000"/>
              </a:solidFill>
              <a:effectLst/>
              <a:uFillTx/>
              <a:latin typeface="Times New Roman"/>
            </a:endParaRPr>
          </a:p>
        </p:txBody>
      </p:sp>
      <p:sp>
        <p:nvSpPr>
          <p:cNvPr id="107" name=""/>
          <p:cNvSpPr/>
          <p:nvPr/>
        </p:nvSpPr>
        <p:spPr>
          <a:xfrm>
            <a:off x="6124320" y="369900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$594</a:t>
            </a:r>
            <a:endParaRPr b="0" lang="en-US" sz="1200" strike="noStrike" u="none">
              <a:solidFill>
                <a:srgbClr val="000000"/>
              </a:solidFill>
              <a:effectLst/>
              <a:uFillTx/>
              <a:latin typeface="Times New Roman"/>
            </a:endParaRPr>
          </a:p>
        </p:txBody>
      </p:sp>
      <p:sp>
        <p:nvSpPr>
          <p:cNvPr id="108" name=""/>
          <p:cNvSpPr/>
          <p:nvPr/>
        </p:nvSpPr>
        <p:spPr>
          <a:xfrm>
            <a:off x="6581520" y="312264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$871</a:t>
            </a:r>
            <a:endParaRPr b="0" lang="en-US" sz="1200" strike="noStrike" u="none">
              <a:solidFill>
                <a:srgbClr val="000000"/>
              </a:solidFill>
              <a:effectLst/>
              <a:uFillTx/>
              <a:latin typeface="Times New Roman"/>
            </a:endParaRPr>
          </a:p>
        </p:txBody>
      </p:sp>
      <p:sp>
        <p:nvSpPr>
          <p:cNvPr id="109" name=""/>
          <p:cNvSpPr/>
          <p:nvPr/>
        </p:nvSpPr>
        <p:spPr>
          <a:xfrm>
            <a:off x="7489800" y="352584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$669</a:t>
            </a:r>
            <a:endParaRPr b="0" lang="en-US" sz="1200" strike="noStrike" u="none">
              <a:solidFill>
                <a:srgbClr val="000000"/>
              </a:solidFill>
              <a:effectLst/>
              <a:uFillTx/>
              <a:latin typeface="Times New Roman"/>
            </a:endParaRPr>
          </a:p>
        </p:txBody>
      </p:sp>
      <p:sp>
        <p:nvSpPr>
          <p:cNvPr id="110" name=""/>
          <p:cNvSpPr/>
          <p:nvPr/>
        </p:nvSpPr>
        <p:spPr>
          <a:xfrm>
            <a:off x="7918200" y="311472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$872</a:t>
            </a:r>
            <a:endParaRPr b="0" lang="en-US" sz="1200" strike="noStrike" u="none">
              <a:solidFill>
                <a:srgbClr val="000000"/>
              </a:solidFill>
              <a:effectLst/>
              <a:uFillTx/>
              <a:latin typeface="Times New Roman"/>
            </a:endParaRPr>
          </a:p>
        </p:txBody>
      </p:sp>
      <p:sp>
        <p:nvSpPr>
          <p:cNvPr id="111" name=""/>
          <p:cNvSpPr/>
          <p:nvPr/>
        </p:nvSpPr>
        <p:spPr>
          <a:xfrm>
            <a:off x="8339400" y="2573280"/>
            <a:ext cx="56160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$1126</a:t>
            </a:r>
            <a:endParaRPr b="0" lang="en-US" sz="1200" strike="noStrike" u="none">
              <a:solidFill>
                <a:srgbClr val="000000"/>
              </a:solidFill>
              <a:effectLst/>
              <a:uFillTx/>
              <a:latin typeface="Times New Roman"/>
            </a:endParaRPr>
          </a:p>
        </p:txBody>
      </p:sp>
      <p:sp>
        <p:nvSpPr>
          <p:cNvPr id="112" name=""/>
          <p:cNvSpPr/>
          <p:nvPr/>
        </p:nvSpPr>
        <p:spPr>
          <a:xfrm>
            <a:off x="5760" y="6583320"/>
            <a:ext cx="54712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American Gas Association, Table 9-5; U.S. DOE National Gas Monthly 10/00</a:t>
            </a:r>
            <a:endParaRPr b="0" lang="en-US" sz="1200" strike="noStrike" u="none">
              <a:solidFill>
                <a:srgbClr val="000000"/>
              </a:solidFill>
              <a:effectLst/>
              <a:uFillTx/>
              <a:latin typeface="Times New Roman"/>
            </a:endParaRPr>
          </a:p>
        </p:txBody>
      </p:sp>
      <p:sp>
        <p:nvSpPr>
          <p:cNvPr id="113" name=""/>
          <p:cNvSpPr/>
          <p:nvPr/>
        </p:nvSpPr>
        <p:spPr>
          <a:xfrm>
            <a:off x="350280" y="4503600"/>
            <a:ext cx="1149120" cy="3376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$2.51 MCF</a:t>
            </a:r>
            <a:endParaRPr b="0" lang="en-US" sz="1600" strike="noStrike" u="none">
              <a:solidFill>
                <a:srgbClr val="000000"/>
              </a:solidFill>
              <a:effectLst/>
              <a:uFillTx/>
              <a:latin typeface="Times New Roman"/>
            </a:endParaRPr>
          </a:p>
        </p:txBody>
      </p:sp>
      <p:sp>
        <p:nvSpPr>
          <p:cNvPr id="114" name=""/>
          <p:cNvSpPr/>
          <p:nvPr/>
        </p:nvSpPr>
        <p:spPr>
          <a:xfrm>
            <a:off x="2153520" y="4503600"/>
            <a:ext cx="1149120" cy="3376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$1.71 MCF</a:t>
            </a:r>
            <a:endParaRPr b="0" lang="en-US" sz="1600" strike="noStrike" u="none">
              <a:solidFill>
                <a:srgbClr val="000000"/>
              </a:solidFill>
              <a:effectLst/>
              <a:uFillTx/>
              <a:latin typeface="Times New Roman"/>
            </a:endParaRPr>
          </a:p>
        </p:txBody>
      </p:sp>
      <p:sp>
        <p:nvSpPr>
          <p:cNvPr id="115" name=""/>
          <p:cNvSpPr/>
          <p:nvPr/>
        </p:nvSpPr>
        <p:spPr>
          <a:xfrm>
            <a:off x="3947400" y="4503600"/>
            <a:ext cx="1149120" cy="3376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$1.55 MCF</a:t>
            </a:r>
            <a:endParaRPr b="0" lang="en-US" sz="1600" strike="noStrike" u="none">
              <a:solidFill>
                <a:srgbClr val="000000"/>
              </a:solidFill>
              <a:effectLst/>
              <a:uFillTx/>
              <a:latin typeface="Times New Roman"/>
            </a:endParaRPr>
          </a:p>
        </p:txBody>
      </p:sp>
      <p:sp>
        <p:nvSpPr>
          <p:cNvPr id="116" name=""/>
          <p:cNvSpPr/>
          <p:nvPr/>
        </p:nvSpPr>
        <p:spPr>
          <a:xfrm>
            <a:off x="5734800" y="4503600"/>
            <a:ext cx="1149120" cy="3376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$2.08 MCF</a:t>
            </a:r>
            <a:endParaRPr b="0" lang="en-US" sz="1600" strike="noStrike" u="none">
              <a:solidFill>
                <a:srgbClr val="000000"/>
              </a:solidFill>
              <a:effectLst/>
              <a:uFillTx/>
              <a:latin typeface="Times New Roman"/>
            </a:endParaRPr>
          </a:p>
        </p:txBody>
      </p:sp>
      <p:sp>
        <p:nvSpPr>
          <p:cNvPr id="117" name=""/>
          <p:cNvSpPr/>
          <p:nvPr/>
        </p:nvSpPr>
        <p:spPr>
          <a:xfrm>
            <a:off x="7528680" y="4111560"/>
            <a:ext cx="1149120" cy="3376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$4.48 MCF</a:t>
            </a:r>
            <a:endParaRPr b="0" lang="en-US" sz="1600" strike="noStrike" u="none">
              <a:solidFill>
                <a:srgbClr val="000000"/>
              </a:solidFill>
              <a:effectLst/>
              <a:uFillTx/>
              <a:latin typeface="Times New Roman"/>
            </a:endParaRPr>
          </a:p>
        </p:txBody>
      </p:sp>
      <p:sp>
        <p:nvSpPr>
          <p:cNvPr id="118" name=""/>
          <p:cNvSpPr/>
          <p:nvPr/>
        </p:nvSpPr>
        <p:spPr>
          <a:xfrm>
            <a:off x="616320" y="5695920"/>
            <a:ext cx="622080" cy="3736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1985</a:t>
            </a:r>
            <a:endParaRPr b="0" lang="en-US" sz="1600" strike="noStrike" u="none">
              <a:solidFill>
                <a:srgbClr val="000000"/>
              </a:solidFill>
              <a:effectLst/>
              <a:uFillTx/>
              <a:latin typeface="Times New Roman"/>
            </a:endParaRPr>
          </a:p>
        </p:txBody>
      </p:sp>
      <p:sp>
        <p:nvSpPr>
          <p:cNvPr id="119" name=""/>
          <p:cNvSpPr/>
          <p:nvPr/>
        </p:nvSpPr>
        <p:spPr>
          <a:xfrm>
            <a:off x="2419560" y="5695920"/>
            <a:ext cx="622080" cy="3736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1990</a:t>
            </a:r>
            <a:endParaRPr b="0" lang="en-US" sz="1600" strike="noStrike" u="none">
              <a:solidFill>
                <a:srgbClr val="000000"/>
              </a:solidFill>
              <a:effectLst/>
              <a:uFillTx/>
              <a:latin typeface="Times New Roman"/>
            </a:endParaRPr>
          </a:p>
        </p:txBody>
      </p:sp>
      <p:sp>
        <p:nvSpPr>
          <p:cNvPr id="120" name=""/>
          <p:cNvSpPr/>
          <p:nvPr/>
        </p:nvSpPr>
        <p:spPr>
          <a:xfrm>
            <a:off x="4213440" y="5695920"/>
            <a:ext cx="622080" cy="3736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1995</a:t>
            </a:r>
            <a:endParaRPr b="0" lang="en-US" sz="1600" strike="noStrike" u="none">
              <a:solidFill>
                <a:srgbClr val="000000"/>
              </a:solidFill>
              <a:effectLst/>
              <a:uFillTx/>
              <a:latin typeface="Times New Roman"/>
            </a:endParaRPr>
          </a:p>
        </p:txBody>
      </p:sp>
      <p:sp>
        <p:nvSpPr>
          <p:cNvPr id="121" name=""/>
          <p:cNvSpPr/>
          <p:nvPr/>
        </p:nvSpPr>
        <p:spPr>
          <a:xfrm>
            <a:off x="6001200" y="5695920"/>
            <a:ext cx="622080" cy="3736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1999</a:t>
            </a:r>
            <a:endParaRPr b="0" lang="en-US" sz="1600" strike="noStrike" u="none">
              <a:solidFill>
                <a:srgbClr val="000000"/>
              </a:solidFill>
              <a:effectLst/>
              <a:uFillTx/>
              <a:latin typeface="Times New Roman"/>
            </a:endParaRPr>
          </a:p>
        </p:txBody>
      </p:sp>
      <p:sp>
        <p:nvSpPr>
          <p:cNvPr id="122" name=""/>
          <p:cNvSpPr/>
          <p:nvPr/>
        </p:nvSpPr>
        <p:spPr>
          <a:xfrm>
            <a:off x="7795080" y="5695920"/>
            <a:ext cx="622080" cy="3736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2000</a:t>
            </a:r>
            <a:endParaRPr b="0" lang="en-US" sz="1600" strike="noStrike" u="none">
              <a:solidFill>
                <a:srgbClr val="000000"/>
              </a:solidFill>
              <a:effectLst/>
              <a:uFillTx/>
              <a:latin typeface="Times New Roman"/>
            </a:endParaRPr>
          </a:p>
        </p:txBody>
      </p:sp>
      <p:sp>
        <p:nvSpPr>
          <p:cNvPr id="123" name=""/>
          <p:cNvSpPr/>
          <p:nvPr/>
        </p:nvSpPr>
        <p:spPr>
          <a:xfrm>
            <a:off x="119520" y="1359000"/>
            <a:ext cx="48780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00"/>
                </a:solidFill>
                <a:effectLst/>
                <a:uFillTx/>
                <a:latin typeface="Times New Roman"/>
              </a:rPr>
              <a:t>Key</a:t>
            </a:r>
            <a:endParaRPr b="0" lang="en-US" sz="1400" strike="noStrike" u="none">
              <a:solidFill>
                <a:srgbClr val="000000"/>
              </a:solidFill>
              <a:effectLst/>
              <a:uFillTx/>
              <a:latin typeface="Times New Roman"/>
            </a:endParaRPr>
          </a:p>
        </p:txBody>
      </p:sp>
      <p:sp>
        <p:nvSpPr>
          <p:cNvPr id="124" name=""/>
          <p:cNvSpPr/>
          <p:nvPr/>
        </p:nvSpPr>
        <p:spPr>
          <a:xfrm>
            <a:off x="293040" y="1665360"/>
            <a:ext cx="1167840" cy="711720"/>
          </a:xfrm>
          <a:prstGeom prst="roundRect">
            <a:avLst>
              <a:gd name="adj" fmla="val 16667"/>
            </a:avLst>
          </a:prstGeom>
          <a:solidFill>
            <a:srgbClr val="3333cc"/>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Wellhead</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Price Average</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$MCF</a:t>
            </a:r>
            <a:endParaRPr b="0" lang="en-US" sz="1200" strike="noStrike" u="none">
              <a:solidFill>
                <a:srgbClr val="000000"/>
              </a:solidFill>
              <a:effectLst/>
              <a:uFillTx/>
              <a:latin typeface="Times New Roman"/>
            </a:endParaRPr>
          </a:p>
        </p:txBody>
      </p:sp>
      <p:sp>
        <p:nvSpPr>
          <p:cNvPr id="125" name=""/>
          <p:cNvSpPr/>
          <p:nvPr/>
        </p:nvSpPr>
        <p:spPr>
          <a:xfrm>
            <a:off x="1708200" y="1479600"/>
            <a:ext cx="5765760" cy="942840"/>
          </a:xfrm>
          <a:prstGeom prst="roundRect">
            <a:avLst>
              <a:gd name="adj" fmla="val 16667"/>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6" name=""/>
          <p:cNvSpPr/>
          <p:nvPr/>
        </p:nvSpPr>
        <p:spPr>
          <a:xfrm>
            <a:off x="1735200" y="1479600"/>
            <a:ext cx="5805360" cy="913680"/>
          </a:xfrm>
          <a:prstGeom prst="roundRect">
            <a:avLst>
              <a:gd name="adj" fmla="val 16667"/>
            </a:avLst>
          </a:prstGeom>
          <a:solidFill>
            <a:srgbClr val="3333cc"/>
          </a:solidFill>
          <a:ln w="0">
            <a:noFill/>
          </a:ln>
        </p:spPr>
        <p:style>
          <a:lnRef idx="0"/>
          <a:fillRef idx="0"/>
          <a:effectRef idx="0"/>
          <a:fontRef idx="minor"/>
        </p:style>
        <p:txBody>
          <a:bodyPr lIns="90000" rIns="90000" tIns="46800" bIns="46800" anchor="t">
            <a:spAutoFit/>
          </a:bodyPr>
          <a:p>
            <a:pPr marL="174600" indent="-17460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In 2000, annual residential gas bills in states like Michigan and Pennsylvania (if demand is the same as last year) will increase $278/$255 due to higher wellhead gas prices</a:t>
            </a:r>
            <a:endParaRPr b="0" lang="en-US" sz="1600" strike="noStrike" u="none">
              <a:solidFill>
                <a:srgbClr val="000000"/>
              </a:solidFill>
              <a:effectLst/>
              <a:uFillTx/>
              <a:latin typeface="Times New Roman"/>
            </a:endParaRPr>
          </a:p>
        </p:txBody>
      </p:sp>
      <p:sp>
        <p:nvSpPr>
          <p:cNvPr id="127"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13</a:t>
            </a:r>
            <a:endParaRPr b="0" lang="en-US" sz="1200" strike="noStrike" u="none">
              <a:solidFill>
                <a:srgbClr val="000000"/>
              </a:solidFill>
              <a:effectLst/>
              <a:uFillTx/>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28" name=""/>
          <p:cNvSpPr/>
          <p:nvPr/>
        </p:nvSpPr>
        <p:spPr>
          <a:xfrm>
            <a:off x="0" y="0"/>
            <a:ext cx="864072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00"/>
                </a:solidFill>
                <a:effectLst/>
                <a:uFillTx/>
                <a:latin typeface="Arial Black"/>
              </a:rPr>
              <a:t>U.S. Natural Gas Prices and Weather Effect on Annual Residential Gas Bills</a:t>
            </a:r>
            <a:endParaRPr b="0" lang="en-US" sz="3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00"/>
                </a:solidFill>
                <a:effectLst/>
                <a:uFillTx/>
                <a:latin typeface="Arial Black"/>
              </a:rPr>
              <a:t>2000-2001 </a:t>
            </a:r>
            <a:r>
              <a:rPr b="0" i="1" lang="en-US" sz="3000" strike="noStrike" u="none">
                <a:solidFill>
                  <a:srgbClr val="ffff00"/>
                </a:solidFill>
                <a:effectLst/>
                <a:uFillTx/>
                <a:latin typeface="Arial Black"/>
              </a:rPr>
              <a:t>Cases</a:t>
            </a:r>
            <a:endParaRPr b="0" lang="en-US" sz="3000" strike="noStrike" u="none">
              <a:solidFill>
                <a:srgbClr val="000000"/>
              </a:solidFill>
              <a:effectLst/>
              <a:uFillTx/>
              <a:latin typeface="Times New Roman"/>
            </a:endParaRPr>
          </a:p>
        </p:txBody>
      </p:sp>
      <p:sp>
        <p:nvSpPr>
          <p:cNvPr id="129" name=""/>
          <p:cNvSpPr/>
          <p:nvPr/>
        </p:nvSpPr>
        <p:spPr>
          <a:xfrm>
            <a:off x="131760" y="1373040"/>
            <a:ext cx="1436760" cy="1049400"/>
          </a:xfrm>
          <a:prstGeom prst="roundRect">
            <a:avLst>
              <a:gd name="adj" fmla="val 16667"/>
            </a:avLst>
          </a:prstGeom>
          <a:solidFill>
            <a:srgbClr val="3333cc"/>
          </a:solidFill>
          <a:ln w="0">
            <a:noFill/>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0" name=""/>
          <p:cNvSpPr/>
          <p:nvPr/>
        </p:nvSpPr>
        <p:spPr>
          <a:xfrm>
            <a:off x="120240" y="1359000"/>
            <a:ext cx="48780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00"/>
                </a:solidFill>
                <a:effectLst/>
                <a:uFillTx/>
                <a:latin typeface="Times New Roman"/>
              </a:rPr>
              <a:t>Key</a:t>
            </a:r>
            <a:endParaRPr b="0" lang="en-US" sz="1400" strike="noStrike" u="none">
              <a:solidFill>
                <a:srgbClr val="000000"/>
              </a:solidFill>
              <a:effectLst/>
              <a:uFillTx/>
              <a:latin typeface="Times New Roman"/>
            </a:endParaRPr>
          </a:p>
        </p:txBody>
      </p:sp>
      <p:sp>
        <p:nvSpPr>
          <p:cNvPr id="131" name=""/>
          <p:cNvSpPr/>
          <p:nvPr/>
        </p:nvSpPr>
        <p:spPr>
          <a:xfrm>
            <a:off x="291600" y="1665360"/>
            <a:ext cx="1167840" cy="711720"/>
          </a:xfrm>
          <a:prstGeom prst="roundRect">
            <a:avLst>
              <a:gd name="adj" fmla="val 16667"/>
            </a:avLst>
          </a:prstGeom>
          <a:solidFill>
            <a:srgbClr val="3333cc"/>
          </a:soli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Wellhead</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Price Average</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$MCF</a:t>
            </a:r>
            <a:endParaRPr b="0" lang="en-US" sz="1200" strike="noStrike" u="none">
              <a:solidFill>
                <a:srgbClr val="000000"/>
              </a:solidFill>
              <a:effectLst/>
              <a:uFillTx/>
              <a:latin typeface="Times New Roman"/>
            </a:endParaRPr>
          </a:p>
        </p:txBody>
      </p:sp>
      <p:sp>
        <p:nvSpPr>
          <p:cNvPr id="132" name=""/>
          <p:cNvSpPr/>
          <p:nvPr/>
        </p:nvSpPr>
        <p:spPr>
          <a:xfrm>
            <a:off x="1771560" y="1574640"/>
            <a:ext cx="5640480" cy="689040"/>
          </a:xfrm>
          <a:prstGeom prst="roundRect">
            <a:avLst>
              <a:gd name="adj" fmla="val 16667"/>
            </a:avLst>
          </a:prstGeom>
          <a:solidFill>
            <a:srgbClr val="3333cc"/>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3" name=""/>
          <p:cNvSpPr/>
          <p:nvPr/>
        </p:nvSpPr>
        <p:spPr>
          <a:xfrm>
            <a:off x="2162160" y="1616040"/>
            <a:ext cx="4978440" cy="581400"/>
          </a:xfrm>
          <a:prstGeom prst="rect">
            <a:avLst/>
          </a:prstGeom>
          <a:noFill/>
          <a:ln w="0">
            <a:noFill/>
          </a:ln>
        </p:spPr>
        <p:style>
          <a:lnRef idx="0"/>
          <a:fillRef idx="0"/>
          <a:effectRef idx="0"/>
          <a:fontRef idx="minor"/>
        </p:style>
        <p:txBody>
          <a:bodyPr lIns="90000" rIns="90000" tIns="46800" bIns="46800" anchor="t">
            <a:spAutoFit/>
          </a:bodyPr>
          <a:p>
            <a:pPr marL="174600" indent="-17460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In 2001, higher wellhead gas prices are likely to yield residential bills in the $1000 a year range or higher</a:t>
            </a:r>
            <a:endParaRPr b="0" lang="en-US" sz="1600" strike="noStrike" u="none">
              <a:solidFill>
                <a:srgbClr val="000000"/>
              </a:solidFill>
              <a:effectLst/>
              <a:uFillTx/>
              <a:latin typeface="Times New Roman"/>
            </a:endParaRPr>
          </a:p>
        </p:txBody>
      </p:sp>
      <p:sp>
        <p:nvSpPr>
          <p:cNvPr id="134" name=""/>
          <p:cNvSpPr/>
          <p:nvPr/>
        </p:nvSpPr>
        <p:spPr>
          <a:xfrm>
            <a:off x="-1800" y="6386400"/>
            <a:ext cx="552816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ffff00"/>
                </a:solidFill>
                <a:effectLst/>
                <a:uFillTx/>
                <a:latin typeface="Times New Roman"/>
              </a:rPr>
              <a:t>Note: Assumes demand and LDC WACOG at 1999 nominal levels escalated by wellhead price increase</a:t>
            </a:r>
            <a:endParaRPr b="0" lang="en-US" sz="1000" strike="noStrike" u="none">
              <a:solidFill>
                <a:srgbClr val="000000"/>
              </a:solidFill>
              <a:effectLst/>
              <a:uFillTx/>
              <a:latin typeface="Times New Roman"/>
            </a:endParaRPr>
          </a:p>
        </p:txBody>
      </p:sp>
      <p:sp>
        <p:nvSpPr>
          <p:cNvPr id="135" name=""/>
          <p:cNvSpPr/>
          <p:nvPr/>
        </p:nvSpPr>
        <p:spPr>
          <a:xfrm>
            <a:off x="5400" y="6589800"/>
            <a:ext cx="617400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AGA Gas Facts, Table 9-5; U.S. DOE Natural Gas Monthly; Natural Gas Week, 11/27/00</a:t>
            </a:r>
            <a:endParaRPr b="0" lang="en-US" sz="1200" strike="noStrike" u="none">
              <a:solidFill>
                <a:srgbClr val="000000"/>
              </a:solidFill>
              <a:effectLst/>
              <a:uFillTx/>
              <a:latin typeface="Times New Roman"/>
            </a:endParaRPr>
          </a:p>
        </p:txBody>
      </p:sp>
      <p:graphicFrame>
        <p:nvGraphicFramePr>
          <p:cNvPr id="136" name=""/>
          <p:cNvGraphicFramePr/>
          <p:nvPr/>
        </p:nvGraphicFramePr>
        <p:xfrm>
          <a:off x="853920" y="2305080"/>
          <a:ext cx="2001960" cy="3278160"/>
        </p:xfrm>
        <a:graphic>
          <a:graphicData uri="http://schemas.openxmlformats.org/presentationml/2006/ole">
            <p:oleObj r:id="rId1" spid="">
              <p:embed/>
              <p:pic>
                <p:nvPicPr>
                  <p:cNvPr id="137" name="" descr=""/>
                  <p:cNvPicPr/>
                  <p:nvPr/>
                </p:nvPicPr>
                <p:blipFill>
                  <a:blip r:embed="rId2"/>
                  <a:stretch/>
                </p:blipFill>
                <p:spPr>
                  <a:xfrm>
                    <a:off x="853920" y="2305080"/>
                    <a:ext cx="2001960" cy="3278160"/>
                  </a:xfrm>
                  <a:prstGeom prst="rect">
                    <a:avLst/>
                  </a:prstGeom>
                  <a:noFill/>
                  <a:ln w="0">
                    <a:noFill/>
                  </a:ln>
                </p:spPr>
              </p:pic>
            </p:oleObj>
          </a:graphicData>
        </a:graphic>
      </p:graphicFrame>
      <p:sp>
        <p:nvSpPr>
          <p:cNvPr id="138" name=""/>
          <p:cNvSpPr/>
          <p:nvPr/>
        </p:nvSpPr>
        <p:spPr>
          <a:xfrm>
            <a:off x="1195200" y="361332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$669</a:t>
            </a:r>
            <a:endParaRPr b="0" lang="en-US" sz="1200" strike="noStrike" u="none">
              <a:solidFill>
                <a:srgbClr val="000000"/>
              </a:solidFill>
              <a:effectLst/>
              <a:uFillTx/>
              <a:latin typeface="Times New Roman"/>
            </a:endParaRPr>
          </a:p>
        </p:txBody>
      </p:sp>
      <p:sp>
        <p:nvSpPr>
          <p:cNvPr id="139" name=""/>
          <p:cNvSpPr/>
          <p:nvPr/>
        </p:nvSpPr>
        <p:spPr>
          <a:xfrm>
            <a:off x="1631880" y="325296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$872</a:t>
            </a:r>
            <a:endParaRPr b="0" lang="en-US" sz="1200" strike="noStrike" u="none">
              <a:solidFill>
                <a:srgbClr val="000000"/>
              </a:solidFill>
              <a:effectLst/>
              <a:uFillTx/>
              <a:latin typeface="Times New Roman"/>
            </a:endParaRPr>
          </a:p>
        </p:txBody>
      </p:sp>
      <p:sp>
        <p:nvSpPr>
          <p:cNvPr id="140" name=""/>
          <p:cNvSpPr/>
          <p:nvPr/>
        </p:nvSpPr>
        <p:spPr>
          <a:xfrm>
            <a:off x="2076480" y="2793960"/>
            <a:ext cx="56160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$1126</a:t>
            </a:r>
            <a:endParaRPr b="0" lang="en-US" sz="1200" strike="noStrike" u="none">
              <a:solidFill>
                <a:srgbClr val="000000"/>
              </a:solidFill>
              <a:effectLst/>
              <a:uFillTx/>
              <a:latin typeface="Times New Roman"/>
            </a:endParaRPr>
          </a:p>
        </p:txBody>
      </p:sp>
      <p:sp>
        <p:nvSpPr>
          <p:cNvPr id="141" name=""/>
          <p:cNvSpPr/>
          <p:nvPr/>
        </p:nvSpPr>
        <p:spPr>
          <a:xfrm>
            <a:off x="1488960" y="4322880"/>
            <a:ext cx="636840" cy="3376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$4.48</a:t>
            </a:r>
            <a:endParaRPr b="0" lang="en-US" sz="1600" strike="noStrike" u="none">
              <a:solidFill>
                <a:srgbClr val="000000"/>
              </a:solidFill>
              <a:effectLst/>
              <a:uFillTx/>
              <a:latin typeface="Times New Roman"/>
            </a:endParaRPr>
          </a:p>
        </p:txBody>
      </p:sp>
      <p:sp>
        <p:nvSpPr>
          <p:cNvPr id="142" name=""/>
          <p:cNvSpPr/>
          <p:nvPr/>
        </p:nvSpPr>
        <p:spPr>
          <a:xfrm>
            <a:off x="1500480" y="5467320"/>
            <a:ext cx="622080" cy="3736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2000</a:t>
            </a:r>
            <a:endParaRPr b="0" lang="en-US" sz="1600" strike="noStrike" u="none">
              <a:solidFill>
                <a:srgbClr val="000000"/>
              </a:solidFill>
              <a:effectLst/>
              <a:uFillTx/>
              <a:latin typeface="Times New Roman"/>
            </a:endParaRPr>
          </a:p>
        </p:txBody>
      </p:sp>
      <p:graphicFrame>
        <p:nvGraphicFramePr>
          <p:cNvPr id="143" name=""/>
          <p:cNvGraphicFramePr/>
          <p:nvPr/>
        </p:nvGraphicFramePr>
        <p:xfrm>
          <a:off x="3576600" y="2324160"/>
          <a:ext cx="1962360" cy="3238560"/>
        </p:xfrm>
        <a:graphic>
          <a:graphicData uri="http://schemas.openxmlformats.org/presentationml/2006/ole">
            <p:oleObj r:id="rId3" spid="">
              <p:embed/>
              <p:pic>
                <p:nvPicPr>
                  <p:cNvPr id="144" name="" descr=""/>
                  <p:cNvPicPr/>
                  <p:nvPr/>
                </p:nvPicPr>
                <p:blipFill>
                  <a:blip r:embed="rId4"/>
                  <a:stretch/>
                </p:blipFill>
                <p:spPr>
                  <a:xfrm>
                    <a:off x="3576600" y="2324160"/>
                    <a:ext cx="1962360" cy="3238560"/>
                  </a:xfrm>
                  <a:prstGeom prst="rect">
                    <a:avLst/>
                  </a:prstGeom>
                  <a:noFill/>
                  <a:ln w="0">
                    <a:noFill/>
                  </a:ln>
                </p:spPr>
              </p:pic>
            </p:oleObj>
          </a:graphicData>
        </a:graphic>
      </p:graphicFrame>
      <p:sp>
        <p:nvSpPr>
          <p:cNvPr id="145" name=""/>
          <p:cNvSpPr/>
          <p:nvPr/>
        </p:nvSpPr>
        <p:spPr>
          <a:xfrm>
            <a:off x="3897360" y="333072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$829</a:t>
            </a:r>
            <a:endParaRPr b="0" lang="en-US" sz="1200" strike="noStrike" u="none">
              <a:solidFill>
                <a:srgbClr val="000000"/>
              </a:solidFill>
              <a:effectLst/>
              <a:uFillTx/>
              <a:latin typeface="Times New Roman"/>
            </a:endParaRPr>
          </a:p>
        </p:txBody>
      </p:sp>
      <p:sp>
        <p:nvSpPr>
          <p:cNvPr id="146" name=""/>
          <p:cNvSpPr/>
          <p:nvPr/>
        </p:nvSpPr>
        <p:spPr>
          <a:xfrm>
            <a:off x="4333680" y="306864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$977</a:t>
            </a:r>
            <a:endParaRPr b="0" lang="en-US" sz="1200" strike="noStrike" u="none">
              <a:solidFill>
                <a:srgbClr val="000000"/>
              </a:solidFill>
              <a:effectLst/>
              <a:uFillTx/>
              <a:latin typeface="Times New Roman"/>
            </a:endParaRPr>
          </a:p>
        </p:txBody>
      </p:sp>
      <p:sp>
        <p:nvSpPr>
          <p:cNvPr id="147" name=""/>
          <p:cNvSpPr/>
          <p:nvPr/>
        </p:nvSpPr>
        <p:spPr>
          <a:xfrm>
            <a:off x="4778640" y="2468520"/>
            <a:ext cx="56160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$1319</a:t>
            </a:r>
            <a:endParaRPr b="0" lang="en-US" sz="1200" strike="noStrike" u="none">
              <a:solidFill>
                <a:srgbClr val="000000"/>
              </a:solidFill>
              <a:effectLst/>
              <a:uFillTx/>
              <a:latin typeface="Times New Roman"/>
            </a:endParaRPr>
          </a:p>
        </p:txBody>
      </p:sp>
      <p:sp>
        <p:nvSpPr>
          <p:cNvPr id="148" name=""/>
          <p:cNvSpPr/>
          <p:nvPr/>
        </p:nvSpPr>
        <p:spPr>
          <a:xfrm>
            <a:off x="4142880" y="3990960"/>
            <a:ext cx="738000" cy="3376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$5.36*</a:t>
            </a:r>
            <a:endParaRPr b="0" lang="en-US" sz="1600" strike="noStrike" u="none">
              <a:solidFill>
                <a:srgbClr val="000000"/>
              </a:solidFill>
              <a:effectLst/>
              <a:uFillTx/>
              <a:latin typeface="Times New Roman"/>
            </a:endParaRPr>
          </a:p>
        </p:txBody>
      </p:sp>
      <p:sp>
        <p:nvSpPr>
          <p:cNvPr id="149" name=""/>
          <p:cNvSpPr/>
          <p:nvPr/>
        </p:nvSpPr>
        <p:spPr>
          <a:xfrm>
            <a:off x="4204080" y="5467320"/>
            <a:ext cx="622080" cy="3736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2001</a:t>
            </a:r>
            <a:endParaRPr b="0" lang="en-US" sz="1600" strike="noStrike" u="none">
              <a:solidFill>
                <a:srgbClr val="000000"/>
              </a:solidFill>
              <a:effectLst/>
              <a:uFillTx/>
              <a:latin typeface="Times New Roman"/>
            </a:endParaRPr>
          </a:p>
        </p:txBody>
      </p:sp>
      <p:graphicFrame>
        <p:nvGraphicFramePr>
          <p:cNvPr id="150" name=""/>
          <p:cNvGraphicFramePr/>
          <p:nvPr/>
        </p:nvGraphicFramePr>
        <p:xfrm>
          <a:off x="6319800" y="2324160"/>
          <a:ext cx="1962360" cy="3238560"/>
        </p:xfrm>
        <a:graphic>
          <a:graphicData uri="http://schemas.openxmlformats.org/presentationml/2006/ole">
            <p:oleObj r:id="rId5" spid="">
              <p:embed/>
              <p:pic>
                <p:nvPicPr>
                  <p:cNvPr id="151" name="" descr=""/>
                  <p:cNvPicPr/>
                  <p:nvPr/>
                </p:nvPicPr>
                <p:blipFill>
                  <a:blip r:embed="rId6"/>
                  <a:stretch/>
                </p:blipFill>
                <p:spPr>
                  <a:xfrm>
                    <a:off x="6319800" y="2324160"/>
                    <a:ext cx="1962360" cy="3238560"/>
                  </a:xfrm>
                  <a:prstGeom prst="rect">
                    <a:avLst/>
                  </a:prstGeom>
                  <a:noFill/>
                  <a:ln w="0">
                    <a:noFill/>
                  </a:ln>
                </p:spPr>
              </p:pic>
            </p:oleObj>
          </a:graphicData>
        </a:graphic>
      </p:graphicFrame>
      <p:sp>
        <p:nvSpPr>
          <p:cNvPr id="152" name=""/>
          <p:cNvSpPr/>
          <p:nvPr/>
        </p:nvSpPr>
        <p:spPr>
          <a:xfrm>
            <a:off x="6640560" y="3191040"/>
            <a:ext cx="4856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$912</a:t>
            </a:r>
            <a:endParaRPr b="0" lang="en-US" sz="1200" strike="noStrike" u="none">
              <a:solidFill>
                <a:srgbClr val="000000"/>
              </a:solidFill>
              <a:effectLst/>
              <a:uFillTx/>
              <a:latin typeface="Times New Roman"/>
            </a:endParaRPr>
          </a:p>
        </p:txBody>
      </p:sp>
      <p:sp>
        <p:nvSpPr>
          <p:cNvPr id="153" name=""/>
          <p:cNvSpPr/>
          <p:nvPr/>
        </p:nvSpPr>
        <p:spPr>
          <a:xfrm>
            <a:off x="7039080" y="2906640"/>
            <a:ext cx="56160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$1075</a:t>
            </a:r>
            <a:endParaRPr b="0" lang="en-US" sz="1200" strike="noStrike" u="none">
              <a:solidFill>
                <a:srgbClr val="000000"/>
              </a:solidFill>
              <a:effectLst/>
              <a:uFillTx/>
              <a:latin typeface="Times New Roman"/>
            </a:endParaRPr>
          </a:p>
        </p:txBody>
      </p:sp>
      <p:sp>
        <p:nvSpPr>
          <p:cNvPr id="154" name=""/>
          <p:cNvSpPr/>
          <p:nvPr/>
        </p:nvSpPr>
        <p:spPr>
          <a:xfrm>
            <a:off x="7521840" y="2217600"/>
            <a:ext cx="56160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$1450</a:t>
            </a:r>
            <a:endParaRPr b="0" lang="en-US" sz="1200" strike="noStrike" u="none">
              <a:solidFill>
                <a:srgbClr val="000000"/>
              </a:solidFill>
              <a:effectLst/>
              <a:uFillTx/>
              <a:latin typeface="Times New Roman"/>
            </a:endParaRPr>
          </a:p>
        </p:txBody>
      </p:sp>
      <p:sp>
        <p:nvSpPr>
          <p:cNvPr id="155" name=""/>
          <p:cNvSpPr/>
          <p:nvPr/>
        </p:nvSpPr>
        <p:spPr>
          <a:xfrm>
            <a:off x="6886080" y="3990960"/>
            <a:ext cx="738000" cy="3376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$5.36*</a:t>
            </a:r>
            <a:endParaRPr b="0" lang="en-US" sz="1600" strike="noStrike" u="none">
              <a:solidFill>
                <a:srgbClr val="000000"/>
              </a:solidFill>
              <a:effectLst/>
              <a:uFillTx/>
              <a:latin typeface="Times New Roman"/>
            </a:endParaRPr>
          </a:p>
        </p:txBody>
      </p:sp>
      <p:sp>
        <p:nvSpPr>
          <p:cNvPr id="156" name=""/>
          <p:cNvSpPr/>
          <p:nvPr/>
        </p:nvSpPr>
        <p:spPr>
          <a:xfrm>
            <a:off x="6947280" y="5467320"/>
            <a:ext cx="622080" cy="373680"/>
          </a:xfrm>
          <a:prstGeom prst="roundRect">
            <a:avLst>
              <a:gd name="adj" fmla="val 16667"/>
            </a:avLst>
          </a:prstGeom>
          <a:gradFill rotWithShape="0">
            <a:gsLst>
              <a:gs pos="0">
                <a:srgbClr val="0243e6"/>
              </a:gs>
              <a:gs pos="100000">
                <a:srgbClr val="001e6a"/>
              </a:gs>
            </a:gsLst>
            <a:path path="rect">
              <a:fillToRect l="50000" t="50000" r="50000" b="50000"/>
            </a:path>
          </a:grad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2001</a:t>
            </a:r>
            <a:endParaRPr b="0" lang="en-US" sz="1600" strike="noStrike" u="none">
              <a:solidFill>
                <a:srgbClr val="000000"/>
              </a:solidFill>
              <a:effectLst/>
              <a:uFillTx/>
              <a:latin typeface="Times New Roman"/>
            </a:endParaRPr>
          </a:p>
        </p:txBody>
      </p:sp>
      <p:sp>
        <p:nvSpPr>
          <p:cNvPr id="157" name=""/>
          <p:cNvSpPr/>
          <p:nvPr/>
        </p:nvSpPr>
        <p:spPr>
          <a:xfrm>
            <a:off x="5400" y="6151680"/>
            <a:ext cx="343836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ffff00"/>
                </a:solidFill>
                <a:effectLst/>
                <a:uFillTx/>
                <a:latin typeface="Times New Roman"/>
              </a:rPr>
              <a:t>* Natural Gas Week, 11/27/00,* NYMEX 12 Month 2001 Strip</a:t>
            </a:r>
            <a:endParaRPr b="0" lang="en-US" sz="1000" strike="noStrike" u="none">
              <a:solidFill>
                <a:srgbClr val="000000"/>
              </a:solidFill>
              <a:effectLst/>
              <a:uFillTx/>
              <a:latin typeface="Times New Roman"/>
            </a:endParaRPr>
          </a:p>
        </p:txBody>
      </p:sp>
      <p:sp>
        <p:nvSpPr>
          <p:cNvPr id="158" name=""/>
          <p:cNvSpPr/>
          <p:nvPr/>
        </p:nvSpPr>
        <p:spPr>
          <a:xfrm>
            <a:off x="3962520" y="5929200"/>
            <a:ext cx="108252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Demand Held</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Constant</a:t>
            </a:r>
            <a:endParaRPr b="0" lang="en-US" sz="1200" strike="noStrike" u="none">
              <a:solidFill>
                <a:srgbClr val="000000"/>
              </a:solidFill>
              <a:effectLst/>
              <a:uFillTx/>
              <a:latin typeface="Times New Roman"/>
            </a:endParaRPr>
          </a:p>
        </p:txBody>
      </p:sp>
      <p:sp>
        <p:nvSpPr>
          <p:cNvPr id="159" name=""/>
          <p:cNvSpPr/>
          <p:nvPr/>
        </p:nvSpPr>
        <p:spPr>
          <a:xfrm>
            <a:off x="6507000" y="5789520"/>
            <a:ext cx="153540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Demand 10% higher</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due to weather</a:t>
            </a:r>
            <a:endParaRPr b="0" lang="en-US" sz="1200" strike="noStrike" u="none">
              <a:solidFill>
                <a:srgbClr val="000000"/>
              </a:solidFill>
              <a:effectLst/>
              <a:uFillTx/>
              <a:latin typeface="Times New Roman"/>
            </a:endParaRPr>
          </a:p>
        </p:txBody>
      </p:sp>
      <p:sp>
        <p:nvSpPr>
          <p:cNvPr id="160" name=""/>
          <p:cNvSpPr/>
          <p:nvPr/>
        </p:nvSpPr>
        <p:spPr>
          <a:xfrm>
            <a:off x="4817880" y="5489640"/>
            <a:ext cx="270000" cy="3074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00"/>
                </a:solidFill>
                <a:effectLst/>
                <a:uFillTx/>
                <a:latin typeface="Times New Roman"/>
              </a:rPr>
              <a:t>*</a:t>
            </a:r>
            <a:endParaRPr b="0" lang="en-US" sz="1400" strike="noStrike" u="none">
              <a:solidFill>
                <a:srgbClr val="000000"/>
              </a:solidFill>
              <a:effectLst/>
              <a:uFillTx/>
              <a:latin typeface="Times New Roman"/>
            </a:endParaRPr>
          </a:p>
        </p:txBody>
      </p:sp>
      <p:sp>
        <p:nvSpPr>
          <p:cNvPr id="161" name=""/>
          <p:cNvSpPr/>
          <p:nvPr/>
        </p:nvSpPr>
        <p:spPr>
          <a:xfrm>
            <a:off x="7561080" y="5489640"/>
            <a:ext cx="270000" cy="3074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00"/>
                </a:solidFill>
                <a:effectLst/>
                <a:uFillTx/>
                <a:latin typeface="Times New Roman"/>
              </a:rPr>
              <a:t>*</a:t>
            </a:r>
            <a:endParaRPr b="0" lang="en-US" sz="1400" strike="noStrike" u="none">
              <a:solidFill>
                <a:srgbClr val="000000"/>
              </a:solidFill>
              <a:effectLst/>
              <a:uFillTx/>
              <a:latin typeface="Times New Roman"/>
            </a:endParaRPr>
          </a:p>
        </p:txBody>
      </p:sp>
      <p:sp>
        <p:nvSpPr>
          <p:cNvPr id="162"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14</a:t>
            </a:r>
            <a:endParaRPr b="0" lang="en-US" sz="1200" strike="noStrike" u="none">
              <a:solidFill>
                <a:srgbClr val="000000"/>
              </a:solidFill>
              <a:effectLst/>
              <a:uFillTx/>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Impact of Higher Energy Prices </a:t>
            </a:r>
            <a:br>
              <a:rPr sz="3000"/>
            </a:br>
            <a:r>
              <a:rPr b="0" i="1" lang="en-US" sz="3000" strike="noStrike" u="none">
                <a:solidFill>
                  <a:srgbClr val="ffff00"/>
                </a:solidFill>
                <a:effectLst/>
                <a:uFillTx/>
                <a:latin typeface="Arial Black"/>
              </a:rPr>
              <a:t>on the </a:t>
            </a:r>
            <a:r>
              <a:rPr b="0" i="1" lang="en-US" sz="3000" strike="noStrike" u="sng">
                <a:solidFill>
                  <a:srgbClr val="ffff00"/>
                </a:solidFill>
                <a:effectLst/>
                <a:uFillTx/>
                <a:latin typeface="Arial Black"/>
              </a:rPr>
              <a:t>Industrial Sector</a:t>
            </a:r>
            <a:endParaRPr b="0" lang="en-US" sz="3000" strike="noStrike" u="none">
              <a:solidFill>
                <a:srgbClr val="000000"/>
              </a:solidFill>
              <a:effectLst/>
              <a:uFillTx/>
              <a:latin typeface="Times New Roman"/>
            </a:endParaRPr>
          </a:p>
        </p:txBody>
      </p:sp>
      <p:sp>
        <p:nvSpPr>
          <p:cNvPr id="164" name="PlaceHolder 2"/>
          <p:cNvSpPr>
            <a:spLocks noGrp="1"/>
          </p:cNvSpPr>
          <p:nvPr>
            <p:ph/>
          </p:nvPr>
        </p:nvSpPr>
        <p:spPr>
          <a:xfrm>
            <a:off x="533520" y="1295280"/>
            <a:ext cx="7772400" cy="4114800"/>
          </a:xfrm>
          <a:prstGeom prst="rect">
            <a:avLst/>
          </a:prstGeom>
          <a:noFill/>
          <a:ln w="0">
            <a:noFill/>
          </a:ln>
        </p:spPr>
        <p:txBody>
          <a:bodyPr lIns="90000" rIns="90000" tIns="46800" bIns="46800" anchor="t">
            <a:normAutofit fontScale="77500" lnSpcReduction="19999"/>
          </a:bodyPr>
          <a:p>
            <a:pPr marL="343080" indent="-343080">
              <a:spcBef>
                <a:spcPts val="5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00"/>
                </a:solidFill>
                <a:effectLst/>
                <a:uFillTx/>
                <a:latin typeface="Times New Roman"/>
              </a:rPr>
              <a:t>Plant Shutdowns due to higher cost of production</a:t>
            </a:r>
            <a:endParaRPr b="0" lang="en-US" sz="2200" strike="noStrike" u="none">
              <a:solidFill>
                <a:srgbClr val="000000"/>
              </a:solidFill>
              <a:effectLst/>
              <a:uFillTx/>
              <a:latin typeface="Times New Roman"/>
            </a:endParaRPr>
          </a:p>
          <a:p>
            <a:pPr marL="343080" indent="0">
              <a:spcBef>
                <a:spcPts val="1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Selling natural gas or electricity contracts for greater profit margins</a:t>
            </a:r>
            <a:endParaRPr b="0" lang="en-US" sz="2000" strike="noStrike" u="none">
              <a:solidFill>
                <a:srgbClr val="000000"/>
              </a:solidFill>
              <a:effectLst/>
              <a:uFillTx/>
              <a:latin typeface="Times New Roman"/>
            </a:endParaRPr>
          </a:p>
          <a:p>
            <a:pPr lvl="1" marL="743040" indent="0">
              <a:spcBef>
                <a:spcPts val="1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Interruptible service contracts</a:t>
            </a:r>
            <a:endParaRPr b="0" lang="en-US" sz="2000" strike="noStrike" u="none">
              <a:solidFill>
                <a:srgbClr val="000000"/>
              </a:solidFill>
              <a:effectLst/>
              <a:uFillTx/>
              <a:latin typeface="Times New Roman"/>
            </a:endParaRPr>
          </a:p>
          <a:p>
            <a:pPr lvl="1" marL="743040" indent="0">
              <a:spcBef>
                <a:spcPts val="1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Economically unviable</a:t>
            </a:r>
            <a:endParaRPr b="0" lang="en-US" sz="2000" strike="noStrike" u="none">
              <a:solidFill>
                <a:srgbClr val="000000"/>
              </a:solidFill>
              <a:effectLst/>
              <a:uFillTx/>
              <a:latin typeface="Times New Roman"/>
            </a:endParaRPr>
          </a:p>
          <a:p>
            <a:pPr lvl="1" marL="743040" indent="0">
              <a:spcBef>
                <a:spcPts val="1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Layoffs</a:t>
            </a:r>
            <a:endParaRPr b="0" lang="en-US" sz="2000" strike="noStrike" u="none">
              <a:solidFill>
                <a:srgbClr val="000000"/>
              </a:solidFill>
              <a:effectLst/>
              <a:uFillTx/>
              <a:latin typeface="Times New Roman"/>
            </a:endParaRPr>
          </a:p>
          <a:p>
            <a:pPr lvl="1" marL="74304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5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00"/>
                </a:solidFill>
                <a:effectLst/>
                <a:uFillTx/>
                <a:latin typeface="Times New Roman"/>
              </a:rPr>
              <a:t>Profit squeeze</a:t>
            </a:r>
            <a:endParaRPr b="0" lang="en-US" sz="2200" strike="noStrike" u="none">
              <a:solidFill>
                <a:srgbClr val="000000"/>
              </a:solidFill>
              <a:effectLst/>
              <a:uFillTx/>
              <a:latin typeface="Times New Roman"/>
            </a:endParaRPr>
          </a:p>
          <a:p>
            <a:pPr marL="343080" indent="0">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According to Alan Greenspan, “The most significant effect to date from higher energy prices appears to be on profit margins, where corporate business, constrained by competitive market forces, have not been able to raise prices to fully offset energy costs increases.” (Dec. 5, 2000)</a:t>
            </a:r>
            <a:endParaRPr b="0" lang="en-US" sz="2000" strike="noStrike" u="none">
              <a:solidFill>
                <a:srgbClr val="000000"/>
              </a:solidFill>
              <a:effectLst/>
              <a:uFillTx/>
              <a:latin typeface="Times New Roman"/>
            </a:endParaRPr>
          </a:p>
          <a:p>
            <a:pPr lvl="1" marL="743040" indent="0">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Credit Spreads Widen</a:t>
            </a:r>
            <a:endParaRPr b="0" lang="en-US" sz="2000" strike="noStrike" u="none">
              <a:solidFill>
                <a:srgbClr val="000000"/>
              </a:solidFill>
              <a:effectLst/>
              <a:uFillTx/>
              <a:latin typeface="Times New Roman"/>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65"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15</a:t>
            </a:r>
            <a:endParaRPr b="0" lang="en-US" sz="1200" strike="noStrike" u="none">
              <a:solidFill>
                <a:srgbClr val="000000"/>
              </a:solidFill>
              <a:effectLst/>
              <a:uFillTx/>
              <a:latin typeface="Times New Roman"/>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66" name=""/>
          <p:cNvSpPr/>
          <p:nvPr/>
        </p:nvSpPr>
        <p:spPr>
          <a:xfrm>
            <a:off x="-720" y="130320"/>
            <a:ext cx="7529400" cy="14634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The Combined Effect of Higher Oil, </a:t>
            </a:r>
            <a:br>
              <a:rPr sz="3000"/>
            </a:br>
            <a:r>
              <a:rPr b="0" i="1" lang="en-US" sz="3000" strike="noStrike" u="none">
                <a:solidFill>
                  <a:srgbClr val="ffff00"/>
                </a:solidFill>
                <a:effectLst/>
                <a:uFillTx/>
                <a:latin typeface="Arial Black"/>
              </a:rPr>
              <a:t>Natural Gas &amp; Electricity Prices on</a:t>
            </a:r>
            <a:br>
              <a:rPr sz="3000"/>
            </a:br>
            <a:r>
              <a:rPr b="0" i="1" lang="en-US" sz="3000" strike="noStrike" u="none">
                <a:solidFill>
                  <a:srgbClr val="ffff00"/>
                </a:solidFill>
                <a:effectLst/>
                <a:uFillTx/>
                <a:latin typeface="Arial Black"/>
              </a:rPr>
              <a:t>the Industrial Sector</a:t>
            </a:r>
            <a:endParaRPr b="0" lang="en-US" sz="3000" strike="noStrike" u="none">
              <a:solidFill>
                <a:srgbClr val="000000"/>
              </a:solidFill>
              <a:effectLst/>
              <a:uFillTx/>
              <a:latin typeface="Times New Roman"/>
            </a:endParaRPr>
          </a:p>
        </p:txBody>
      </p:sp>
      <p:sp>
        <p:nvSpPr>
          <p:cNvPr id="167" name=""/>
          <p:cNvSpPr/>
          <p:nvPr/>
        </p:nvSpPr>
        <p:spPr>
          <a:xfrm>
            <a:off x="685800" y="1593720"/>
            <a:ext cx="7772400" cy="44704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50000"/>
              </a:lnSpc>
              <a:spcBef>
                <a:spcPts val="29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a:p>
            <a:pPr lvl="1" marL="743040" indent="-285840">
              <a:lnSpc>
                <a:spcPct val="150000"/>
              </a:lnSpc>
              <a:spcBef>
                <a:spcPts val="22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Makes planning more difficult</a:t>
            </a:r>
            <a:endParaRPr b="0" lang="en-US" sz="2400" strike="noStrike" u="none">
              <a:solidFill>
                <a:srgbClr val="000000"/>
              </a:solidFill>
              <a:effectLst/>
              <a:uFillTx/>
              <a:latin typeface="Times New Roman"/>
            </a:endParaRPr>
          </a:p>
          <a:p>
            <a:pPr lvl="1" marL="743040" indent="-285840">
              <a:lnSpc>
                <a:spcPct val="150000"/>
              </a:lnSpc>
              <a:spcBef>
                <a:spcPts val="22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Makes expenses more difficult to forecast</a:t>
            </a:r>
            <a:endParaRPr b="0" lang="en-US" sz="2400" strike="noStrike" u="none">
              <a:solidFill>
                <a:srgbClr val="000000"/>
              </a:solidFill>
              <a:effectLst/>
              <a:uFillTx/>
              <a:latin typeface="Times New Roman"/>
            </a:endParaRPr>
          </a:p>
          <a:p>
            <a:pPr lvl="1" marL="743040" indent="-285840">
              <a:lnSpc>
                <a:spcPct val="150000"/>
              </a:lnSpc>
              <a:spcBef>
                <a:spcPts val="22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Reduces earnings predictability</a:t>
            </a:r>
            <a:endParaRPr b="0" lang="en-US" sz="2400" strike="noStrike" u="none">
              <a:solidFill>
                <a:srgbClr val="000000"/>
              </a:solidFill>
              <a:effectLst/>
              <a:uFillTx/>
              <a:latin typeface="Times New Roman"/>
            </a:endParaRPr>
          </a:p>
        </p:txBody>
      </p:sp>
      <p:sp>
        <p:nvSpPr>
          <p:cNvPr id="168"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16</a:t>
            </a:r>
            <a:endParaRPr b="0" lang="en-US" sz="1200" strike="noStrike" u="none">
              <a:solidFill>
                <a:srgbClr val="000000"/>
              </a:solidFill>
              <a:effectLst/>
              <a:uFillTx/>
              <a:latin typeface="Times New Roman"/>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Most Energy Intensive Industries</a:t>
            </a:r>
            <a:br>
              <a:rPr sz="3000"/>
            </a:br>
            <a:endParaRPr b="0" lang="en-US" sz="3000" strike="noStrike" u="none">
              <a:solidFill>
                <a:srgbClr val="000000"/>
              </a:solidFill>
              <a:effectLst/>
              <a:uFillTx/>
              <a:latin typeface="Times New Roman"/>
            </a:endParaRPr>
          </a:p>
        </p:txBody>
      </p:sp>
      <p:graphicFrame>
        <p:nvGraphicFramePr>
          <p:cNvPr id="170" name=""/>
          <p:cNvGraphicFramePr/>
          <p:nvPr/>
        </p:nvGraphicFramePr>
        <p:xfrm>
          <a:off x="-841320" y="2054160"/>
          <a:ext cx="1695240" cy="4786200"/>
        </p:xfrm>
        <a:graphic>
          <a:graphicData uri="http://schemas.openxmlformats.org/presentationml/2006/ole">
            <p:oleObj progId="Word.Document.12" r:id="rId1" spid="">
              <p:embed/>
              <p:pic>
                <p:nvPicPr>
                  <p:cNvPr id="171" name="" descr=""/>
                  <p:cNvPicPr/>
                  <p:nvPr/>
                </p:nvPicPr>
                <p:blipFill>
                  <a:blip r:embed="rId2"/>
                  <a:stretch/>
                </p:blipFill>
                <p:spPr>
                  <a:xfrm>
                    <a:off x="-841320" y="2054160"/>
                    <a:ext cx="1695240" cy="4786200"/>
                  </a:xfrm>
                  <a:prstGeom prst="rect">
                    <a:avLst/>
                  </a:prstGeom>
                  <a:noFill/>
                  <a:ln w="0">
                    <a:noFill/>
                  </a:ln>
                </p:spPr>
              </p:pic>
            </p:oleObj>
          </a:graphicData>
        </a:graphic>
      </p:graphicFrame>
      <p:sp>
        <p:nvSpPr>
          <p:cNvPr id="172" name="PlaceHolder 2"/>
          <p:cNvSpPr>
            <a:spLocks noGrp="1"/>
          </p:cNvSpPr>
          <p:nvPr>
            <p:ph/>
          </p:nvPr>
        </p:nvSpPr>
        <p:spPr>
          <a:xfrm>
            <a:off x="685800" y="1143000"/>
            <a:ext cx="7772400" cy="4114800"/>
          </a:xfrm>
          <a:prstGeom prst="rect">
            <a:avLst/>
          </a:prstGeom>
          <a:noFill/>
          <a:ln w="0">
            <a:noFill/>
          </a:ln>
        </p:spPr>
        <p:txBody>
          <a:bodyPr lIns="90000" rIns="90000" tIns="46800" bIns="46800" anchor="t">
            <a:normAutofit lnSpcReduction="9999"/>
          </a:bodyPr>
          <a:p>
            <a:pPr marL="343080" indent="-343080">
              <a:lnSpc>
                <a:spcPct val="120000"/>
              </a:lnSpc>
              <a:spcBef>
                <a:spcPts val="7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00"/>
                </a:solidFill>
                <a:effectLst/>
                <a:uFillTx/>
                <a:latin typeface="Times New Roman"/>
              </a:rPr>
              <a:t>Aluminum</a:t>
            </a:r>
            <a:endParaRPr b="0" lang="en-US" sz="2800" strike="noStrike" u="none">
              <a:solidFill>
                <a:srgbClr val="000000"/>
              </a:solidFill>
              <a:effectLst/>
              <a:uFillTx/>
              <a:latin typeface="Times New Roman"/>
            </a:endParaRPr>
          </a:p>
          <a:p>
            <a:pPr marL="343080" indent="-343080">
              <a:lnSpc>
                <a:spcPct val="120000"/>
              </a:lnSpc>
              <a:spcBef>
                <a:spcPts val="7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00"/>
                </a:solidFill>
                <a:effectLst/>
                <a:uFillTx/>
                <a:latin typeface="Times New Roman"/>
              </a:rPr>
              <a:t>Forest Products</a:t>
            </a:r>
            <a:endParaRPr b="0" lang="en-US" sz="2800" strike="noStrike" u="none">
              <a:solidFill>
                <a:srgbClr val="000000"/>
              </a:solidFill>
              <a:effectLst/>
              <a:uFillTx/>
              <a:latin typeface="Times New Roman"/>
            </a:endParaRPr>
          </a:p>
          <a:p>
            <a:pPr marL="343080" indent="-343080">
              <a:lnSpc>
                <a:spcPct val="120000"/>
              </a:lnSpc>
              <a:spcBef>
                <a:spcPts val="7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00"/>
                </a:solidFill>
                <a:effectLst/>
                <a:uFillTx/>
                <a:latin typeface="Times New Roman"/>
              </a:rPr>
              <a:t>Steel</a:t>
            </a:r>
            <a:endParaRPr b="0" lang="en-US" sz="2800" strike="noStrike" u="none">
              <a:solidFill>
                <a:srgbClr val="000000"/>
              </a:solidFill>
              <a:effectLst/>
              <a:uFillTx/>
              <a:latin typeface="Times New Roman"/>
            </a:endParaRPr>
          </a:p>
          <a:p>
            <a:pPr marL="343080" indent="-343080">
              <a:lnSpc>
                <a:spcPct val="120000"/>
              </a:lnSpc>
              <a:spcBef>
                <a:spcPts val="7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00"/>
                </a:solidFill>
                <a:effectLst/>
                <a:uFillTx/>
                <a:latin typeface="Times New Roman"/>
              </a:rPr>
              <a:t>Glass Making</a:t>
            </a:r>
            <a:endParaRPr b="0" lang="en-US" sz="2800" strike="noStrike" u="none">
              <a:solidFill>
                <a:srgbClr val="000000"/>
              </a:solidFill>
              <a:effectLst/>
              <a:uFillTx/>
              <a:latin typeface="Times New Roman"/>
            </a:endParaRPr>
          </a:p>
          <a:p>
            <a:pPr marL="343080" indent="-343080">
              <a:lnSpc>
                <a:spcPct val="120000"/>
              </a:lnSpc>
              <a:spcBef>
                <a:spcPts val="7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00"/>
                </a:solidFill>
                <a:effectLst/>
                <a:uFillTx/>
                <a:latin typeface="Times New Roman"/>
              </a:rPr>
              <a:t>Metal Casting</a:t>
            </a:r>
            <a:endParaRPr b="0" lang="en-US" sz="2800" strike="noStrike" u="none">
              <a:solidFill>
                <a:srgbClr val="000000"/>
              </a:solidFill>
              <a:effectLst/>
              <a:uFillTx/>
              <a:latin typeface="Times New Roman"/>
            </a:endParaRPr>
          </a:p>
          <a:p>
            <a:pPr marL="343080" indent="-343080">
              <a:lnSpc>
                <a:spcPct val="120000"/>
              </a:lnSpc>
              <a:spcBef>
                <a:spcPts val="7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00"/>
                </a:solidFill>
                <a:effectLst/>
                <a:uFillTx/>
                <a:latin typeface="Times New Roman"/>
              </a:rPr>
              <a:t>Chemicals</a:t>
            </a:r>
            <a:endParaRPr b="0" lang="en-US" sz="2800" strike="noStrike" u="none">
              <a:solidFill>
                <a:srgbClr val="000000"/>
              </a:solidFill>
              <a:effectLst/>
              <a:uFillTx/>
              <a:latin typeface="Times New Roman"/>
            </a:endParaRPr>
          </a:p>
          <a:p>
            <a:pPr marL="343080" indent="-343080">
              <a:lnSpc>
                <a:spcPct val="120000"/>
              </a:lnSpc>
              <a:spcBef>
                <a:spcPts val="7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00"/>
                </a:solidFill>
                <a:effectLst/>
                <a:uFillTx/>
                <a:latin typeface="Times New Roman"/>
              </a:rPr>
              <a:t>Petro Chemicals</a:t>
            </a:r>
            <a:endParaRPr b="0" lang="en-US" sz="2800" strike="noStrike" u="none">
              <a:solidFill>
                <a:srgbClr val="000000"/>
              </a:solidFill>
              <a:effectLst/>
              <a:uFillTx/>
              <a:latin typeface="Times New Roman"/>
            </a:endParaRPr>
          </a:p>
          <a:p>
            <a:pPr marL="343080" indent="-343080">
              <a:lnSpc>
                <a:spcPct val="105000"/>
              </a:lnSpc>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p:txBody>
      </p:sp>
      <p:sp>
        <p:nvSpPr>
          <p:cNvPr id="173"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17</a:t>
            </a:r>
            <a:endParaRPr b="0" lang="en-US" sz="1200" strike="noStrike" u="none">
              <a:solidFill>
                <a:srgbClr val="000000"/>
              </a:solidFill>
              <a:effectLst/>
              <a:uFillTx/>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0" y="15192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Which Industrial States Are Most Susceptible to Higher Energy Costs?</a:t>
            </a:r>
            <a:endParaRPr b="0" lang="en-US" sz="3000" strike="noStrike" u="none">
              <a:solidFill>
                <a:srgbClr val="000000"/>
              </a:solidFill>
              <a:effectLst/>
              <a:uFillTx/>
              <a:latin typeface="Times New Roman"/>
            </a:endParaRPr>
          </a:p>
        </p:txBody>
      </p:sp>
      <p:sp>
        <p:nvSpPr>
          <p:cNvPr id="175" name="PlaceHolder 2"/>
          <p:cNvSpPr>
            <a:spLocks noGrp="1"/>
          </p:cNvSpPr>
          <p:nvPr>
            <p:ph/>
          </p:nvPr>
        </p:nvSpPr>
        <p:spPr>
          <a:xfrm>
            <a:off x="685800" y="1752120"/>
            <a:ext cx="7772400" cy="4496040"/>
          </a:xfrm>
          <a:prstGeom prst="rect">
            <a:avLst/>
          </a:prstGeom>
          <a:noFill/>
          <a:ln w="0">
            <a:noFill/>
          </a:ln>
        </p:spPr>
        <p:txBody>
          <a:bodyPr lIns="90000" rIns="90000" tIns="46800" bIns="46800" anchor="t">
            <a:normAutofit/>
          </a:bodyPr>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Pennsylvania</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Illinois</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Indiana</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Texas</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Ohio</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New York</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California</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Wisconsin</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Georgia</a:t>
            </a: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New Jersey</a:t>
            </a:r>
            <a:endParaRPr b="0" lang="en-US" sz="2400" strike="noStrike" u="none">
              <a:solidFill>
                <a:srgbClr val="000000"/>
              </a:solidFill>
              <a:effectLst/>
              <a:uFillTx/>
              <a:latin typeface="Times New Roman"/>
            </a:endParaRPr>
          </a:p>
        </p:txBody>
      </p:sp>
      <p:sp>
        <p:nvSpPr>
          <p:cNvPr id="176"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18</a:t>
            </a:r>
            <a:endParaRPr b="0" lang="en-US" sz="1200" strike="noStrike" u="none">
              <a:solidFill>
                <a:srgbClr val="000000"/>
              </a:solidFill>
              <a:effectLst/>
              <a:uFillTx/>
              <a:latin typeface="Times New Roman"/>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U.S. Employment by Industry </a:t>
            </a:r>
            <a:br>
              <a:rPr sz="3000"/>
            </a:br>
            <a:r>
              <a:rPr b="0" i="1" lang="en-US" sz="3000" strike="noStrike" u="none">
                <a:solidFill>
                  <a:srgbClr val="ffff00"/>
                </a:solidFill>
                <a:effectLst/>
                <a:uFillTx/>
                <a:latin typeface="Arial Black"/>
              </a:rPr>
              <a:t>and State</a:t>
            </a:r>
            <a:endParaRPr b="0" lang="en-US" sz="3000" strike="noStrike" u="none">
              <a:solidFill>
                <a:srgbClr val="000000"/>
              </a:solidFill>
              <a:effectLst/>
              <a:uFillTx/>
              <a:latin typeface="Times New Roman"/>
            </a:endParaRPr>
          </a:p>
        </p:txBody>
      </p:sp>
      <p:graphicFrame>
        <p:nvGraphicFramePr>
          <p:cNvPr id="178" name=""/>
          <p:cNvGraphicFramePr/>
          <p:nvPr/>
        </p:nvGraphicFramePr>
        <p:xfrm>
          <a:off x="681120" y="1757520"/>
          <a:ext cx="7767720" cy="4065480"/>
        </p:xfrm>
        <a:graphic>
          <a:graphicData uri="http://schemas.openxmlformats.org/presentationml/2006/ole">
            <p:oleObj r:id="rId1" spid="">
              <p:embed/>
              <p:pic>
                <p:nvPicPr>
                  <p:cNvPr id="179" name="" descr=""/>
                  <p:cNvPicPr/>
                  <p:nvPr/>
                </p:nvPicPr>
                <p:blipFill>
                  <a:blip r:embed="rId2"/>
                  <a:stretch/>
                </p:blipFill>
                <p:spPr>
                  <a:xfrm>
                    <a:off x="681120" y="1757520"/>
                    <a:ext cx="7767720" cy="4065480"/>
                  </a:xfrm>
                  <a:prstGeom prst="rect">
                    <a:avLst/>
                  </a:prstGeom>
                  <a:noFill/>
                  <a:ln w="0">
                    <a:noFill/>
                  </a:ln>
                </p:spPr>
              </p:pic>
            </p:oleObj>
          </a:graphicData>
        </a:graphic>
      </p:graphicFrame>
      <p:sp>
        <p:nvSpPr>
          <p:cNvPr id="180" name=""/>
          <p:cNvSpPr/>
          <p:nvPr/>
        </p:nvSpPr>
        <p:spPr>
          <a:xfrm>
            <a:off x="1440" y="6583320"/>
            <a:ext cx="12686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Source:U.S. DOE</a:t>
            </a:r>
            <a:endParaRPr b="0" lang="en-US" sz="1200" strike="noStrike" u="none">
              <a:solidFill>
                <a:srgbClr val="000000"/>
              </a:solidFill>
              <a:effectLst/>
              <a:uFillTx/>
              <a:latin typeface="Times New Roman"/>
            </a:endParaRPr>
          </a:p>
        </p:txBody>
      </p:sp>
      <p:sp>
        <p:nvSpPr>
          <p:cNvPr id="181" name=""/>
          <p:cNvSpPr/>
          <p:nvPr/>
        </p:nvSpPr>
        <p:spPr>
          <a:xfrm>
            <a:off x="2649600" y="5237280"/>
            <a:ext cx="183960" cy="76176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82" name=""/>
          <p:cNvSpPr/>
          <p:nvPr/>
        </p:nvSpPr>
        <p:spPr>
          <a:xfrm>
            <a:off x="3125160" y="5772240"/>
            <a:ext cx="790200" cy="45972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State</a:t>
            </a:r>
            <a:endParaRPr b="0" lang="en-US" sz="2400" strike="noStrike" u="none">
              <a:solidFill>
                <a:srgbClr val="000000"/>
              </a:solidFill>
              <a:effectLst/>
              <a:uFillTx/>
              <a:latin typeface="Times New Roman"/>
            </a:endParaRPr>
          </a:p>
        </p:txBody>
      </p:sp>
      <p:sp>
        <p:nvSpPr>
          <p:cNvPr id="183" name=""/>
          <p:cNvSpPr/>
          <p:nvPr/>
        </p:nvSpPr>
        <p:spPr>
          <a:xfrm>
            <a:off x="588960" y="1417680"/>
            <a:ext cx="184320" cy="45720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84" name=""/>
          <p:cNvSpPr/>
          <p:nvPr/>
        </p:nvSpPr>
        <p:spPr>
          <a:xfrm>
            <a:off x="727200" y="1508040"/>
            <a:ext cx="847440" cy="36828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Times New Roman"/>
              </a:rPr>
              <a:t>(1,000)</a:t>
            </a:r>
            <a:endParaRPr b="0" lang="en-US" sz="1800" strike="noStrike" u="none">
              <a:solidFill>
                <a:srgbClr val="000000"/>
              </a:solidFill>
              <a:effectLst/>
              <a:uFillTx/>
              <a:latin typeface="Times New Roman"/>
            </a:endParaRPr>
          </a:p>
        </p:txBody>
      </p:sp>
      <p:sp>
        <p:nvSpPr>
          <p:cNvPr id="185"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19</a:t>
            </a:r>
            <a:endParaRPr b="0" lang="en-US" sz="1200" strike="noStrike" u="none">
              <a:solidFill>
                <a:srgbClr val="000000"/>
              </a:solidFill>
              <a:effectLst/>
              <a:uFillTx/>
              <a:latin typeface="Times New Roman"/>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Overview: Impact of Higher Energy</a:t>
            </a:r>
            <a:br>
              <a:rPr sz="3000"/>
            </a:br>
            <a:r>
              <a:rPr b="0" i="1" lang="en-US" sz="3000" strike="noStrike" u="none">
                <a:solidFill>
                  <a:srgbClr val="ffff00"/>
                </a:solidFill>
                <a:effectLst/>
                <a:uFillTx/>
                <a:latin typeface="Arial Black"/>
              </a:rPr>
              <a:t>Prices on the US Economy</a:t>
            </a:r>
            <a:endParaRPr b="0" lang="en-US" sz="3000" strike="noStrike" u="none">
              <a:solidFill>
                <a:srgbClr val="000000"/>
              </a:solidFill>
              <a:effectLst/>
              <a:uFillTx/>
              <a:latin typeface="Times New Roman"/>
            </a:endParaRPr>
          </a:p>
        </p:txBody>
      </p:sp>
      <p:sp>
        <p:nvSpPr>
          <p:cNvPr id="17" name="PlaceHolder 2"/>
          <p:cNvSpPr>
            <a:spLocks noGrp="1"/>
          </p:cNvSpPr>
          <p:nvPr>
            <p:ph/>
          </p:nvPr>
        </p:nvSpPr>
        <p:spPr>
          <a:xfrm>
            <a:off x="685800" y="1523880"/>
            <a:ext cx="7772400" cy="4267440"/>
          </a:xfrm>
          <a:prstGeom prst="rect">
            <a:avLst/>
          </a:prstGeom>
          <a:noFill/>
          <a:ln w="0">
            <a:noFill/>
          </a:ln>
        </p:spPr>
        <p:txBody>
          <a:bodyPr lIns="90000" rIns="90000" tIns="46800" bIns="46800" anchor="t">
            <a:normAutofit/>
          </a:bodyPr>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Macro Economy</a:t>
            </a:r>
            <a:endParaRPr b="0" lang="en-US" sz="2400" strike="noStrike" u="none">
              <a:solidFill>
                <a:srgbClr val="000000"/>
              </a:solidFill>
              <a:effectLst/>
              <a:uFillTx/>
              <a:latin typeface="Times New Roman"/>
            </a:endParaRPr>
          </a:p>
          <a:p>
            <a:pPr lvl="1" marL="743040" indent="-28584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Impact on Consumers</a:t>
            </a:r>
            <a:endParaRPr b="0" lang="en-US" sz="2400" strike="noStrike" u="none">
              <a:solidFill>
                <a:srgbClr val="000000"/>
              </a:solidFill>
              <a:effectLst/>
              <a:uFillTx/>
              <a:latin typeface="Times New Roman"/>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Impact on the Energy Intensive Industrial Sector</a:t>
            </a:r>
            <a:endParaRPr b="0" lang="en-US" sz="2400" strike="noStrike" u="none">
              <a:solidFill>
                <a:srgbClr val="000000"/>
              </a:solidFill>
              <a:effectLst/>
              <a:uFillTx/>
              <a:latin typeface="Times New Roman"/>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Energy-intensive industries</a:t>
            </a:r>
            <a:endParaRPr b="0" lang="en-US" sz="2400" strike="noStrike" u="none">
              <a:solidFill>
                <a:srgbClr val="000000"/>
              </a:solidFill>
              <a:effectLst/>
              <a:uFillTx/>
              <a:latin typeface="Times New Roman"/>
            </a:endParaRPr>
          </a:p>
          <a:p>
            <a:pPr lvl="1" marL="743040" indent="-28584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New Economy Implications</a:t>
            </a:r>
            <a:endParaRPr b="0" lang="en-US" sz="2400" strike="noStrike" u="none">
              <a:solidFill>
                <a:srgbClr val="000000"/>
              </a:solidFill>
              <a:effectLst/>
              <a:uFillTx/>
              <a:latin typeface="Times New Roman"/>
            </a:endParaRPr>
          </a:p>
        </p:txBody>
      </p:sp>
      <p:sp>
        <p:nvSpPr>
          <p:cNvPr id="18"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1</a:t>
            </a:r>
            <a:endParaRPr b="0" lang="en-US" sz="1200" strike="noStrike" u="none">
              <a:solidFill>
                <a:srgbClr val="000000"/>
              </a:solidFill>
              <a:effectLst/>
              <a:uFillTx/>
              <a:latin typeface="Times New Roman"/>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86" name="PlaceHolder 1"/>
          <p:cNvSpPr>
            <a:spLocks noGrp="1"/>
          </p:cNvSpPr>
          <p:nvPr>
            <p:ph type="title"/>
          </p:nvPr>
        </p:nvSpPr>
        <p:spPr>
          <a:xfrm>
            <a:off x="0" y="-15264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Energy Use by Fuel - Aluminum</a:t>
            </a:r>
            <a:endParaRPr b="0" lang="en-US" sz="3000" strike="noStrike" u="none">
              <a:solidFill>
                <a:srgbClr val="000000"/>
              </a:solidFill>
              <a:effectLst/>
              <a:uFillTx/>
              <a:latin typeface="Times New Roman"/>
            </a:endParaRPr>
          </a:p>
        </p:txBody>
      </p:sp>
      <p:graphicFrame>
        <p:nvGraphicFramePr>
          <p:cNvPr id="187" name=""/>
          <p:cNvGraphicFramePr/>
          <p:nvPr/>
        </p:nvGraphicFramePr>
        <p:xfrm>
          <a:off x="387360" y="1644480"/>
          <a:ext cx="7586640" cy="4083120"/>
        </p:xfrm>
        <a:graphic>
          <a:graphicData uri="http://schemas.openxmlformats.org/presentationml/2006/ole">
            <p:oleObj r:id="rId1" spid="">
              <p:embed/>
              <p:pic>
                <p:nvPicPr>
                  <p:cNvPr id="188" name="" descr=""/>
                  <p:cNvPicPr/>
                  <p:nvPr/>
                </p:nvPicPr>
                <p:blipFill>
                  <a:blip r:embed="rId2"/>
                  <a:stretch/>
                </p:blipFill>
                <p:spPr>
                  <a:xfrm>
                    <a:off x="387360" y="1644480"/>
                    <a:ext cx="7586640" cy="4083120"/>
                  </a:xfrm>
                  <a:prstGeom prst="rect">
                    <a:avLst/>
                  </a:prstGeom>
                  <a:noFill/>
                  <a:ln w="0">
                    <a:noFill/>
                  </a:ln>
                </p:spPr>
              </p:pic>
            </p:oleObj>
          </a:graphicData>
        </a:graphic>
      </p:graphicFrame>
      <p:sp>
        <p:nvSpPr>
          <p:cNvPr id="189" name=""/>
          <p:cNvSpPr/>
          <p:nvPr/>
        </p:nvSpPr>
        <p:spPr>
          <a:xfrm>
            <a:off x="1440" y="6102360"/>
            <a:ext cx="13068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U.S. DOE</a:t>
            </a:r>
            <a:endParaRPr b="0" lang="en-US" sz="1200" strike="noStrike" u="none">
              <a:solidFill>
                <a:srgbClr val="000000"/>
              </a:solidFill>
              <a:effectLst/>
              <a:uFillTx/>
              <a:latin typeface="Times New Roman"/>
            </a:endParaRPr>
          </a:p>
        </p:txBody>
      </p:sp>
      <p:sp>
        <p:nvSpPr>
          <p:cNvPr id="190"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20</a:t>
            </a:r>
            <a:endParaRPr b="0" lang="en-US" sz="1200" strike="noStrike" u="none">
              <a:solidFill>
                <a:srgbClr val="000000"/>
              </a:solidFill>
              <a:effectLst/>
              <a:uFillTx/>
              <a:latin typeface="Times New Roman"/>
            </a:endParaRPr>
          </a:p>
        </p:txBody>
      </p:sp>
      <p:sp>
        <p:nvSpPr>
          <p:cNvPr id="191" name=""/>
          <p:cNvSpPr/>
          <p:nvPr/>
        </p:nvSpPr>
        <p:spPr>
          <a:xfrm>
            <a:off x="-44640" y="6396120"/>
            <a:ext cx="6021360" cy="459720"/>
          </a:xfrm>
          <a:prstGeom prst="rect">
            <a:avLst/>
          </a:prstGeom>
          <a:noFill/>
          <a:ln w="0">
            <a:noFill/>
          </a:ln>
        </p:spPr>
        <p:style>
          <a:lnRef idx="0"/>
          <a:fillRef idx="0"/>
          <a:effectRef idx="0"/>
          <a:fontRef idx="minor"/>
        </p:style>
        <p:txBody>
          <a:bodyPr wrap="none" lIns="90000" rIns="90000" tIns="46800" bIns="46800" anchor="t" anchorCtr="1">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Electrical System Energy Losses:</a:t>
            </a:r>
            <a:r>
              <a:rPr b="0" lang="en-US" sz="1200" strike="noStrike" u="none">
                <a:solidFill>
                  <a:srgbClr val="ffff00"/>
                </a:solidFill>
                <a:effectLst/>
                <a:uFillTx/>
                <a:latin typeface="Times New Roman"/>
              </a:rPr>
              <a:t>  The amount of energy lost during generation, transmission,</a:t>
            </a:r>
            <a:endParaRPr b="0" lang="en-US" sz="12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 and distribution of electricity, including plant and unaccounted-for uses.</a:t>
            </a:r>
            <a:endParaRPr b="0" lang="en-US" sz="1200" strike="noStrike" u="none">
              <a:solidFill>
                <a:srgbClr val="000000"/>
              </a:solidFill>
              <a:effectLst/>
              <a:uFillTx/>
              <a:latin typeface="Times New Roman"/>
            </a:endParaRPr>
          </a:p>
        </p:txBody>
      </p:sp>
      <p:sp>
        <p:nvSpPr>
          <p:cNvPr id="192" name=""/>
          <p:cNvSpPr/>
          <p:nvPr/>
        </p:nvSpPr>
        <p:spPr>
          <a:xfrm>
            <a:off x="2207880" y="990720"/>
            <a:ext cx="4523400" cy="45972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Total Market Size: 727 Trillion Btu</a:t>
            </a:r>
            <a:endParaRPr b="0" lang="en-US" sz="2400" strike="noStrike" u="none">
              <a:solidFill>
                <a:srgbClr val="000000"/>
              </a:solidFill>
              <a:effectLst/>
              <a:uFillTx/>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Aluminum: Value of Shipments for Top Seven States</a:t>
            </a:r>
            <a:endParaRPr b="0" lang="en-US" sz="3000" strike="noStrike" u="none">
              <a:solidFill>
                <a:srgbClr val="000000"/>
              </a:solidFill>
              <a:effectLst/>
              <a:uFillTx/>
              <a:latin typeface="Times New Roman"/>
            </a:endParaRPr>
          </a:p>
        </p:txBody>
      </p:sp>
      <p:graphicFrame>
        <p:nvGraphicFramePr>
          <p:cNvPr id="194" name=""/>
          <p:cNvGraphicFramePr/>
          <p:nvPr/>
        </p:nvGraphicFramePr>
        <p:xfrm>
          <a:off x="990720" y="1766880"/>
          <a:ext cx="7238880" cy="3871800"/>
        </p:xfrm>
        <a:graphic>
          <a:graphicData uri="http://schemas.openxmlformats.org/presentationml/2006/ole">
            <p:oleObj r:id="rId1" spid="">
              <p:embed/>
              <p:pic>
                <p:nvPicPr>
                  <p:cNvPr id="195" name="" descr=""/>
                  <p:cNvPicPr/>
                  <p:nvPr/>
                </p:nvPicPr>
                <p:blipFill>
                  <a:blip r:embed="rId2"/>
                  <a:stretch/>
                </p:blipFill>
                <p:spPr>
                  <a:xfrm>
                    <a:off x="990720" y="1766880"/>
                    <a:ext cx="7238880" cy="3871800"/>
                  </a:xfrm>
                  <a:prstGeom prst="rect">
                    <a:avLst/>
                  </a:prstGeom>
                  <a:solidFill>
                    <a:srgbClr val="0000ff"/>
                  </a:solidFill>
                  <a:ln w="9360">
                    <a:solidFill>
                      <a:srgbClr val="cc99ff"/>
                    </a:solidFill>
                    <a:miter/>
                  </a:ln>
                </p:spPr>
              </p:pic>
            </p:oleObj>
          </a:graphicData>
        </a:graphic>
      </p:graphicFrame>
      <p:sp>
        <p:nvSpPr>
          <p:cNvPr id="196" name=""/>
          <p:cNvSpPr/>
          <p:nvPr/>
        </p:nvSpPr>
        <p:spPr>
          <a:xfrm>
            <a:off x="2160" y="6583320"/>
            <a:ext cx="13658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DOE,  EIA</a:t>
            </a:r>
            <a:endParaRPr b="0" lang="en-US" sz="1200" strike="noStrike" u="none">
              <a:solidFill>
                <a:srgbClr val="000000"/>
              </a:solidFill>
              <a:effectLst/>
              <a:uFillTx/>
              <a:latin typeface="Times New Roman"/>
            </a:endParaRPr>
          </a:p>
        </p:txBody>
      </p:sp>
      <p:sp>
        <p:nvSpPr>
          <p:cNvPr id="197"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21</a:t>
            </a:r>
            <a:endParaRPr b="0" lang="en-US" sz="1200" strike="noStrike" u="none">
              <a:solidFill>
                <a:srgbClr val="000000"/>
              </a:solidFill>
              <a:effectLst/>
              <a:uFillTx/>
              <a:latin typeface="Times New Roman"/>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graphicFrame>
        <p:nvGraphicFramePr>
          <p:cNvPr id="198" name=""/>
          <p:cNvGraphicFramePr/>
          <p:nvPr/>
        </p:nvGraphicFramePr>
        <p:xfrm>
          <a:off x="347760" y="863640"/>
          <a:ext cx="8458200" cy="5715000"/>
        </p:xfrm>
        <a:graphic>
          <a:graphicData uri="http://schemas.openxmlformats.org/presentationml/2006/ole">
            <p:oleObj progId="Excel.Sheet.12" r:id="rId1" spid="">
              <p:embed/>
              <p:pic>
                <p:nvPicPr>
                  <p:cNvPr id="199" name="" descr=""/>
                  <p:cNvPicPr/>
                  <p:nvPr/>
                </p:nvPicPr>
                <p:blipFill>
                  <a:blip r:embed="rId2"/>
                  <a:stretch/>
                </p:blipFill>
                <p:spPr>
                  <a:xfrm>
                    <a:off x="347760" y="863640"/>
                    <a:ext cx="8458200" cy="5715000"/>
                  </a:xfrm>
                  <a:prstGeom prst="rect">
                    <a:avLst/>
                  </a:prstGeom>
                  <a:noFill/>
                  <a:ln w="0">
                    <a:noFill/>
                  </a:ln>
                </p:spPr>
              </p:pic>
            </p:oleObj>
          </a:graphicData>
        </a:graphic>
      </p:graphicFrame>
      <p:sp>
        <p:nvSpPr>
          <p:cNvPr id="200" name="PlaceHolder 1"/>
          <p:cNvSpPr>
            <a:spLocks noGrp="1"/>
          </p:cNvSpPr>
          <p:nvPr>
            <p:ph type="title"/>
          </p:nvPr>
        </p:nvSpPr>
        <p:spPr>
          <a:xfrm>
            <a:off x="0" y="-15264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Energy Use by Fuel - Paper Mills</a:t>
            </a:r>
            <a:endParaRPr b="0" lang="en-US" sz="3000" strike="noStrike" u="none">
              <a:solidFill>
                <a:srgbClr val="000000"/>
              </a:solidFill>
              <a:effectLst/>
              <a:uFillTx/>
              <a:latin typeface="Times New Roman"/>
            </a:endParaRPr>
          </a:p>
        </p:txBody>
      </p:sp>
      <p:graphicFrame>
        <p:nvGraphicFramePr>
          <p:cNvPr id="201" name=""/>
          <p:cNvGraphicFramePr/>
          <p:nvPr/>
        </p:nvGraphicFramePr>
        <p:xfrm>
          <a:off x="685800" y="1981080"/>
          <a:ext cx="7772400" cy="3657600"/>
        </p:xfrm>
        <a:graphic>
          <a:graphicData uri="http://schemas.openxmlformats.org/presentationml/2006/ole">
            <p:oleObj r:id="rId3" spid="">
              <p:embed/>
              <p:pic>
                <p:nvPicPr>
                  <p:cNvPr id="202" name="" descr=""/>
                  <p:cNvPicPr/>
                  <p:nvPr/>
                </p:nvPicPr>
                <p:blipFill>
                  <a:blip r:embed="rId4"/>
                  <a:stretch/>
                </p:blipFill>
                <p:spPr>
                  <a:xfrm>
                    <a:off x="685800" y="1981080"/>
                    <a:ext cx="7772400" cy="3657600"/>
                  </a:xfrm>
                  <a:prstGeom prst="rect">
                    <a:avLst/>
                  </a:prstGeom>
                  <a:noFill/>
                  <a:ln w="0">
                    <a:noFill/>
                  </a:ln>
                </p:spPr>
              </p:pic>
            </p:oleObj>
          </a:graphicData>
        </a:graphic>
      </p:graphicFrame>
      <p:sp>
        <p:nvSpPr>
          <p:cNvPr id="203" name=""/>
          <p:cNvSpPr/>
          <p:nvPr/>
        </p:nvSpPr>
        <p:spPr>
          <a:xfrm>
            <a:off x="1440" y="6583320"/>
            <a:ext cx="15606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Source:U.S.DOE, EIA</a:t>
            </a:r>
            <a:endParaRPr b="0" lang="en-US" sz="1200" strike="noStrike" u="none">
              <a:solidFill>
                <a:srgbClr val="000000"/>
              </a:solidFill>
              <a:effectLst/>
              <a:uFillTx/>
              <a:latin typeface="Times New Roman"/>
            </a:endParaRPr>
          </a:p>
        </p:txBody>
      </p:sp>
      <p:sp>
        <p:nvSpPr>
          <p:cNvPr id="204"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24</a:t>
            </a:r>
            <a:endParaRPr b="0" lang="en-US" sz="1200" strike="noStrike" u="none">
              <a:solidFill>
                <a:srgbClr val="000000"/>
              </a:solidFill>
              <a:effectLst/>
              <a:uFillTx/>
              <a:latin typeface="Times New Roman"/>
            </a:endParaRPr>
          </a:p>
        </p:txBody>
      </p:sp>
      <p:sp>
        <p:nvSpPr>
          <p:cNvPr id="205" name=""/>
          <p:cNvSpPr/>
          <p:nvPr/>
        </p:nvSpPr>
        <p:spPr>
          <a:xfrm>
            <a:off x="2017440" y="1523880"/>
            <a:ext cx="4752000" cy="45972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Total Market Size: 2,665 Trillion Btu</a:t>
            </a:r>
            <a:endParaRPr b="0" lang="en-US" sz="2400" strike="noStrike" u="none">
              <a:solidFill>
                <a:srgbClr val="000000"/>
              </a:solidFill>
              <a:effectLst/>
              <a:uFillTx/>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graphicFrame>
        <p:nvGraphicFramePr>
          <p:cNvPr id="206" name=""/>
          <p:cNvGraphicFramePr/>
          <p:nvPr/>
        </p:nvGraphicFramePr>
        <p:xfrm>
          <a:off x="304920" y="838080"/>
          <a:ext cx="8610480" cy="6324840"/>
        </p:xfrm>
        <a:graphic>
          <a:graphicData uri="http://schemas.openxmlformats.org/presentationml/2006/ole">
            <p:oleObj progId="Excel.Sheet.12" r:id="rId1" spid="">
              <p:embed/>
              <p:pic>
                <p:nvPicPr>
                  <p:cNvPr id="207" name="" descr=""/>
                  <p:cNvPicPr/>
                  <p:nvPr/>
                </p:nvPicPr>
                <p:blipFill>
                  <a:blip r:embed="rId2"/>
                  <a:stretch/>
                </p:blipFill>
                <p:spPr>
                  <a:xfrm>
                    <a:off x="304920" y="838080"/>
                    <a:ext cx="8610480" cy="6324840"/>
                  </a:xfrm>
                  <a:prstGeom prst="rect">
                    <a:avLst/>
                  </a:prstGeom>
                  <a:noFill/>
                  <a:ln w="0">
                    <a:noFill/>
                  </a:ln>
                </p:spPr>
              </p:pic>
            </p:oleObj>
          </a:graphicData>
        </a:graphic>
      </p:graphicFrame>
      <p:sp>
        <p:nvSpPr>
          <p:cNvPr id="208" name="PlaceHolder 1"/>
          <p:cNvSpPr>
            <a:spLocks noGrp="1"/>
          </p:cNvSpPr>
          <p:nvPr>
            <p:ph type="title"/>
          </p:nvPr>
        </p:nvSpPr>
        <p:spPr>
          <a:xfrm>
            <a:off x="0" y="-15264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Energy Use by Fuel - Pulp</a:t>
            </a:r>
            <a:endParaRPr b="0" lang="en-US" sz="3000" strike="noStrike" u="none">
              <a:solidFill>
                <a:srgbClr val="000000"/>
              </a:solidFill>
              <a:effectLst/>
              <a:uFillTx/>
              <a:latin typeface="Times New Roman"/>
            </a:endParaRPr>
          </a:p>
        </p:txBody>
      </p:sp>
      <p:graphicFrame>
        <p:nvGraphicFramePr>
          <p:cNvPr id="209" name=""/>
          <p:cNvGraphicFramePr/>
          <p:nvPr/>
        </p:nvGraphicFramePr>
        <p:xfrm>
          <a:off x="685800" y="1565280"/>
          <a:ext cx="7770960" cy="4114800"/>
        </p:xfrm>
        <a:graphic>
          <a:graphicData uri="http://schemas.openxmlformats.org/presentationml/2006/ole">
            <p:oleObj r:id="rId3" spid="">
              <p:embed/>
              <p:pic>
                <p:nvPicPr>
                  <p:cNvPr id="210" name="" descr=""/>
                  <p:cNvPicPr/>
                  <p:nvPr/>
                </p:nvPicPr>
                <p:blipFill>
                  <a:blip r:embed="rId4"/>
                  <a:stretch/>
                </p:blipFill>
                <p:spPr>
                  <a:xfrm>
                    <a:off x="685800" y="1565280"/>
                    <a:ext cx="7770960" cy="4114800"/>
                  </a:xfrm>
                  <a:prstGeom prst="rect">
                    <a:avLst/>
                  </a:prstGeom>
                  <a:noFill/>
                  <a:ln w="0">
                    <a:noFill/>
                  </a:ln>
                </p:spPr>
              </p:pic>
            </p:oleObj>
          </a:graphicData>
        </a:graphic>
      </p:graphicFrame>
      <p:sp>
        <p:nvSpPr>
          <p:cNvPr id="211" name=""/>
          <p:cNvSpPr/>
          <p:nvPr/>
        </p:nvSpPr>
        <p:spPr>
          <a:xfrm>
            <a:off x="1440" y="6583320"/>
            <a:ext cx="163692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U.S. DOE, EIA</a:t>
            </a:r>
            <a:endParaRPr b="0" lang="en-US" sz="1200" strike="noStrike" u="none">
              <a:solidFill>
                <a:srgbClr val="000000"/>
              </a:solidFill>
              <a:effectLst/>
              <a:uFillTx/>
              <a:latin typeface="Times New Roman"/>
            </a:endParaRPr>
          </a:p>
        </p:txBody>
      </p:sp>
      <p:sp>
        <p:nvSpPr>
          <p:cNvPr id="212"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25</a:t>
            </a:r>
            <a:endParaRPr b="0" lang="en-US" sz="1200" strike="noStrike" u="none">
              <a:solidFill>
                <a:srgbClr val="000000"/>
              </a:solidFill>
              <a:effectLst/>
              <a:uFillTx/>
              <a:latin typeface="Times New Roman"/>
            </a:endParaRPr>
          </a:p>
        </p:txBody>
      </p:sp>
      <p:sp>
        <p:nvSpPr>
          <p:cNvPr id="213" name=""/>
          <p:cNvSpPr/>
          <p:nvPr/>
        </p:nvSpPr>
        <p:spPr>
          <a:xfrm>
            <a:off x="1599840" y="1108080"/>
            <a:ext cx="4523400" cy="45972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Total Market Size: 491 Trillion Btu</a:t>
            </a:r>
            <a:endParaRPr b="0" lang="en-US" sz="2400" strike="noStrike" u="none">
              <a:solidFill>
                <a:srgbClr val="000000"/>
              </a:solidFill>
              <a:effectLst/>
              <a:uFillTx/>
              <a:latin typeface="Times New Roman"/>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14"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Forest Products: Value Shipments For Top Eight States</a:t>
            </a:r>
            <a:endParaRPr b="0" lang="en-US" sz="3000" strike="noStrike" u="none">
              <a:solidFill>
                <a:srgbClr val="000000"/>
              </a:solidFill>
              <a:effectLst/>
              <a:uFillTx/>
              <a:latin typeface="Times New Roman"/>
            </a:endParaRPr>
          </a:p>
        </p:txBody>
      </p:sp>
      <p:graphicFrame>
        <p:nvGraphicFramePr>
          <p:cNvPr id="215" name=""/>
          <p:cNvGraphicFramePr/>
          <p:nvPr/>
        </p:nvGraphicFramePr>
        <p:xfrm>
          <a:off x="1066680" y="1600200"/>
          <a:ext cx="7239240" cy="4243320"/>
        </p:xfrm>
        <a:graphic>
          <a:graphicData uri="http://schemas.openxmlformats.org/presentationml/2006/ole">
            <p:oleObj r:id="rId1" spid="">
              <p:embed/>
              <p:pic>
                <p:nvPicPr>
                  <p:cNvPr id="216" name="" descr=""/>
                  <p:cNvPicPr/>
                  <p:nvPr/>
                </p:nvPicPr>
                <p:blipFill>
                  <a:blip r:embed="rId2"/>
                  <a:stretch/>
                </p:blipFill>
                <p:spPr>
                  <a:xfrm>
                    <a:off x="1066680" y="1600200"/>
                    <a:ext cx="7239240" cy="4243320"/>
                  </a:xfrm>
                  <a:prstGeom prst="rect">
                    <a:avLst/>
                  </a:prstGeom>
                  <a:noFill/>
                  <a:ln w="9360">
                    <a:solidFill>
                      <a:srgbClr val="cc99ff"/>
                    </a:solidFill>
                    <a:miter/>
                  </a:ln>
                </p:spPr>
              </p:pic>
            </p:oleObj>
          </a:graphicData>
        </a:graphic>
      </p:graphicFrame>
      <p:sp>
        <p:nvSpPr>
          <p:cNvPr id="217" name=""/>
          <p:cNvSpPr/>
          <p:nvPr/>
        </p:nvSpPr>
        <p:spPr>
          <a:xfrm>
            <a:off x="2160" y="6583320"/>
            <a:ext cx="132768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DOE, EIA</a:t>
            </a:r>
            <a:endParaRPr b="0" lang="en-US" sz="1200" strike="noStrike" u="none">
              <a:solidFill>
                <a:srgbClr val="000000"/>
              </a:solidFill>
              <a:effectLst/>
              <a:uFillTx/>
              <a:latin typeface="Times New Roman"/>
            </a:endParaRPr>
          </a:p>
        </p:txBody>
      </p:sp>
      <p:sp>
        <p:nvSpPr>
          <p:cNvPr id="218"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26</a:t>
            </a:r>
            <a:endParaRPr b="0" lang="en-US" sz="1200" strike="noStrike" u="none">
              <a:solidFill>
                <a:srgbClr val="000000"/>
              </a:solidFill>
              <a:effectLst/>
              <a:uFillTx/>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19" name="PlaceHolder 1"/>
          <p:cNvSpPr>
            <a:spLocks noGrp="1"/>
          </p:cNvSpPr>
          <p:nvPr>
            <p:ph type="title"/>
          </p:nvPr>
        </p:nvSpPr>
        <p:spPr>
          <a:xfrm>
            <a:off x="0" y="-15264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Energy Use by Sector - Steel</a:t>
            </a:r>
            <a:endParaRPr b="0" lang="en-US" sz="3000" strike="noStrike" u="none">
              <a:solidFill>
                <a:srgbClr val="000000"/>
              </a:solidFill>
              <a:effectLst/>
              <a:uFillTx/>
              <a:latin typeface="Times New Roman"/>
            </a:endParaRPr>
          </a:p>
        </p:txBody>
      </p:sp>
      <p:graphicFrame>
        <p:nvGraphicFramePr>
          <p:cNvPr id="220" name=""/>
          <p:cNvGraphicFramePr/>
          <p:nvPr/>
        </p:nvGraphicFramePr>
        <p:xfrm>
          <a:off x="533520" y="2286000"/>
          <a:ext cx="7770600" cy="3809880"/>
        </p:xfrm>
        <a:graphic>
          <a:graphicData uri="http://schemas.openxmlformats.org/presentationml/2006/ole">
            <p:oleObj r:id="rId1" spid="">
              <p:embed/>
              <p:pic>
                <p:nvPicPr>
                  <p:cNvPr id="221" name="" descr=""/>
                  <p:cNvPicPr/>
                  <p:nvPr/>
                </p:nvPicPr>
                <p:blipFill>
                  <a:blip r:embed="rId2"/>
                  <a:stretch/>
                </p:blipFill>
                <p:spPr>
                  <a:xfrm>
                    <a:off x="533520" y="2286000"/>
                    <a:ext cx="7770600" cy="3809880"/>
                  </a:xfrm>
                  <a:prstGeom prst="rect">
                    <a:avLst/>
                  </a:prstGeom>
                  <a:noFill/>
                  <a:ln w="0">
                    <a:noFill/>
                  </a:ln>
                </p:spPr>
              </p:pic>
            </p:oleObj>
          </a:graphicData>
        </a:graphic>
      </p:graphicFrame>
      <p:sp>
        <p:nvSpPr>
          <p:cNvPr id="222" name=""/>
          <p:cNvSpPr/>
          <p:nvPr/>
        </p:nvSpPr>
        <p:spPr>
          <a:xfrm>
            <a:off x="1440" y="6095880"/>
            <a:ext cx="159876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U.S.DOE, EIA</a:t>
            </a:r>
            <a:endParaRPr b="0" lang="en-US" sz="1200" strike="noStrike" u="none">
              <a:solidFill>
                <a:srgbClr val="000000"/>
              </a:solidFill>
              <a:effectLst/>
              <a:uFillTx/>
              <a:latin typeface="Times New Roman"/>
            </a:endParaRPr>
          </a:p>
        </p:txBody>
      </p:sp>
      <p:sp>
        <p:nvSpPr>
          <p:cNvPr id="223"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29</a:t>
            </a:r>
            <a:endParaRPr b="0" lang="en-US" sz="1200" strike="noStrike" u="none">
              <a:solidFill>
                <a:srgbClr val="000000"/>
              </a:solidFill>
              <a:effectLst/>
              <a:uFillTx/>
              <a:latin typeface="Times New Roman"/>
            </a:endParaRPr>
          </a:p>
        </p:txBody>
      </p:sp>
      <p:sp>
        <p:nvSpPr>
          <p:cNvPr id="224" name=""/>
          <p:cNvSpPr/>
          <p:nvPr/>
        </p:nvSpPr>
        <p:spPr>
          <a:xfrm>
            <a:off x="7920" y="6370560"/>
            <a:ext cx="6021360" cy="459720"/>
          </a:xfrm>
          <a:prstGeom prst="rect">
            <a:avLst/>
          </a:prstGeom>
          <a:noFill/>
          <a:ln w="0">
            <a:noFill/>
          </a:ln>
        </p:spPr>
        <p:style>
          <a:lnRef idx="0"/>
          <a:fillRef idx="0"/>
          <a:effectRef idx="0"/>
          <a:fontRef idx="minor"/>
        </p:style>
        <p:txBody>
          <a:bodyPr wrap="none" lIns="90000" rIns="90000" tIns="46800" bIns="46800" anchor="t" anchorCtr="1">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Electrical System Energy Losses:</a:t>
            </a:r>
            <a:r>
              <a:rPr b="0" lang="en-US" sz="1200" strike="noStrike" u="none">
                <a:solidFill>
                  <a:srgbClr val="ffff00"/>
                </a:solidFill>
                <a:effectLst/>
                <a:uFillTx/>
                <a:latin typeface="Times New Roman"/>
              </a:rPr>
              <a:t>  The amount of energy lost during generation, transmission,</a:t>
            </a:r>
            <a:endParaRPr b="0" lang="en-US" sz="12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 and distribution of electricity, including plant and unaccounted-for uses.</a:t>
            </a:r>
            <a:endParaRPr b="0" lang="en-US" sz="1200" strike="noStrike" u="none">
              <a:solidFill>
                <a:srgbClr val="000000"/>
              </a:solidFill>
              <a:effectLst/>
              <a:uFillTx/>
              <a:latin typeface="Times New Roman"/>
            </a:endParaRPr>
          </a:p>
        </p:txBody>
      </p:sp>
      <p:sp>
        <p:nvSpPr>
          <p:cNvPr id="225" name=""/>
          <p:cNvSpPr/>
          <p:nvPr/>
        </p:nvSpPr>
        <p:spPr>
          <a:xfrm>
            <a:off x="1599840" y="955800"/>
            <a:ext cx="4752000" cy="45972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Total Market Size: 1,993 Trillion Btu</a:t>
            </a:r>
            <a:endParaRPr b="0" lang="en-US" sz="2400" strike="noStrike" u="none">
              <a:solidFill>
                <a:srgbClr val="000000"/>
              </a:solidFill>
              <a:effectLst/>
              <a:uFillTx/>
              <a:latin typeface="Times New Roman"/>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26"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Steel: Value of Shipments for </a:t>
            </a:r>
            <a:br>
              <a:rPr sz="3000"/>
            </a:br>
            <a:r>
              <a:rPr b="0" i="1" lang="en-US" sz="3000" strike="noStrike" u="none">
                <a:solidFill>
                  <a:srgbClr val="ffff00"/>
                </a:solidFill>
                <a:effectLst/>
                <a:uFillTx/>
                <a:latin typeface="Arial Black"/>
              </a:rPr>
              <a:t>Top Five States</a:t>
            </a:r>
            <a:endParaRPr b="0" lang="en-US" sz="3000" strike="noStrike" u="none">
              <a:solidFill>
                <a:srgbClr val="000000"/>
              </a:solidFill>
              <a:effectLst/>
              <a:uFillTx/>
              <a:latin typeface="Times New Roman"/>
            </a:endParaRPr>
          </a:p>
        </p:txBody>
      </p:sp>
      <p:graphicFrame>
        <p:nvGraphicFramePr>
          <p:cNvPr id="227" name=""/>
          <p:cNvGraphicFramePr/>
          <p:nvPr/>
        </p:nvGraphicFramePr>
        <p:xfrm>
          <a:off x="685800" y="1752480"/>
          <a:ext cx="7467480" cy="4038840"/>
        </p:xfrm>
        <a:graphic>
          <a:graphicData uri="http://schemas.openxmlformats.org/presentationml/2006/ole">
            <p:oleObj r:id="rId1" spid="">
              <p:embed/>
              <p:pic>
                <p:nvPicPr>
                  <p:cNvPr id="228" name="" descr=""/>
                  <p:cNvPicPr/>
                  <p:nvPr/>
                </p:nvPicPr>
                <p:blipFill>
                  <a:blip r:embed="rId2"/>
                  <a:stretch/>
                </p:blipFill>
                <p:spPr>
                  <a:xfrm>
                    <a:off x="685800" y="1752480"/>
                    <a:ext cx="7467480" cy="4038840"/>
                  </a:xfrm>
                  <a:prstGeom prst="rect">
                    <a:avLst/>
                  </a:prstGeom>
                  <a:noFill/>
                  <a:ln w="9360">
                    <a:solidFill>
                      <a:srgbClr val="cc99ff"/>
                    </a:solidFill>
                    <a:miter/>
                  </a:ln>
                </p:spPr>
              </p:pic>
            </p:oleObj>
          </a:graphicData>
        </a:graphic>
      </p:graphicFrame>
      <p:sp>
        <p:nvSpPr>
          <p:cNvPr id="229" name=""/>
          <p:cNvSpPr/>
          <p:nvPr/>
        </p:nvSpPr>
        <p:spPr>
          <a:xfrm>
            <a:off x="2160" y="6583320"/>
            <a:ext cx="132768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DOE, EIA</a:t>
            </a:r>
            <a:endParaRPr b="0" lang="en-US" sz="1200" strike="noStrike" u="none">
              <a:solidFill>
                <a:srgbClr val="000000"/>
              </a:solidFill>
              <a:effectLst/>
              <a:uFillTx/>
              <a:latin typeface="Times New Roman"/>
            </a:endParaRPr>
          </a:p>
        </p:txBody>
      </p:sp>
      <p:sp>
        <p:nvSpPr>
          <p:cNvPr id="230"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30</a:t>
            </a:r>
            <a:endParaRPr b="0" lang="en-US" sz="1200" strike="noStrike" u="none">
              <a:solidFill>
                <a:srgbClr val="000000"/>
              </a:solidFill>
              <a:effectLst/>
              <a:uFillTx/>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0243e6"/>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360" y="156960"/>
            <a:ext cx="779004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Higher Electricity Prices will also harm the New Economy</a:t>
            </a:r>
            <a:br>
              <a:rPr sz="3000"/>
            </a:br>
            <a:endParaRPr b="0" lang="en-US" sz="3000" strike="noStrike" u="none">
              <a:solidFill>
                <a:srgbClr val="000000"/>
              </a:solidFill>
              <a:effectLst/>
              <a:uFillTx/>
              <a:latin typeface="Times New Roman"/>
            </a:endParaRPr>
          </a:p>
        </p:txBody>
      </p:sp>
      <p:sp>
        <p:nvSpPr>
          <p:cNvPr id="232" name="PlaceHolder 2"/>
          <p:cNvSpPr>
            <a:spLocks noGrp="1"/>
          </p:cNvSpPr>
          <p:nvPr>
            <p:ph/>
          </p:nvPr>
        </p:nvSpPr>
        <p:spPr>
          <a:xfrm>
            <a:off x="677880" y="1300320"/>
            <a:ext cx="7788240" cy="4114800"/>
          </a:xfrm>
          <a:prstGeom prst="rect">
            <a:avLst/>
          </a:prstGeom>
          <a:noFill/>
          <a:ln w="0">
            <a:noFill/>
          </a:ln>
        </p:spPr>
        <p:txBody>
          <a:bodyPr lIns="90000" rIns="90000" tIns="46800" bIns="46800" anchor="t">
            <a:normAutofit lnSpcReduction="9999"/>
          </a:bodyPr>
          <a:p>
            <a:pPr marL="343080" indent="-343080">
              <a:lnSpc>
                <a:spcPct val="105000"/>
              </a:lnSpc>
              <a:spcBef>
                <a:spcPts val="12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The average microchip processing plant uses enough power to run 50,000 U.S. homes</a:t>
            </a:r>
            <a:endParaRPr b="0" lang="en-US" sz="2000" strike="noStrike" u="none">
              <a:solidFill>
                <a:srgbClr val="000000"/>
              </a:solidFill>
              <a:effectLst/>
              <a:uFillTx/>
              <a:latin typeface="Times New Roman"/>
            </a:endParaRPr>
          </a:p>
          <a:p>
            <a:pPr marL="343080" indent="0">
              <a:lnSpc>
                <a:spcPct val="105000"/>
              </a:lnSpc>
              <a:spcBef>
                <a:spcPts val="10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5000"/>
              </a:lnSpc>
              <a:spcBef>
                <a:spcPts val="12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Silicon Valley Companies consume as much power as mini-steel mills--and their use is growing over 7% per building per year</a:t>
            </a:r>
            <a:endParaRPr b="0" lang="en-US" sz="2000" strike="noStrike" u="none">
              <a:solidFill>
                <a:srgbClr val="000000"/>
              </a:solidFill>
              <a:effectLst/>
              <a:uFillTx/>
              <a:latin typeface="Times New Roman"/>
            </a:endParaRPr>
          </a:p>
          <a:p>
            <a:pPr marL="343080" indent="0">
              <a:lnSpc>
                <a:spcPct val="105000"/>
              </a:lnSpc>
              <a:spcBef>
                <a:spcPts val="10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5000"/>
              </a:lnSpc>
              <a:spcBef>
                <a:spcPts val="12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Oracle has built its own inside the fence power plant and Sun Microsystems and Microsoft are proposing to follow suit</a:t>
            </a:r>
            <a:endParaRPr b="0" lang="en-US" sz="2000" strike="noStrike" u="none">
              <a:solidFill>
                <a:srgbClr val="000000"/>
              </a:solidFill>
              <a:effectLst/>
              <a:uFillTx/>
              <a:latin typeface="Times New Roman"/>
            </a:endParaRPr>
          </a:p>
          <a:p>
            <a:pPr marL="343080" indent="0">
              <a:lnSpc>
                <a:spcPct val="105000"/>
              </a:lnSpc>
              <a:spcBef>
                <a:spcPts val="10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5000"/>
              </a:lnSpc>
              <a:spcBef>
                <a:spcPts val="12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Power quality is key--power disturbances can cause over 17,000 different computer problems, from frozen cursors to a full crash</a:t>
            </a:r>
            <a:endParaRPr b="0" lang="en-US" sz="2000" strike="noStrike" u="none">
              <a:solidFill>
                <a:srgbClr val="000000"/>
              </a:solidFill>
              <a:effectLst/>
              <a:uFillTx/>
              <a:latin typeface="Times New Roman"/>
            </a:endParaRPr>
          </a:p>
        </p:txBody>
      </p:sp>
      <p:sp>
        <p:nvSpPr>
          <p:cNvPr id="233" name=""/>
          <p:cNvSpPr/>
          <p:nvPr/>
        </p:nvSpPr>
        <p:spPr>
          <a:xfrm>
            <a:off x="2160" y="6583320"/>
            <a:ext cx="14972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WST, Forbes</a:t>
            </a:r>
            <a:endParaRPr b="0" lang="en-US" sz="1200" strike="noStrike" u="none">
              <a:solidFill>
                <a:srgbClr val="000000"/>
              </a:solidFill>
              <a:effectLst/>
              <a:uFillTx/>
              <a:latin typeface="Times New Roman"/>
            </a:endParaRPr>
          </a:p>
        </p:txBody>
      </p:sp>
      <p:sp>
        <p:nvSpPr>
          <p:cNvPr id="234"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34</a:t>
            </a:r>
            <a:endParaRPr b="0" lang="en-US" sz="1200" strike="noStrike" u="none">
              <a:solidFill>
                <a:srgbClr val="000000"/>
              </a:solidFill>
              <a:effectLst/>
              <a:uFillTx/>
              <a:latin typeface="Times New Roman"/>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Summary: Impact of Higher Energy Prices on the US economy</a:t>
            </a:r>
            <a:endParaRPr b="0" lang="en-US" sz="3000" strike="noStrike" u="none">
              <a:solidFill>
                <a:srgbClr val="000000"/>
              </a:solidFill>
              <a:effectLst/>
              <a:uFillTx/>
              <a:latin typeface="Times New Roman"/>
            </a:endParaRPr>
          </a:p>
        </p:txBody>
      </p:sp>
      <p:sp>
        <p:nvSpPr>
          <p:cNvPr id="236" name="PlaceHolder 2"/>
          <p:cNvSpPr>
            <a:spLocks noGrp="1"/>
          </p:cNvSpPr>
          <p:nvPr>
            <p:ph/>
          </p:nvPr>
        </p:nvSpPr>
        <p:spPr>
          <a:xfrm>
            <a:off x="685800" y="1676520"/>
            <a:ext cx="7772400" cy="4572000"/>
          </a:xfrm>
          <a:prstGeom prst="rect">
            <a:avLst/>
          </a:prstGeom>
          <a:noFill/>
          <a:ln w="0">
            <a:noFill/>
          </a:ln>
        </p:spPr>
        <p:txBody>
          <a:bodyPr lIns="90000" rIns="90000" tIns="46800" bIns="46800" anchor="t">
            <a:normAutofit/>
          </a:bodyPr>
          <a:p>
            <a:pPr marL="343080" indent="-343080">
              <a:spcBef>
                <a:spcPts val="5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00"/>
                </a:solidFill>
                <a:effectLst/>
                <a:uFillTx/>
                <a:latin typeface="Times New Roman"/>
              </a:rPr>
              <a:t>Consumers</a:t>
            </a:r>
            <a:endParaRPr b="0" lang="en-US" sz="22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Inflation feed through higher CPI and PPI</a:t>
            </a:r>
            <a:endParaRPr b="0" lang="en-US" sz="20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Reduced consumer spending and erosion of purchasing power</a:t>
            </a:r>
            <a:endParaRPr b="0" lang="en-US" sz="2000" strike="noStrike" u="none">
              <a:solidFill>
                <a:srgbClr val="000000"/>
              </a:solidFill>
              <a:effectLst/>
              <a:uFillTx/>
              <a:latin typeface="Times New Roman"/>
            </a:endParaRPr>
          </a:p>
          <a:p>
            <a:pPr marL="343080" indent="-343080">
              <a:spcBef>
                <a:spcPts val="5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00"/>
                </a:solidFill>
                <a:effectLst/>
                <a:uFillTx/>
                <a:latin typeface="Times New Roman"/>
              </a:rPr>
              <a:t>Industry</a:t>
            </a:r>
            <a:endParaRPr b="0" lang="en-US" sz="22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Higher cost of production </a:t>
            </a:r>
            <a:endParaRPr b="0" lang="en-US" sz="20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Weaker profits</a:t>
            </a:r>
            <a:endParaRPr b="0" lang="en-US" sz="20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Tighter credit</a:t>
            </a:r>
            <a:endParaRPr b="0" lang="en-US" sz="2000" strike="noStrike" u="none">
              <a:solidFill>
                <a:srgbClr val="000000"/>
              </a:solidFill>
              <a:effectLst/>
              <a:uFillTx/>
              <a:latin typeface="Times New Roman"/>
            </a:endParaRPr>
          </a:p>
          <a:p>
            <a:pPr marL="343080" indent="-343080">
              <a:spcBef>
                <a:spcPts val="5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00"/>
                </a:solidFill>
                <a:effectLst/>
                <a:uFillTx/>
                <a:latin typeface="Times New Roman"/>
              </a:rPr>
              <a:t>Key Energy Intensive Industries</a:t>
            </a:r>
            <a:endParaRPr b="0" lang="en-US" sz="22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Shutdowns</a:t>
            </a:r>
            <a:endParaRPr b="0" lang="en-US" sz="20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Layoffs</a:t>
            </a:r>
            <a:endParaRPr b="0" lang="en-US" sz="20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Losses</a:t>
            </a:r>
            <a:endParaRPr b="0" lang="en-US" sz="2000" strike="noStrike" u="none">
              <a:solidFill>
                <a:srgbClr val="000000"/>
              </a:solidFill>
              <a:effectLst/>
              <a:uFillTx/>
              <a:latin typeface="Times New Roman"/>
            </a:endParaRPr>
          </a:p>
          <a:p>
            <a:pPr lvl="1" marL="743040" indent="-28584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Credit tightens as a result of profit squeeze</a:t>
            </a:r>
            <a:endParaRPr b="0" lang="en-US" sz="2000" strike="noStrike" u="none">
              <a:solidFill>
                <a:srgbClr val="000000"/>
              </a:solidFill>
              <a:effectLst/>
              <a:uFillTx/>
              <a:latin typeface="Times New Roman"/>
            </a:endParaRPr>
          </a:p>
        </p:txBody>
      </p:sp>
      <p:sp>
        <p:nvSpPr>
          <p:cNvPr id="237"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35</a:t>
            </a:r>
            <a:endParaRPr b="0" lang="en-US" sz="1200" strike="noStrike" u="none">
              <a:solidFill>
                <a:srgbClr val="000000"/>
              </a:solidFill>
              <a:effectLst/>
              <a:uFillTx/>
              <a:latin typeface="Times New Roman"/>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243e6"/>
        </a:solidFill>
      </p:bgPr>
    </p:bg>
    <p:spTree>
      <p:nvGrpSpPr>
        <p:cNvPr id="1" name=""/>
        <p:cNvGrpSpPr/>
        <p:nvPr/>
      </p:nvGrpSpPr>
      <p:grpSpPr>
        <a:xfrm>
          <a:off x="0" y="0"/>
          <a:ext cx="0" cy="0"/>
          <a:chOff x="0" y="0"/>
          <a:chExt cx="0" cy="0"/>
        </a:xfrm>
      </p:grpSpPr>
      <p:grpSp>
        <p:nvGrpSpPr>
          <p:cNvPr id="238" name=""/>
          <p:cNvGrpSpPr/>
          <p:nvPr/>
        </p:nvGrpSpPr>
        <p:grpSpPr>
          <a:xfrm>
            <a:off x="2819520" y="1550880"/>
            <a:ext cx="3318120" cy="3392280"/>
            <a:chOff x="2819520" y="1550880"/>
            <a:chExt cx="3318120" cy="3392280"/>
          </a:xfrm>
        </p:grpSpPr>
        <p:pic>
          <p:nvPicPr>
            <p:cNvPr id="239" name="ENE_C_WHI" descr=""/>
            <p:cNvPicPr/>
            <p:nvPr/>
          </p:nvPicPr>
          <p:blipFill>
            <a:blip r:embed="rId1"/>
            <a:stretch/>
          </p:blipFill>
          <p:spPr>
            <a:xfrm>
              <a:off x="2819520" y="1550880"/>
              <a:ext cx="3260160" cy="3392280"/>
            </a:xfrm>
            <a:prstGeom prst="rect">
              <a:avLst/>
            </a:prstGeom>
            <a:noFill/>
            <a:ln w="0">
              <a:noFill/>
            </a:ln>
          </p:spPr>
        </p:pic>
        <p:sp>
          <p:nvSpPr>
            <p:cNvPr id="240" name=""/>
            <p:cNvSpPr/>
            <p:nvPr/>
          </p:nvSpPr>
          <p:spPr>
            <a:xfrm>
              <a:off x="5786280" y="3542040"/>
              <a:ext cx="351360" cy="36828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91ff"/>
                  </a:solidFill>
                  <a:effectLst/>
                  <a:uFillTx/>
                  <a:latin typeface="Times New Roman"/>
                </a:rPr>
                <a:t>®</a:t>
              </a:r>
              <a:endParaRPr b="0" lang="en-US" sz="1800" strike="noStrike" u="none">
                <a:solidFill>
                  <a:srgbClr val="000000"/>
                </a:solidFill>
                <a:effectLst/>
                <a:uFillTx/>
                <a:latin typeface="Times New Roman"/>
              </a:endParaRPr>
            </a:p>
          </p:txBody>
        </p:sp>
      </p:gr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graphicFrame>
        <p:nvGraphicFramePr>
          <p:cNvPr id="19" name=""/>
          <p:cNvGraphicFramePr/>
          <p:nvPr/>
        </p:nvGraphicFramePr>
        <p:xfrm>
          <a:off x="716040" y="1197000"/>
          <a:ext cx="7715160" cy="4938840"/>
        </p:xfrm>
        <a:graphic>
          <a:graphicData uri="http://schemas.openxmlformats.org/presentationml/2006/ole">
            <p:oleObj progId="Excel.Sheet.12" r:id="rId1" spid="">
              <p:embed/>
              <p:pic>
                <p:nvPicPr>
                  <p:cNvPr id="20" name="" descr=""/>
                  <p:cNvPicPr/>
                  <p:nvPr/>
                </p:nvPicPr>
                <p:blipFill>
                  <a:blip r:embed="rId2"/>
                  <a:stretch/>
                </p:blipFill>
                <p:spPr>
                  <a:xfrm>
                    <a:off x="716040" y="1197000"/>
                    <a:ext cx="7715160" cy="4938840"/>
                  </a:xfrm>
                  <a:prstGeom prst="rect">
                    <a:avLst/>
                  </a:prstGeom>
                  <a:noFill/>
                  <a:ln w="0">
                    <a:noFill/>
                  </a:ln>
                </p:spPr>
              </p:pic>
            </p:oleObj>
          </a:graphicData>
        </a:graphic>
      </p:graphicFrame>
      <p:sp>
        <p:nvSpPr>
          <p:cNvPr id="21" name=""/>
          <p:cNvSpPr/>
          <p:nvPr/>
        </p:nvSpPr>
        <p:spPr>
          <a:xfrm>
            <a:off x="171360" y="0"/>
            <a:ext cx="7788240" cy="11430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U.S. Energy Market Size*</a:t>
            </a:r>
            <a:br>
              <a:rPr sz="3000"/>
            </a:br>
            <a:r>
              <a:rPr b="0" i="1" lang="en-US" sz="2400" strike="noStrike" u="none">
                <a:solidFill>
                  <a:srgbClr val="ffff00"/>
                </a:solidFill>
                <a:effectLst/>
                <a:uFillTx/>
                <a:latin typeface="Arial Black"/>
              </a:rPr>
              <a:t>($567.3 billion)</a:t>
            </a:r>
            <a:endParaRPr b="0" lang="en-US" sz="2400" strike="noStrike" u="none">
              <a:solidFill>
                <a:srgbClr val="000000"/>
              </a:solidFill>
              <a:effectLst/>
              <a:uFillTx/>
              <a:latin typeface="Times New Roman"/>
            </a:endParaRPr>
          </a:p>
        </p:txBody>
      </p:sp>
      <p:sp>
        <p:nvSpPr>
          <p:cNvPr id="22" name=""/>
          <p:cNvSpPr/>
          <p:nvPr/>
        </p:nvSpPr>
        <p:spPr>
          <a:xfrm>
            <a:off x="9360" y="6583320"/>
            <a:ext cx="46879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 Source: Energy Information Administration, 1997 (latest date available)</a:t>
            </a:r>
            <a:endParaRPr b="0" lang="en-US" sz="1200" strike="noStrike" u="none">
              <a:solidFill>
                <a:srgbClr val="000000"/>
              </a:solidFill>
              <a:effectLst/>
              <a:uFillTx/>
              <a:latin typeface="Times New Roman"/>
            </a:endParaRPr>
          </a:p>
        </p:txBody>
      </p:sp>
      <p:sp>
        <p:nvSpPr>
          <p:cNvPr id="23"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a:t>
            </a:r>
            <a:endParaRPr b="0" lang="en-US" sz="1200" strike="noStrike" u="none">
              <a:solidFill>
                <a:srgbClr val="000000"/>
              </a:solidFill>
              <a:effectLst/>
              <a:uFillTx/>
              <a:latin typeface="Times New Roman"/>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41" name="PlaceHolder 1"/>
          <p:cNvSpPr>
            <a:spLocks noGrp="1"/>
          </p:cNvSpPr>
          <p:nvPr>
            <p:ph type="title"/>
          </p:nvPr>
        </p:nvSpPr>
        <p:spPr>
          <a:xfrm>
            <a:off x="0" y="-15264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Energy Use by Sector - Glass</a:t>
            </a:r>
            <a:endParaRPr b="0" lang="en-US" sz="3000" strike="noStrike" u="none">
              <a:solidFill>
                <a:srgbClr val="000000"/>
              </a:solidFill>
              <a:effectLst/>
              <a:uFillTx/>
              <a:latin typeface="Times New Roman"/>
            </a:endParaRPr>
          </a:p>
        </p:txBody>
      </p:sp>
      <p:graphicFrame>
        <p:nvGraphicFramePr>
          <p:cNvPr id="242" name=""/>
          <p:cNvGraphicFramePr/>
          <p:nvPr/>
        </p:nvGraphicFramePr>
        <p:xfrm>
          <a:off x="681120" y="1982880"/>
          <a:ext cx="7767720" cy="4113000"/>
        </p:xfrm>
        <a:graphic>
          <a:graphicData uri="http://schemas.openxmlformats.org/presentationml/2006/ole">
            <p:oleObj r:id="rId1" spid="">
              <p:embed/>
              <p:pic>
                <p:nvPicPr>
                  <p:cNvPr id="243" name="" descr=""/>
                  <p:cNvPicPr/>
                  <p:nvPr/>
                </p:nvPicPr>
                <p:blipFill>
                  <a:blip r:embed="rId2"/>
                  <a:stretch/>
                </p:blipFill>
                <p:spPr>
                  <a:xfrm>
                    <a:off x="681120" y="1982880"/>
                    <a:ext cx="7767720" cy="4113000"/>
                  </a:xfrm>
                  <a:prstGeom prst="rect">
                    <a:avLst/>
                  </a:prstGeom>
                  <a:noFill/>
                  <a:ln w="0">
                    <a:noFill/>
                  </a:ln>
                </p:spPr>
              </p:pic>
            </p:oleObj>
          </a:graphicData>
        </a:graphic>
      </p:graphicFrame>
      <p:sp>
        <p:nvSpPr>
          <p:cNvPr id="244" name=""/>
          <p:cNvSpPr/>
          <p:nvPr/>
        </p:nvSpPr>
        <p:spPr>
          <a:xfrm>
            <a:off x="1440" y="6095880"/>
            <a:ext cx="159876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U.S.DOE, EIA</a:t>
            </a:r>
            <a:endParaRPr b="0" lang="en-US" sz="1200" strike="noStrike" u="none">
              <a:solidFill>
                <a:srgbClr val="000000"/>
              </a:solidFill>
              <a:effectLst/>
              <a:uFillTx/>
              <a:latin typeface="Times New Roman"/>
            </a:endParaRPr>
          </a:p>
        </p:txBody>
      </p:sp>
      <p:sp>
        <p:nvSpPr>
          <p:cNvPr id="245"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31</a:t>
            </a:r>
            <a:endParaRPr b="0" lang="en-US" sz="1200" strike="noStrike" u="none">
              <a:solidFill>
                <a:srgbClr val="000000"/>
              </a:solidFill>
              <a:effectLst/>
              <a:uFillTx/>
              <a:latin typeface="Times New Roman"/>
            </a:endParaRPr>
          </a:p>
        </p:txBody>
      </p:sp>
      <p:sp>
        <p:nvSpPr>
          <p:cNvPr id="246" name=""/>
          <p:cNvSpPr/>
          <p:nvPr/>
        </p:nvSpPr>
        <p:spPr>
          <a:xfrm>
            <a:off x="7920" y="6370560"/>
            <a:ext cx="6021360" cy="459720"/>
          </a:xfrm>
          <a:prstGeom prst="rect">
            <a:avLst/>
          </a:prstGeom>
          <a:noFill/>
          <a:ln w="0">
            <a:noFill/>
          </a:ln>
        </p:spPr>
        <p:style>
          <a:lnRef idx="0"/>
          <a:fillRef idx="0"/>
          <a:effectRef idx="0"/>
          <a:fontRef idx="minor"/>
        </p:style>
        <p:txBody>
          <a:bodyPr wrap="none" lIns="90000" rIns="90000" tIns="46800" bIns="46800" anchor="t" anchorCtr="1">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Electrical System Energy Losses:</a:t>
            </a:r>
            <a:r>
              <a:rPr b="0" lang="en-US" sz="1200" strike="noStrike" u="none">
                <a:solidFill>
                  <a:srgbClr val="ffff00"/>
                </a:solidFill>
                <a:effectLst/>
                <a:uFillTx/>
                <a:latin typeface="Times New Roman"/>
              </a:rPr>
              <a:t>  The amount of energy lost during generation, transmission,</a:t>
            </a:r>
            <a:endParaRPr b="0" lang="en-US" sz="12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 and distribution of electricity, including plant and unaccounted-for uses.</a:t>
            </a:r>
            <a:endParaRPr b="0" lang="en-US" sz="1200" strike="noStrike" u="none">
              <a:solidFill>
                <a:srgbClr val="000000"/>
              </a:solidFill>
              <a:effectLst/>
              <a:uFillTx/>
              <a:latin typeface="Times New Roman"/>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Glass:Value of Shipments for </a:t>
            </a:r>
            <a:br>
              <a:rPr sz="3000"/>
            </a:br>
            <a:r>
              <a:rPr b="0" i="1" lang="en-US" sz="3000" strike="noStrike" u="none">
                <a:solidFill>
                  <a:srgbClr val="ffff00"/>
                </a:solidFill>
                <a:effectLst/>
                <a:uFillTx/>
                <a:latin typeface="Arial Black"/>
              </a:rPr>
              <a:t>Top Seven States</a:t>
            </a:r>
            <a:endParaRPr b="0" lang="en-US" sz="3000" strike="noStrike" u="none">
              <a:solidFill>
                <a:srgbClr val="000000"/>
              </a:solidFill>
              <a:effectLst/>
              <a:uFillTx/>
              <a:latin typeface="Times New Roman"/>
            </a:endParaRPr>
          </a:p>
        </p:txBody>
      </p:sp>
      <p:graphicFrame>
        <p:nvGraphicFramePr>
          <p:cNvPr id="248" name=""/>
          <p:cNvGraphicFramePr/>
          <p:nvPr/>
        </p:nvGraphicFramePr>
        <p:xfrm>
          <a:off x="1066680" y="1733400"/>
          <a:ext cx="6858000" cy="4133880"/>
        </p:xfrm>
        <a:graphic>
          <a:graphicData uri="http://schemas.openxmlformats.org/presentationml/2006/ole">
            <p:oleObj r:id="rId1" spid="">
              <p:embed/>
              <p:pic>
                <p:nvPicPr>
                  <p:cNvPr id="249" name="" descr=""/>
                  <p:cNvPicPr/>
                  <p:nvPr/>
                </p:nvPicPr>
                <p:blipFill>
                  <a:blip r:embed="rId2"/>
                  <a:stretch/>
                </p:blipFill>
                <p:spPr>
                  <a:xfrm>
                    <a:off x="1066680" y="1733400"/>
                    <a:ext cx="6858000" cy="4133880"/>
                  </a:xfrm>
                  <a:prstGeom prst="rect">
                    <a:avLst/>
                  </a:prstGeom>
                  <a:noFill/>
                  <a:ln w="9360">
                    <a:solidFill>
                      <a:srgbClr val="cc99ff"/>
                    </a:solidFill>
                    <a:miter/>
                  </a:ln>
                </p:spPr>
              </p:pic>
            </p:oleObj>
          </a:graphicData>
        </a:graphic>
      </p:graphicFrame>
      <p:sp>
        <p:nvSpPr>
          <p:cNvPr id="250" name=""/>
          <p:cNvSpPr/>
          <p:nvPr/>
        </p:nvSpPr>
        <p:spPr>
          <a:xfrm>
            <a:off x="2160" y="6583320"/>
            <a:ext cx="132768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DOE, EIA</a:t>
            </a:r>
            <a:endParaRPr b="0" lang="en-US" sz="1200" strike="noStrike" u="none">
              <a:solidFill>
                <a:srgbClr val="000000"/>
              </a:solidFill>
              <a:effectLst/>
              <a:uFillTx/>
              <a:latin typeface="Times New Roman"/>
            </a:endParaRPr>
          </a:p>
        </p:txBody>
      </p:sp>
      <p:sp>
        <p:nvSpPr>
          <p:cNvPr id="251"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32</a:t>
            </a:r>
            <a:endParaRPr b="0" lang="en-US" sz="1200" strike="noStrike" u="none">
              <a:solidFill>
                <a:srgbClr val="000000"/>
              </a:solidFill>
              <a:effectLst/>
              <a:uFillTx/>
              <a:latin typeface="Times New Roman"/>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52"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Energy Use by Sector - </a:t>
            </a:r>
            <a:br>
              <a:rPr sz="3000"/>
            </a:br>
            <a:r>
              <a:rPr b="0" i="1" lang="en-US" sz="3000" strike="noStrike" u="none">
                <a:solidFill>
                  <a:srgbClr val="ffff00"/>
                </a:solidFill>
                <a:effectLst/>
                <a:uFillTx/>
                <a:latin typeface="Arial Black"/>
              </a:rPr>
              <a:t>Metal Casting</a:t>
            </a:r>
            <a:endParaRPr b="0" lang="en-US" sz="3000" strike="noStrike" u="none">
              <a:solidFill>
                <a:srgbClr val="000000"/>
              </a:solidFill>
              <a:effectLst/>
              <a:uFillTx/>
              <a:latin typeface="Times New Roman"/>
            </a:endParaRPr>
          </a:p>
        </p:txBody>
      </p:sp>
      <p:graphicFrame>
        <p:nvGraphicFramePr>
          <p:cNvPr id="253" name=""/>
          <p:cNvGraphicFramePr/>
          <p:nvPr/>
        </p:nvGraphicFramePr>
        <p:xfrm>
          <a:off x="533520" y="1447920"/>
          <a:ext cx="7770600" cy="4114800"/>
        </p:xfrm>
        <a:graphic>
          <a:graphicData uri="http://schemas.openxmlformats.org/presentationml/2006/ole">
            <p:oleObj r:id="rId1" spid="">
              <p:embed/>
              <p:pic>
                <p:nvPicPr>
                  <p:cNvPr id="254" name="" descr=""/>
                  <p:cNvPicPr/>
                  <p:nvPr/>
                </p:nvPicPr>
                <p:blipFill>
                  <a:blip r:embed="rId2"/>
                  <a:stretch/>
                </p:blipFill>
                <p:spPr>
                  <a:xfrm>
                    <a:off x="533520" y="1447920"/>
                    <a:ext cx="7770600" cy="4114800"/>
                  </a:xfrm>
                  <a:prstGeom prst="rect">
                    <a:avLst/>
                  </a:prstGeom>
                  <a:noFill/>
                  <a:ln w="0">
                    <a:noFill/>
                  </a:ln>
                </p:spPr>
              </p:pic>
            </p:oleObj>
          </a:graphicData>
        </a:graphic>
      </p:graphicFrame>
      <p:sp>
        <p:nvSpPr>
          <p:cNvPr id="255" name=""/>
          <p:cNvSpPr/>
          <p:nvPr/>
        </p:nvSpPr>
        <p:spPr>
          <a:xfrm>
            <a:off x="1440" y="6095880"/>
            <a:ext cx="163692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U.S. DOE, EIA</a:t>
            </a:r>
            <a:endParaRPr b="0" lang="en-US" sz="1200" strike="noStrike" u="none">
              <a:solidFill>
                <a:srgbClr val="000000"/>
              </a:solidFill>
              <a:effectLst/>
              <a:uFillTx/>
              <a:latin typeface="Times New Roman"/>
            </a:endParaRPr>
          </a:p>
        </p:txBody>
      </p:sp>
      <p:sp>
        <p:nvSpPr>
          <p:cNvPr id="256"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27</a:t>
            </a:r>
            <a:endParaRPr b="0" lang="en-US" sz="1200" strike="noStrike" u="none">
              <a:solidFill>
                <a:srgbClr val="000000"/>
              </a:solidFill>
              <a:effectLst/>
              <a:uFillTx/>
              <a:latin typeface="Times New Roman"/>
            </a:endParaRPr>
          </a:p>
        </p:txBody>
      </p:sp>
      <p:sp>
        <p:nvSpPr>
          <p:cNvPr id="257" name=""/>
          <p:cNvSpPr/>
          <p:nvPr/>
        </p:nvSpPr>
        <p:spPr>
          <a:xfrm>
            <a:off x="7920" y="6370560"/>
            <a:ext cx="6021360" cy="459720"/>
          </a:xfrm>
          <a:prstGeom prst="rect">
            <a:avLst/>
          </a:prstGeom>
          <a:noFill/>
          <a:ln w="0">
            <a:noFill/>
          </a:ln>
        </p:spPr>
        <p:style>
          <a:lnRef idx="0"/>
          <a:fillRef idx="0"/>
          <a:effectRef idx="0"/>
          <a:fontRef idx="minor"/>
        </p:style>
        <p:txBody>
          <a:bodyPr wrap="none" lIns="90000" rIns="90000" tIns="46800" bIns="46800" anchor="t" anchorCtr="1">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Electrical System Energy Losses:</a:t>
            </a:r>
            <a:r>
              <a:rPr b="0" lang="en-US" sz="1200" strike="noStrike" u="none">
                <a:solidFill>
                  <a:srgbClr val="ffff00"/>
                </a:solidFill>
                <a:effectLst/>
                <a:uFillTx/>
                <a:latin typeface="Times New Roman"/>
              </a:rPr>
              <a:t>  The amount of energy lost during generation, transmission,</a:t>
            </a:r>
            <a:endParaRPr b="0" lang="en-US" sz="12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 and distribution of electricity, including plant and unaccounted-for uses.</a:t>
            </a:r>
            <a:endParaRPr b="0" lang="en-US" sz="1200" strike="noStrike" u="none">
              <a:solidFill>
                <a:srgbClr val="000000"/>
              </a:solidFill>
              <a:effectLst/>
              <a:uFillTx/>
              <a:latin typeface="Times New Roman"/>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Metal Casting: Value Shipments for Top Five States</a:t>
            </a:r>
            <a:endParaRPr b="0" lang="en-US" sz="3000" strike="noStrike" u="none">
              <a:solidFill>
                <a:srgbClr val="000000"/>
              </a:solidFill>
              <a:effectLst/>
              <a:uFillTx/>
              <a:latin typeface="Times New Roman"/>
            </a:endParaRPr>
          </a:p>
        </p:txBody>
      </p:sp>
      <p:graphicFrame>
        <p:nvGraphicFramePr>
          <p:cNvPr id="259" name=""/>
          <p:cNvGraphicFramePr/>
          <p:nvPr/>
        </p:nvGraphicFramePr>
        <p:xfrm>
          <a:off x="990720" y="1676520"/>
          <a:ext cx="7162560" cy="4114800"/>
        </p:xfrm>
        <a:graphic>
          <a:graphicData uri="http://schemas.openxmlformats.org/presentationml/2006/ole">
            <p:oleObj r:id="rId1" spid="">
              <p:embed/>
              <p:pic>
                <p:nvPicPr>
                  <p:cNvPr id="260" name="" descr=""/>
                  <p:cNvPicPr/>
                  <p:nvPr/>
                </p:nvPicPr>
                <p:blipFill>
                  <a:blip r:embed="rId2"/>
                  <a:stretch/>
                </p:blipFill>
                <p:spPr>
                  <a:xfrm>
                    <a:off x="990720" y="1676520"/>
                    <a:ext cx="7162560" cy="4114800"/>
                  </a:xfrm>
                  <a:prstGeom prst="rect">
                    <a:avLst/>
                  </a:prstGeom>
                  <a:noFill/>
                  <a:ln w="9360">
                    <a:solidFill>
                      <a:srgbClr val="cc99ff"/>
                    </a:solidFill>
                    <a:miter/>
                  </a:ln>
                </p:spPr>
              </p:pic>
            </p:oleObj>
          </a:graphicData>
        </a:graphic>
      </p:graphicFrame>
      <p:sp>
        <p:nvSpPr>
          <p:cNvPr id="261" name=""/>
          <p:cNvSpPr/>
          <p:nvPr/>
        </p:nvSpPr>
        <p:spPr>
          <a:xfrm>
            <a:off x="2160" y="6583320"/>
            <a:ext cx="132768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DOE, EIA</a:t>
            </a:r>
            <a:endParaRPr b="0" lang="en-US" sz="1200" strike="noStrike" u="none">
              <a:solidFill>
                <a:srgbClr val="000000"/>
              </a:solidFill>
              <a:effectLst/>
              <a:uFillTx/>
              <a:latin typeface="Times New Roman"/>
            </a:endParaRPr>
          </a:p>
        </p:txBody>
      </p:sp>
      <p:sp>
        <p:nvSpPr>
          <p:cNvPr id="262"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28</a:t>
            </a:r>
            <a:endParaRPr b="0" lang="en-US" sz="1200" strike="noStrike" u="none">
              <a:solidFill>
                <a:srgbClr val="000000"/>
              </a:solidFill>
              <a:effectLst/>
              <a:uFillTx/>
              <a:latin typeface="Times New Roman"/>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63" name="PlaceHolder 1"/>
          <p:cNvSpPr>
            <a:spLocks noGrp="1"/>
          </p:cNvSpPr>
          <p:nvPr>
            <p:ph type="title"/>
          </p:nvPr>
        </p:nvSpPr>
        <p:spPr>
          <a:xfrm>
            <a:off x="0" y="-15264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Energy Use by Sector - Chemicals</a:t>
            </a:r>
            <a:endParaRPr b="0" lang="en-US" sz="3000" strike="noStrike" u="none">
              <a:solidFill>
                <a:srgbClr val="000000"/>
              </a:solidFill>
              <a:effectLst/>
              <a:uFillTx/>
              <a:latin typeface="Times New Roman"/>
            </a:endParaRPr>
          </a:p>
        </p:txBody>
      </p:sp>
      <p:graphicFrame>
        <p:nvGraphicFramePr>
          <p:cNvPr id="264" name=""/>
          <p:cNvGraphicFramePr/>
          <p:nvPr/>
        </p:nvGraphicFramePr>
        <p:xfrm>
          <a:off x="685800" y="1371600"/>
          <a:ext cx="7770960" cy="4114800"/>
        </p:xfrm>
        <a:graphic>
          <a:graphicData uri="http://schemas.openxmlformats.org/presentationml/2006/ole">
            <p:oleObj r:id="rId1" spid="">
              <p:embed/>
              <p:pic>
                <p:nvPicPr>
                  <p:cNvPr id="265" name="" descr=""/>
                  <p:cNvPicPr/>
                  <p:nvPr/>
                </p:nvPicPr>
                <p:blipFill>
                  <a:blip r:embed="rId2"/>
                  <a:stretch/>
                </p:blipFill>
                <p:spPr>
                  <a:xfrm>
                    <a:off x="685800" y="1371600"/>
                    <a:ext cx="7770960" cy="4114800"/>
                  </a:xfrm>
                  <a:prstGeom prst="rect">
                    <a:avLst/>
                  </a:prstGeom>
                  <a:noFill/>
                  <a:ln w="0">
                    <a:noFill/>
                  </a:ln>
                </p:spPr>
              </p:pic>
            </p:oleObj>
          </a:graphicData>
        </a:graphic>
      </p:graphicFrame>
      <p:sp>
        <p:nvSpPr>
          <p:cNvPr id="266" name=""/>
          <p:cNvSpPr/>
          <p:nvPr/>
        </p:nvSpPr>
        <p:spPr>
          <a:xfrm>
            <a:off x="1440" y="6095880"/>
            <a:ext cx="163692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U.S. DOE, EIA</a:t>
            </a:r>
            <a:endParaRPr b="0" lang="en-US" sz="1200" strike="noStrike" u="none">
              <a:solidFill>
                <a:srgbClr val="000000"/>
              </a:solidFill>
              <a:effectLst/>
              <a:uFillTx/>
              <a:latin typeface="Times New Roman"/>
            </a:endParaRPr>
          </a:p>
        </p:txBody>
      </p:sp>
      <p:sp>
        <p:nvSpPr>
          <p:cNvPr id="267"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22</a:t>
            </a:r>
            <a:endParaRPr b="0" lang="en-US" sz="1200" strike="noStrike" u="none">
              <a:solidFill>
                <a:srgbClr val="000000"/>
              </a:solidFill>
              <a:effectLst/>
              <a:uFillTx/>
              <a:latin typeface="Times New Roman"/>
            </a:endParaRPr>
          </a:p>
        </p:txBody>
      </p:sp>
      <p:sp>
        <p:nvSpPr>
          <p:cNvPr id="268" name=""/>
          <p:cNvSpPr/>
          <p:nvPr/>
        </p:nvSpPr>
        <p:spPr>
          <a:xfrm>
            <a:off x="7920" y="6396120"/>
            <a:ext cx="6021360" cy="45972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Electrical System Energy Losses:</a:t>
            </a:r>
            <a:r>
              <a:rPr b="0" lang="en-US" sz="1200" strike="noStrike" u="none">
                <a:solidFill>
                  <a:srgbClr val="ffff00"/>
                </a:solidFill>
                <a:effectLst/>
                <a:uFillTx/>
                <a:latin typeface="Times New Roman"/>
              </a:rPr>
              <a:t>  The amount of energy lost during generation, transmission,</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 and distribution of electricity, including plant and unaccounted-for uses.</a:t>
            </a:r>
            <a:endParaRPr b="0" lang="en-US" sz="1200" strike="noStrike" u="none">
              <a:solidFill>
                <a:srgbClr val="000000"/>
              </a:solidFill>
              <a:effectLst/>
              <a:uFillTx/>
              <a:latin typeface="Times New Roman"/>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0" y="3045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Chemicals: Value of Shipments for Top Ten States</a:t>
            </a:r>
            <a:br>
              <a:rPr sz="3000"/>
            </a:br>
            <a:endParaRPr b="0" lang="en-US" sz="3000" strike="noStrike" u="none">
              <a:solidFill>
                <a:srgbClr val="000000"/>
              </a:solidFill>
              <a:effectLst/>
              <a:uFillTx/>
              <a:latin typeface="Times New Roman"/>
            </a:endParaRPr>
          </a:p>
        </p:txBody>
      </p:sp>
      <p:graphicFrame>
        <p:nvGraphicFramePr>
          <p:cNvPr id="270" name=""/>
          <p:cNvGraphicFramePr/>
          <p:nvPr/>
        </p:nvGraphicFramePr>
        <p:xfrm>
          <a:off x="838080" y="1614600"/>
          <a:ext cx="7391520" cy="4100400"/>
        </p:xfrm>
        <a:graphic>
          <a:graphicData uri="http://schemas.openxmlformats.org/presentationml/2006/ole">
            <p:oleObj r:id="rId1" spid="">
              <p:embed/>
              <p:pic>
                <p:nvPicPr>
                  <p:cNvPr id="271" name="" descr=""/>
                  <p:cNvPicPr/>
                  <p:nvPr/>
                </p:nvPicPr>
                <p:blipFill>
                  <a:blip r:embed="rId2"/>
                  <a:stretch/>
                </p:blipFill>
                <p:spPr>
                  <a:xfrm>
                    <a:off x="838080" y="1614600"/>
                    <a:ext cx="7391520" cy="4100400"/>
                  </a:xfrm>
                  <a:prstGeom prst="rect">
                    <a:avLst/>
                  </a:prstGeom>
                  <a:noFill/>
                  <a:ln w="9360">
                    <a:solidFill>
                      <a:srgbClr val="cc99ff"/>
                    </a:solidFill>
                    <a:miter/>
                  </a:ln>
                </p:spPr>
              </p:pic>
            </p:oleObj>
          </a:graphicData>
        </a:graphic>
      </p:graphicFrame>
      <p:sp>
        <p:nvSpPr>
          <p:cNvPr id="272" name=""/>
          <p:cNvSpPr/>
          <p:nvPr/>
        </p:nvSpPr>
        <p:spPr>
          <a:xfrm>
            <a:off x="2160" y="6583320"/>
            <a:ext cx="132768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DOE, EIA</a:t>
            </a:r>
            <a:endParaRPr b="0" lang="en-US" sz="1200" strike="noStrike" u="none">
              <a:solidFill>
                <a:srgbClr val="000000"/>
              </a:solidFill>
              <a:effectLst/>
              <a:uFillTx/>
              <a:latin typeface="Times New Roman"/>
            </a:endParaRPr>
          </a:p>
        </p:txBody>
      </p:sp>
      <p:sp>
        <p:nvSpPr>
          <p:cNvPr id="273"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23</a:t>
            </a:r>
            <a:endParaRPr b="0" lang="en-US" sz="1200" strike="noStrike" u="none">
              <a:solidFill>
                <a:srgbClr val="000000"/>
              </a:solidFill>
              <a:effectLst/>
              <a:uFillTx/>
              <a:latin typeface="Times New Roman"/>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0" y="-36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Petroleum: Value Shipments for </a:t>
            </a:r>
            <a:br>
              <a:rPr sz="3000"/>
            </a:br>
            <a:r>
              <a:rPr b="0" i="1" lang="en-US" sz="3000" strike="noStrike" u="none">
                <a:solidFill>
                  <a:srgbClr val="ffff00"/>
                </a:solidFill>
                <a:effectLst/>
                <a:uFillTx/>
                <a:latin typeface="Arial Black"/>
              </a:rPr>
              <a:t>Top Refining States</a:t>
            </a:r>
            <a:endParaRPr b="0" lang="en-US" sz="3000" strike="noStrike" u="none">
              <a:solidFill>
                <a:srgbClr val="000000"/>
              </a:solidFill>
              <a:effectLst/>
              <a:uFillTx/>
              <a:latin typeface="Times New Roman"/>
            </a:endParaRPr>
          </a:p>
        </p:txBody>
      </p:sp>
      <p:graphicFrame>
        <p:nvGraphicFramePr>
          <p:cNvPr id="275" name=""/>
          <p:cNvGraphicFramePr/>
          <p:nvPr/>
        </p:nvGraphicFramePr>
        <p:xfrm>
          <a:off x="914400" y="1776240"/>
          <a:ext cx="7162920" cy="4091040"/>
        </p:xfrm>
        <a:graphic>
          <a:graphicData uri="http://schemas.openxmlformats.org/presentationml/2006/ole">
            <p:oleObj r:id="rId1" spid="">
              <p:embed/>
              <p:pic>
                <p:nvPicPr>
                  <p:cNvPr id="276" name="" descr=""/>
                  <p:cNvPicPr/>
                  <p:nvPr/>
                </p:nvPicPr>
                <p:blipFill>
                  <a:blip r:embed="rId2"/>
                  <a:stretch/>
                </p:blipFill>
                <p:spPr>
                  <a:xfrm>
                    <a:off x="914400" y="1776240"/>
                    <a:ext cx="7162920" cy="4091040"/>
                  </a:xfrm>
                  <a:prstGeom prst="rect">
                    <a:avLst/>
                  </a:prstGeom>
                  <a:noFill/>
                  <a:ln w="9360">
                    <a:solidFill>
                      <a:srgbClr val="cc99ff"/>
                    </a:solidFill>
                    <a:miter/>
                  </a:ln>
                </p:spPr>
              </p:pic>
            </p:oleObj>
          </a:graphicData>
        </a:graphic>
      </p:graphicFrame>
      <p:sp>
        <p:nvSpPr>
          <p:cNvPr id="277" name=""/>
          <p:cNvSpPr/>
          <p:nvPr/>
        </p:nvSpPr>
        <p:spPr>
          <a:xfrm>
            <a:off x="2160" y="6583320"/>
            <a:ext cx="132768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DOE, EIA</a:t>
            </a:r>
            <a:endParaRPr b="0" lang="en-US" sz="1200" strike="noStrike" u="none">
              <a:solidFill>
                <a:srgbClr val="000000"/>
              </a:solidFill>
              <a:effectLst/>
              <a:uFillTx/>
              <a:latin typeface="Times New Roman"/>
            </a:endParaRPr>
          </a:p>
        </p:txBody>
      </p:sp>
      <p:sp>
        <p:nvSpPr>
          <p:cNvPr id="278" name=""/>
          <p:cNvSpPr/>
          <p:nvPr/>
        </p:nvSpPr>
        <p:spPr>
          <a:xfrm>
            <a:off x="8807760" y="6578640"/>
            <a:ext cx="33300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33</a:t>
            </a:r>
            <a:endParaRPr b="0" lang="en-US" sz="1200" strike="noStrike" u="none">
              <a:solidFill>
                <a:srgbClr val="000000"/>
              </a:solidFill>
              <a:effectLst/>
              <a:uFillTx/>
              <a:latin typeface="Times New Roman"/>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0243e6"/>
        </a:solidFill>
      </p:bgPr>
    </p:bg>
    <p:spTree>
      <p:nvGrpSpPr>
        <p:cNvPr id="1" name=""/>
        <p:cNvGrpSpPr/>
        <p:nvPr/>
      </p:nvGrpSpPr>
      <p:grpSpPr>
        <a:xfrm>
          <a:off x="0" y="0"/>
          <a:ext cx="0" cy="0"/>
          <a:chOff x="0" y="0"/>
          <a:chExt cx="0" cy="0"/>
        </a:xfrm>
      </p:grpSpPr>
      <p:sp>
        <p:nvSpPr>
          <p:cNvPr id="279" name="PlaceHolder 1"/>
          <p:cNvSpPr>
            <a:spLocks noGrp="1"/>
          </p:cNvSpPr>
          <p:nvPr>
            <p:ph type="title"/>
          </p:nvPr>
        </p:nvSpPr>
        <p:spPr>
          <a:xfrm>
            <a:off x="0" y="-360"/>
            <a:ext cx="778824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Impact of Higher Energy </a:t>
            </a:r>
            <a:br>
              <a:rPr sz="3000"/>
            </a:br>
            <a:r>
              <a:rPr b="0" i="1" lang="en-US" sz="3000" strike="noStrike" u="none">
                <a:solidFill>
                  <a:srgbClr val="ffff00"/>
                </a:solidFill>
                <a:effectLst/>
                <a:uFillTx/>
                <a:latin typeface="Arial Black"/>
              </a:rPr>
              <a:t>Prices on the Economy</a:t>
            </a:r>
            <a:endParaRPr b="0" lang="en-US" sz="3000" strike="noStrike" u="none">
              <a:solidFill>
                <a:srgbClr val="000000"/>
              </a:solidFill>
              <a:effectLst/>
              <a:uFillTx/>
              <a:latin typeface="Times New Roman"/>
            </a:endParaRPr>
          </a:p>
        </p:txBody>
      </p:sp>
      <p:sp>
        <p:nvSpPr>
          <p:cNvPr id="280" name="PlaceHolder 2"/>
          <p:cNvSpPr>
            <a:spLocks noGrp="1"/>
          </p:cNvSpPr>
          <p:nvPr>
            <p:ph/>
          </p:nvPr>
        </p:nvSpPr>
        <p:spPr>
          <a:xfrm>
            <a:off x="677520" y="1143000"/>
            <a:ext cx="3825720" cy="4114800"/>
          </a:xfrm>
          <a:prstGeom prst="rect">
            <a:avLst/>
          </a:prstGeom>
          <a:noFill/>
          <a:ln w="0">
            <a:noFill/>
          </a:ln>
        </p:spPr>
        <p:txBody>
          <a:bodyPr lIns="90000" rIns="90000" tIns="46800" bIns="46800" anchor="t">
            <a:normAutofit fontScale="77500" lnSpcReduction="19999"/>
          </a:bodyPr>
          <a:p>
            <a:pPr marL="343080" indent="-343080">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fff00"/>
                </a:solidFill>
                <a:effectLst/>
                <a:uFillTx/>
                <a:latin typeface="Times New Roman"/>
              </a:rPr>
              <a:t>Consumers</a:t>
            </a:r>
            <a:endParaRPr b="0" lang="en-US" sz="20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Erodes disposable income and personal savings</a:t>
            </a:r>
            <a:endParaRPr b="0" lang="en-US" sz="1600" strike="noStrike" u="none">
              <a:solidFill>
                <a:srgbClr val="000000"/>
              </a:solidFill>
              <a:effectLst/>
              <a:uFillTx/>
              <a:latin typeface="Times New Roman"/>
            </a:endParaRPr>
          </a:p>
          <a:p>
            <a:pPr lvl="1" marL="743040" indent="0">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Distributes wealth away from consumers</a:t>
            </a:r>
            <a:endParaRPr b="0" lang="en-US" sz="1600" strike="noStrike" u="none">
              <a:solidFill>
                <a:srgbClr val="000000"/>
              </a:solidFill>
              <a:effectLst/>
              <a:uFillTx/>
              <a:latin typeface="Times New Roman"/>
            </a:endParaRPr>
          </a:p>
          <a:p>
            <a:pPr lvl="1" marL="743040" indent="0">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Distributes income from consumption states to production states</a:t>
            </a:r>
            <a:endParaRPr b="0" lang="en-US" sz="1600" strike="noStrike" u="none">
              <a:solidFill>
                <a:srgbClr val="000000"/>
              </a:solidFill>
              <a:effectLst/>
              <a:uFillTx/>
              <a:latin typeface="Times New Roman"/>
            </a:endParaRPr>
          </a:p>
          <a:p>
            <a:pPr lvl="1" marL="743040" indent="0">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Raises consumer prices</a:t>
            </a:r>
            <a:endParaRPr b="0" lang="en-US" sz="1600" strike="noStrike" u="none">
              <a:solidFill>
                <a:srgbClr val="000000"/>
              </a:solidFill>
              <a:effectLst/>
              <a:uFillTx/>
              <a:latin typeface="Times New Roman"/>
            </a:endParaRPr>
          </a:p>
          <a:p>
            <a:pPr lvl="1" marL="743040" indent="0">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Decreases domestic demand</a:t>
            </a:r>
            <a:endParaRPr b="0" lang="en-US" sz="1600" strike="noStrike" u="none">
              <a:solidFill>
                <a:srgbClr val="000000"/>
              </a:solidFill>
              <a:effectLst/>
              <a:uFillTx/>
              <a:latin typeface="Times New Roman"/>
            </a:endParaRPr>
          </a:p>
          <a:p>
            <a:pPr lvl="1" marL="743040" indent="0">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Relative importance of energy in CPI-U:</a:t>
            </a:r>
            <a:endParaRPr b="0" lang="en-US" sz="1600" strike="noStrike" u="none">
              <a:solidFill>
                <a:srgbClr val="000000"/>
              </a:solidFill>
              <a:effectLst/>
              <a:uFillTx/>
              <a:latin typeface="Times New Roman"/>
            </a:endParaRPr>
          </a:p>
          <a:p>
            <a:pPr lvl="2" marL="1143000" indent="-228600">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Energy Commodities: 3.4%</a:t>
            </a:r>
            <a:endParaRPr b="0" lang="en-US" sz="1400" strike="noStrike" u="none">
              <a:solidFill>
                <a:srgbClr val="000000"/>
              </a:solidFill>
              <a:effectLst/>
              <a:uFillTx/>
              <a:latin typeface="Times New Roman"/>
            </a:endParaRPr>
          </a:p>
          <a:p>
            <a:pPr lvl="2" marL="1143000" indent="-228600">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Energy Services: 3.5%</a:t>
            </a:r>
            <a:endParaRPr b="0" lang="en-US" sz="1400" strike="noStrike" u="none">
              <a:solidFill>
                <a:srgbClr val="000000"/>
              </a:solidFill>
              <a:effectLst/>
              <a:uFillTx/>
              <a:latin typeface="Times New Roman"/>
            </a:endParaRPr>
          </a:p>
          <a:p>
            <a:pPr lvl="2" marL="1143000" indent="0">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spcBef>
                <a:spcPts val="40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Causes layoffs- higher unemployment</a:t>
            </a:r>
            <a:endParaRPr b="0" lang="en-US" sz="1600" strike="noStrike" u="none">
              <a:solidFill>
                <a:srgbClr val="000000"/>
              </a:solidFill>
              <a:effectLst/>
              <a:uFillTx/>
              <a:latin typeface="Times New Roman"/>
            </a:endParaRPr>
          </a:p>
        </p:txBody>
      </p:sp>
      <p:sp>
        <p:nvSpPr>
          <p:cNvPr id="281" name="PlaceHolder 3"/>
          <p:cNvSpPr>
            <a:spLocks noGrp="1"/>
          </p:cNvSpPr>
          <p:nvPr>
            <p:ph/>
          </p:nvPr>
        </p:nvSpPr>
        <p:spPr>
          <a:xfrm>
            <a:off x="4503240" y="1143000"/>
            <a:ext cx="4069080" cy="4114800"/>
          </a:xfrm>
          <a:prstGeom prst="rect">
            <a:avLst/>
          </a:prstGeom>
          <a:noFill/>
          <a:ln w="0">
            <a:noFill/>
          </a:ln>
        </p:spPr>
        <p:txBody>
          <a:bodyPr lIns="90000" rIns="90000" tIns="46800" bIns="46800" anchor="t">
            <a:normAutofit/>
          </a:bodyPr>
          <a:p>
            <a:pPr lvl="2" marL="1143000" indent="-228600">
              <a:spcBef>
                <a:spcPts val="49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fff00"/>
                </a:solidFill>
                <a:effectLst/>
                <a:uFillTx/>
                <a:latin typeface="Times New Roman"/>
              </a:rPr>
              <a:t>Producers</a:t>
            </a:r>
            <a:endParaRPr b="0" lang="en-US" sz="2000" strike="noStrike" u="none">
              <a:solidFill>
                <a:srgbClr val="000000"/>
              </a:solidFill>
              <a:effectLst/>
              <a:uFillTx/>
              <a:latin typeface="Times New Roman"/>
            </a:endParaRPr>
          </a:p>
          <a:p>
            <a:pPr lvl="3" marL="1600200" indent="-228600">
              <a:spcBef>
                <a:spcPts val="400"/>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Industrial production: Plant shutdowns and higher production costs</a:t>
            </a:r>
            <a:endParaRPr b="0" lang="en-US" sz="1600" strike="noStrike" u="none">
              <a:solidFill>
                <a:srgbClr val="000000"/>
              </a:solidFill>
              <a:effectLst/>
              <a:uFillTx/>
              <a:latin typeface="Times New Roman"/>
            </a:endParaRPr>
          </a:p>
          <a:p>
            <a:pPr lvl="3" marL="1600200" indent="0">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3" marL="1600200" indent="-228600">
              <a:spcBef>
                <a:spcPts val="400"/>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Profits squeezed from higher energy costs and a reduction in economic activity </a:t>
            </a:r>
            <a:endParaRPr b="0" lang="en-US" sz="1600" strike="noStrike" u="none">
              <a:solidFill>
                <a:srgbClr val="000000"/>
              </a:solidFill>
              <a:effectLst/>
              <a:uFillTx/>
              <a:latin typeface="Times New Roman"/>
            </a:endParaRPr>
          </a:p>
          <a:p>
            <a:pPr lvl="3" marL="1600200" indent="0">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3" marL="1600200" indent="-228600">
              <a:spcBef>
                <a:spcPts val="400"/>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Credit tightens as a result of profit squeeze</a:t>
            </a:r>
            <a:endParaRPr b="0" lang="en-US" sz="1600" strike="noStrike" u="none">
              <a:solidFill>
                <a:srgbClr val="000000"/>
              </a:solidFill>
              <a:effectLst/>
              <a:uFillTx/>
              <a:latin typeface="Times New Roman"/>
            </a:endParaRPr>
          </a:p>
          <a:p>
            <a:pPr lvl="3" marL="1600200" indent="0">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3" marL="1600200" indent="-228600">
              <a:spcBef>
                <a:spcPts val="400"/>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00"/>
                </a:solidFill>
                <a:effectLst/>
                <a:uFillTx/>
                <a:latin typeface="Times New Roman"/>
              </a:rPr>
              <a:t>Contingency planning becomes very difficult</a:t>
            </a:r>
            <a:endParaRPr b="0" lang="en-US" sz="1600" strike="noStrike" u="none">
              <a:solidFill>
                <a:srgbClr val="000000"/>
              </a:solidFill>
              <a:effectLst/>
              <a:uFillTx/>
              <a:latin typeface="Times New Roman"/>
            </a:endParaRPr>
          </a:p>
        </p:txBody>
      </p:sp>
      <p:sp>
        <p:nvSpPr>
          <p:cNvPr id="282"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8</a:t>
            </a:r>
            <a:endParaRPr b="0" lang="en-US" sz="1200" strike="noStrike" u="none">
              <a:solidFill>
                <a:srgbClr val="000000"/>
              </a:solidFill>
              <a:effectLst/>
              <a:uFillTx/>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graphicFrame>
        <p:nvGraphicFramePr>
          <p:cNvPr id="24" name=""/>
          <p:cNvGraphicFramePr/>
          <p:nvPr/>
        </p:nvGraphicFramePr>
        <p:xfrm>
          <a:off x="716040" y="1143000"/>
          <a:ext cx="7715160" cy="4938840"/>
        </p:xfrm>
        <a:graphic>
          <a:graphicData uri="http://schemas.openxmlformats.org/presentationml/2006/ole">
            <p:oleObj progId="Excel.Sheet.12" r:id="rId1" spid="">
              <p:embed/>
              <p:pic>
                <p:nvPicPr>
                  <p:cNvPr id="25" name="" descr=""/>
                  <p:cNvPicPr/>
                  <p:nvPr/>
                </p:nvPicPr>
                <p:blipFill>
                  <a:blip r:embed="rId2"/>
                  <a:stretch/>
                </p:blipFill>
                <p:spPr>
                  <a:xfrm>
                    <a:off x="716040" y="1143000"/>
                    <a:ext cx="7715160" cy="4938840"/>
                  </a:xfrm>
                  <a:prstGeom prst="rect">
                    <a:avLst/>
                  </a:prstGeom>
                  <a:noFill/>
                  <a:ln w="0">
                    <a:noFill/>
                  </a:ln>
                </p:spPr>
              </p:pic>
            </p:oleObj>
          </a:graphicData>
        </a:graphic>
      </p:graphicFrame>
      <p:sp>
        <p:nvSpPr>
          <p:cNvPr id="26" name=""/>
          <p:cNvSpPr/>
          <p:nvPr/>
        </p:nvSpPr>
        <p:spPr>
          <a:xfrm>
            <a:off x="171360" y="0"/>
            <a:ext cx="7788240" cy="11430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U.S. Energy Market Size  in 1975</a:t>
            </a:r>
            <a:br>
              <a:rPr sz="3000"/>
            </a:br>
            <a:r>
              <a:rPr b="0" i="1" lang="en-US" sz="2400" strike="noStrike" u="none">
                <a:solidFill>
                  <a:srgbClr val="ffff00"/>
                </a:solidFill>
                <a:effectLst/>
                <a:uFillTx/>
                <a:latin typeface="Arial Black"/>
              </a:rPr>
              <a:t>($171.8 billion)</a:t>
            </a:r>
            <a:endParaRPr b="0" lang="en-US" sz="2400" strike="noStrike" u="none">
              <a:solidFill>
                <a:srgbClr val="000000"/>
              </a:solidFill>
              <a:effectLst/>
              <a:uFillTx/>
              <a:latin typeface="Times New Roman"/>
            </a:endParaRPr>
          </a:p>
        </p:txBody>
      </p:sp>
      <p:sp>
        <p:nvSpPr>
          <p:cNvPr id="27" name=""/>
          <p:cNvSpPr/>
          <p:nvPr/>
        </p:nvSpPr>
        <p:spPr>
          <a:xfrm>
            <a:off x="5400" y="6583320"/>
            <a:ext cx="29656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 Source: Energy Information Administration</a:t>
            </a:r>
            <a:endParaRPr b="0" lang="en-US" sz="1200" strike="noStrike" u="none">
              <a:solidFill>
                <a:srgbClr val="000000"/>
              </a:solidFill>
              <a:effectLst/>
              <a:uFillTx/>
              <a:latin typeface="Times New Roman"/>
            </a:endParaRPr>
          </a:p>
        </p:txBody>
      </p:sp>
      <p:sp>
        <p:nvSpPr>
          <p:cNvPr id="28"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2</a:t>
            </a:r>
            <a:endParaRPr b="0" lang="en-US" sz="1200" strike="noStrike" u="none">
              <a:solidFill>
                <a:srgbClr val="000000"/>
              </a:solidFill>
              <a:effectLst/>
              <a:uFillTx/>
              <a:latin typeface="Times New Roman"/>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29" name=""/>
          <p:cNvSpPr/>
          <p:nvPr/>
        </p:nvSpPr>
        <p:spPr>
          <a:xfrm>
            <a:off x="2520" y="14400"/>
            <a:ext cx="7165800" cy="1008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Higher Oil Prices and Sustainable</a:t>
            </a:r>
            <a:endParaRPr b="0" lang="en-US" sz="3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Economic Growth</a:t>
            </a:r>
            <a:endParaRPr b="0" lang="en-US" sz="3000" strike="noStrike" u="none">
              <a:solidFill>
                <a:srgbClr val="000000"/>
              </a:solidFill>
              <a:effectLst/>
              <a:uFillTx/>
              <a:latin typeface="Times New Roman"/>
            </a:endParaRPr>
          </a:p>
        </p:txBody>
      </p:sp>
      <p:sp>
        <p:nvSpPr>
          <p:cNvPr id="30" name=""/>
          <p:cNvSpPr/>
          <p:nvPr/>
        </p:nvSpPr>
        <p:spPr>
          <a:xfrm>
            <a:off x="878040" y="1295280"/>
            <a:ext cx="7596000" cy="2076120"/>
          </a:xfrm>
          <a:prstGeom prst="rect">
            <a:avLst/>
          </a:prstGeom>
          <a:noFill/>
          <a:ln w="0">
            <a:noFill/>
          </a:ln>
        </p:spPr>
        <p:style>
          <a:lnRef idx="0"/>
          <a:fillRef idx="0"/>
          <a:effectRef idx="0"/>
          <a:fontRef idx="minor"/>
        </p:style>
        <p:txBody>
          <a:bodyPr lIns="90000" rIns="90000" tIns="46800" bIns="46800" anchor="t">
            <a:spAutoFit/>
          </a:bodyPr>
          <a:p>
            <a:pPr>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00"/>
                </a:solidFill>
                <a:effectLst/>
                <a:uFillTx/>
                <a:latin typeface="Times New Roman"/>
              </a:rPr>
              <a:t> </a:t>
            </a:r>
            <a:r>
              <a:rPr b="0" lang="en-US" sz="2000" strike="noStrike" u="none">
                <a:solidFill>
                  <a:srgbClr val="ffff00"/>
                </a:solidFill>
                <a:effectLst/>
                <a:uFillTx/>
                <a:latin typeface="Times New Roman"/>
              </a:rPr>
              <a:t>On September 7, 2000 President Clinton warned Saudi Arabia’s Crown Prince Abdullah that high oil prices might tip the U.S. economy into another recession after 10 years of economic expansion</a:t>
            </a:r>
            <a:endParaRPr b="0" lang="en-US" sz="2000" strike="noStrike" u="none">
              <a:solidFill>
                <a:srgbClr val="000000"/>
              </a:solidFill>
              <a:effectLst/>
              <a:uFillTx/>
              <a:latin typeface="Times New Roman"/>
            </a:endParaRPr>
          </a:p>
          <a:p>
            <a:pPr>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 The 8 worst GDP growth years for the U.S. economy since 1947 have ALL followed a yearly increase in the average price of crude oil of 5 percent to 76.6 percent</a:t>
            </a:r>
            <a:endParaRPr b="0" lang="en-US" sz="2000" strike="noStrike" u="none">
              <a:solidFill>
                <a:srgbClr val="000000"/>
              </a:solidFill>
              <a:effectLst/>
              <a:uFillTx/>
              <a:latin typeface="Times New Roman"/>
            </a:endParaRPr>
          </a:p>
        </p:txBody>
      </p:sp>
      <p:graphicFrame>
        <p:nvGraphicFramePr>
          <p:cNvPr id="31" name=""/>
          <p:cNvGraphicFramePr/>
          <p:nvPr/>
        </p:nvGraphicFramePr>
        <p:xfrm>
          <a:off x="457200" y="3581280"/>
          <a:ext cx="3909960" cy="1989360"/>
        </p:xfrm>
        <a:graphic>
          <a:graphicData uri="http://schemas.openxmlformats.org/presentationml/2006/ole">
            <p:oleObj progId="Word.Document.12" r:id="rId1" spid="">
              <p:embed/>
              <p:pic>
                <p:nvPicPr>
                  <p:cNvPr id="32" name="" descr=""/>
                  <p:cNvPicPr/>
                  <p:nvPr/>
                </p:nvPicPr>
                <p:blipFill>
                  <a:blip r:embed="rId2"/>
                  <a:stretch/>
                </p:blipFill>
                <p:spPr>
                  <a:xfrm>
                    <a:off x="457200" y="3581280"/>
                    <a:ext cx="3909960" cy="1989360"/>
                  </a:xfrm>
                  <a:prstGeom prst="rect">
                    <a:avLst/>
                  </a:prstGeom>
                  <a:noFill/>
                  <a:ln w="0">
                    <a:noFill/>
                  </a:ln>
                </p:spPr>
              </p:pic>
            </p:oleObj>
          </a:graphicData>
        </a:graphic>
      </p:graphicFrame>
      <p:graphicFrame>
        <p:nvGraphicFramePr>
          <p:cNvPr id="33" name=""/>
          <p:cNvGraphicFramePr/>
          <p:nvPr/>
        </p:nvGraphicFramePr>
        <p:xfrm>
          <a:off x="4948200" y="3581280"/>
          <a:ext cx="3908520" cy="1989360"/>
        </p:xfrm>
        <a:graphic>
          <a:graphicData uri="http://schemas.openxmlformats.org/presentationml/2006/ole">
            <p:oleObj progId="Word.Document.12" r:id="rId3" spid="">
              <p:embed/>
              <p:pic>
                <p:nvPicPr>
                  <p:cNvPr id="34" name="" descr=""/>
                  <p:cNvPicPr/>
                  <p:nvPr/>
                </p:nvPicPr>
                <p:blipFill>
                  <a:blip r:embed="rId4"/>
                  <a:stretch/>
                </p:blipFill>
                <p:spPr>
                  <a:xfrm>
                    <a:off x="4948200" y="3581280"/>
                    <a:ext cx="3908520" cy="1989360"/>
                  </a:xfrm>
                  <a:prstGeom prst="rect">
                    <a:avLst/>
                  </a:prstGeom>
                  <a:noFill/>
                  <a:ln w="0">
                    <a:noFill/>
                  </a:ln>
                </p:spPr>
              </p:pic>
            </p:oleObj>
          </a:graphicData>
        </a:graphic>
      </p:graphicFrame>
      <p:sp>
        <p:nvSpPr>
          <p:cNvPr id="35" name=""/>
          <p:cNvSpPr/>
          <p:nvPr/>
        </p:nvSpPr>
        <p:spPr>
          <a:xfrm>
            <a:off x="1144080" y="5977080"/>
            <a:ext cx="650520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00"/>
                </a:solidFill>
                <a:effectLst/>
                <a:uFillTx/>
                <a:latin typeface="Times New Roman"/>
              </a:rPr>
              <a:t>(a) Arab Oil Embargo</a:t>
            </a:r>
            <a:r>
              <a:rPr b="1" lang="en-US" sz="1200" strike="noStrike" u="none">
                <a:solidFill>
                  <a:srgbClr val="ffff00"/>
                </a:solidFill>
                <a:effectLst/>
                <a:uFillTx/>
                <a:latin typeface="Times New Roman"/>
              </a:rPr>
              <a:t>	</a:t>
            </a:r>
            <a:r>
              <a:rPr b="1" lang="en-US" sz="1200" strike="noStrike" u="none">
                <a:solidFill>
                  <a:srgbClr val="ffff00"/>
                </a:solidFill>
                <a:effectLst/>
                <a:uFillTx/>
                <a:latin typeface="Times New Roman"/>
              </a:rPr>
              <a:t>	</a:t>
            </a:r>
            <a:r>
              <a:rPr b="1" lang="en-US" sz="1200" strike="noStrike" u="none">
                <a:solidFill>
                  <a:srgbClr val="ffff00"/>
                </a:solidFill>
                <a:effectLst/>
                <a:uFillTx/>
                <a:latin typeface="Times New Roman"/>
              </a:rPr>
              <a:t>   (b) Iranian Hostage Crisis</a:t>
            </a:r>
            <a:r>
              <a:rPr b="1" lang="en-US" sz="1200" strike="noStrike" u="none">
                <a:solidFill>
                  <a:srgbClr val="ffff00"/>
                </a:solidFill>
                <a:effectLst/>
                <a:uFillTx/>
                <a:latin typeface="Times New Roman"/>
              </a:rPr>
              <a:t>	</a:t>
            </a:r>
            <a:r>
              <a:rPr b="1" lang="en-US" sz="1200" strike="noStrike" u="none">
                <a:solidFill>
                  <a:srgbClr val="ffff00"/>
                </a:solidFill>
                <a:effectLst/>
                <a:uFillTx/>
                <a:latin typeface="Times New Roman"/>
              </a:rPr>
              <a:t>	</a:t>
            </a:r>
            <a:r>
              <a:rPr b="1" lang="en-US" sz="1200" strike="noStrike" u="none">
                <a:solidFill>
                  <a:srgbClr val="ffff00"/>
                </a:solidFill>
                <a:effectLst/>
                <a:uFillTx/>
                <a:latin typeface="Times New Roman"/>
              </a:rPr>
              <a:t>(c) Gulf War</a:t>
            </a:r>
            <a:endParaRPr b="0" lang="en-US" sz="1200" strike="noStrike" u="none">
              <a:solidFill>
                <a:srgbClr val="000000"/>
              </a:solidFill>
              <a:effectLst/>
              <a:uFillTx/>
              <a:latin typeface="Times New Roman"/>
            </a:endParaRPr>
          </a:p>
        </p:txBody>
      </p:sp>
      <p:sp>
        <p:nvSpPr>
          <p:cNvPr id="36" name=""/>
          <p:cNvSpPr/>
          <p:nvPr/>
        </p:nvSpPr>
        <p:spPr>
          <a:xfrm>
            <a:off x="21600" y="6583320"/>
            <a:ext cx="518580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Source: Dr. Edward Renshaw, Economist, SUNY, Sept. 2000  Table 6.1, Page 33</a:t>
            </a:r>
            <a:r>
              <a:rPr b="1" i="1" lang="en-US" sz="1000" strike="noStrike" u="none">
                <a:solidFill>
                  <a:srgbClr val="ffff00"/>
                </a:solidFill>
                <a:effectLst/>
                <a:uFillTx/>
                <a:latin typeface="Times New Roman"/>
              </a:rPr>
              <a:t>.</a:t>
            </a:r>
            <a:endParaRPr b="0" lang="en-US" sz="1000" strike="noStrike" u="none">
              <a:solidFill>
                <a:srgbClr val="000000"/>
              </a:solidFill>
              <a:effectLst/>
              <a:uFillTx/>
              <a:latin typeface="Times New Roman"/>
            </a:endParaRPr>
          </a:p>
        </p:txBody>
      </p:sp>
      <p:sp>
        <p:nvSpPr>
          <p:cNvPr id="37"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4</a:t>
            </a:r>
            <a:endParaRPr b="0" lang="en-US" sz="1200" strike="noStrike" u="none">
              <a:solidFill>
                <a:srgbClr val="000000"/>
              </a:solidFill>
              <a:effectLst/>
              <a:uFillTx/>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ffff00"/>
                </a:solidFill>
                <a:effectLst/>
                <a:uFillTx/>
                <a:latin typeface="Arial Black"/>
              </a:rPr>
              <a:t>Consensus of GDP Forecasts for 2000 and 2001</a:t>
            </a:r>
            <a:endParaRPr b="0" lang="en-US" sz="3000" strike="noStrike" u="none">
              <a:solidFill>
                <a:srgbClr val="000000"/>
              </a:solidFill>
              <a:effectLst/>
              <a:uFillTx/>
              <a:latin typeface="Times New Roman"/>
            </a:endParaRPr>
          </a:p>
        </p:txBody>
      </p:sp>
      <p:graphicFrame>
        <p:nvGraphicFramePr>
          <p:cNvPr id="39" name=""/>
          <p:cNvGraphicFramePr/>
          <p:nvPr/>
        </p:nvGraphicFramePr>
        <p:xfrm>
          <a:off x="1447920" y="2590920"/>
          <a:ext cx="6172200" cy="2590560"/>
        </p:xfrm>
        <a:graphic>
          <a:graphicData uri="http://schemas.openxmlformats.org/presentationml/2006/ole">
            <p:oleObj progId="Excel.Sheet.12" r:id="rId1" spid="">
              <p:embed/>
              <p:pic>
                <p:nvPicPr>
                  <p:cNvPr id="40" name="" descr=""/>
                  <p:cNvPicPr/>
                  <p:nvPr/>
                </p:nvPicPr>
                <p:blipFill>
                  <a:blip r:embed="rId2"/>
                  <a:stretch/>
                </p:blipFill>
                <p:spPr>
                  <a:xfrm>
                    <a:off x="1447920" y="2590920"/>
                    <a:ext cx="6172200" cy="2590560"/>
                  </a:xfrm>
                  <a:prstGeom prst="rect">
                    <a:avLst/>
                  </a:prstGeom>
                  <a:noFill/>
                  <a:ln w="0">
                    <a:noFill/>
                  </a:ln>
                </p:spPr>
              </p:pic>
            </p:oleObj>
          </a:graphicData>
        </a:graphic>
      </p:graphicFrame>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0" y="-15264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Policy Response: Fiscal &amp;</a:t>
            </a:r>
            <a:br>
              <a:rPr sz="3000"/>
            </a:br>
            <a:r>
              <a:rPr b="0" i="1" lang="en-US" sz="3000" strike="noStrike" u="none">
                <a:solidFill>
                  <a:srgbClr val="ffff00"/>
                </a:solidFill>
                <a:effectLst/>
                <a:uFillTx/>
                <a:latin typeface="Arial Black"/>
              </a:rPr>
              <a:t>Monetary Mix</a:t>
            </a:r>
            <a:endParaRPr b="0" lang="en-US" sz="3000" strike="noStrike" u="none">
              <a:solidFill>
                <a:srgbClr val="000000"/>
              </a:solidFill>
              <a:effectLst/>
              <a:uFillTx/>
              <a:latin typeface="Times New Roman"/>
            </a:endParaRPr>
          </a:p>
        </p:txBody>
      </p:sp>
      <p:sp>
        <p:nvSpPr>
          <p:cNvPr id="42" name="PlaceHolder 2"/>
          <p:cNvSpPr>
            <a:spLocks noGrp="1"/>
          </p:cNvSpPr>
          <p:nvPr>
            <p:ph/>
          </p:nvPr>
        </p:nvSpPr>
        <p:spPr>
          <a:xfrm>
            <a:off x="685800" y="990720"/>
            <a:ext cx="7772400" cy="4114800"/>
          </a:xfrm>
          <a:prstGeom prst="rect">
            <a:avLst/>
          </a:prstGeom>
          <a:noFill/>
          <a:ln w="0">
            <a:noFill/>
          </a:ln>
        </p:spPr>
        <p:txBody>
          <a:bodyPr lIns="90000" rIns="90000" tIns="46800" bIns="46800" anchor="t">
            <a:normAutofit fontScale="85000" lnSpcReduction="19999"/>
          </a:bodyPr>
          <a:p>
            <a:pPr marL="343080" indent="-343080">
              <a:lnSpc>
                <a:spcPct val="70000"/>
              </a:lnSpc>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Monetary Response</a:t>
            </a:r>
            <a:endParaRPr b="0" lang="en-US" sz="2000" strike="noStrike" u="none">
              <a:solidFill>
                <a:srgbClr val="000000"/>
              </a:solidFill>
              <a:effectLst/>
              <a:uFillTx/>
              <a:latin typeface="Times New Roman"/>
            </a:endParaRPr>
          </a:p>
          <a:p>
            <a:pPr lvl="1" marL="743040" indent="-285840">
              <a:lnSpc>
                <a:spcPct val="80000"/>
              </a:lnSpc>
              <a:spcBef>
                <a:spcPts val="4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Times New Roman"/>
              </a:rPr>
              <a:t>As a result of the 3 previous oil price shocks it has become “conventional” wisdom that central banks should not attempt to “accommodate” (or eliminate) the negative output effects of an oil price shock</a:t>
            </a:r>
            <a:endParaRPr b="0" lang="en-US" sz="1800" strike="noStrike" u="none">
              <a:solidFill>
                <a:srgbClr val="000000"/>
              </a:solidFill>
              <a:effectLst/>
              <a:uFillTx/>
              <a:latin typeface="Times New Roman"/>
            </a:endParaRPr>
          </a:p>
          <a:p>
            <a:pPr lvl="1" marL="743040" indent="0">
              <a:lnSpc>
                <a:spcPct val="80000"/>
              </a:lnSpc>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343080" indent="-343080">
              <a:lnSpc>
                <a:spcPct val="70000"/>
              </a:lnSpc>
              <a:spcBef>
                <a:spcPts val="49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Previous Oil Price Shocks</a:t>
            </a:r>
            <a:endParaRPr b="0" lang="en-US" sz="2000" strike="noStrike" u="none">
              <a:solidFill>
                <a:srgbClr val="000000"/>
              </a:solidFill>
              <a:effectLst/>
              <a:uFillTx/>
              <a:latin typeface="Times New Roman"/>
            </a:endParaRPr>
          </a:p>
          <a:p>
            <a:pPr marL="343080" indent="0">
              <a:lnSpc>
                <a:spcPct val="70000"/>
              </a:lnSpc>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lnSpc>
                <a:spcPct val="70000"/>
              </a:lnSpc>
              <a:spcBef>
                <a:spcPts val="4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ffff00"/>
                </a:solidFill>
                <a:effectLst/>
                <a:uFillTx/>
                <a:latin typeface="Times New Roman"/>
              </a:rPr>
              <a:t>Oil Embargo (1973-74)</a:t>
            </a:r>
            <a:endParaRPr b="0" lang="en-US" sz="1800" strike="noStrike" u="none">
              <a:solidFill>
                <a:srgbClr val="000000"/>
              </a:solidFill>
              <a:effectLst/>
              <a:uFillTx/>
              <a:latin typeface="Times New Roman"/>
            </a:endParaRPr>
          </a:p>
          <a:p>
            <a:pPr lvl="1" marL="743040" indent="-285840">
              <a:lnSpc>
                <a:spcPct val="70000"/>
              </a:lnSpc>
              <a:spcBef>
                <a:spcPts val="4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Times New Roman"/>
              </a:rPr>
              <a:t>Federal Reserve Chairman Volcker</a:t>
            </a:r>
            <a:endParaRPr b="0" lang="en-US" sz="18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Fiscal Policy: Loose</a:t>
            </a:r>
            <a:endParaRPr b="0" lang="en-US" sz="14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Monetary Policy: Neutral</a:t>
            </a:r>
            <a:endParaRPr b="0" lang="en-US" sz="14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Consequence: Central Banks were forced to battle inflation for almost 2 decades, temporary recession</a:t>
            </a:r>
            <a:endParaRPr b="0" lang="en-US" sz="1400" strike="noStrike" u="none">
              <a:solidFill>
                <a:srgbClr val="000000"/>
              </a:solidFill>
              <a:effectLst/>
              <a:uFillTx/>
              <a:latin typeface="Times New Roman"/>
            </a:endParaRPr>
          </a:p>
          <a:p>
            <a:pPr lvl="2" marL="1143000" indent="0">
              <a:lnSpc>
                <a:spcPct val="80000"/>
              </a:lnSpc>
              <a:spcBef>
                <a:spcPts val="2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lnSpc>
                <a:spcPct val="70000"/>
              </a:lnSpc>
              <a:spcBef>
                <a:spcPts val="4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ffff00"/>
                </a:solidFill>
                <a:effectLst/>
                <a:uFillTx/>
                <a:latin typeface="Times New Roman"/>
              </a:rPr>
              <a:t>Iranian Revolution</a:t>
            </a:r>
            <a:r>
              <a:rPr b="0" i="1" lang="en-US" sz="1800" strike="noStrike" u="sng">
                <a:solidFill>
                  <a:srgbClr val="ffff00"/>
                </a:solidFill>
                <a:effectLst/>
                <a:uFillTx/>
                <a:latin typeface="Times New Roman"/>
              </a:rPr>
              <a:t>, </a:t>
            </a:r>
            <a:r>
              <a:rPr b="0" lang="en-US" sz="1800" strike="noStrike" u="sng">
                <a:solidFill>
                  <a:srgbClr val="ffff00"/>
                </a:solidFill>
                <a:effectLst/>
                <a:uFillTx/>
                <a:latin typeface="Times New Roman"/>
              </a:rPr>
              <a:t>Iran Hostage Crisis (1979-80)</a:t>
            </a:r>
            <a:endParaRPr b="0" lang="en-US" sz="1800" strike="noStrike" u="none">
              <a:solidFill>
                <a:srgbClr val="000000"/>
              </a:solidFill>
              <a:effectLst/>
              <a:uFillTx/>
              <a:latin typeface="Times New Roman"/>
            </a:endParaRPr>
          </a:p>
          <a:p>
            <a:pPr lvl="1" marL="743040" indent="-285840">
              <a:lnSpc>
                <a:spcPct val="70000"/>
              </a:lnSpc>
              <a:spcBef>
                <a:spcPts val="4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Times New Roman"/>
              </a:rPr>
              <a:t>Federal Reserve Chairman Volcker</a:t>
            </a:r>
            <a:endParaRPr b="0" lang="en-US" sz="18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Fiscal Policy: Expansionary (Reagan tax cuts and defense spending)</a:t>
            </a:r>
            <a:endParaRPr b="0" lang="en-US" sz="14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Monetary Policy: Tightened decisively to control inflation</a:t>
            </a:r>
            <a:endParaRPr b="0" lang="en-US" sz="14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Consequence: Inflation came down more rapidly than 1974</a:t>
            </a:r>
            <a:endParaRPr b="0" lang="en-US" sz="1400" strike="noStrike" u="none">
              <a:solidFill>
                <a:srgbClr val="000000"/>
              </a:solidFill>
              <a:effectLst/>
              <a:uFillTx/>
              <a:latin typeface="Times New Roman"/>
            </a:endParaRPr>
          </a:p>
          <a:p>
            <a:pPr lvl="1" marL="743040" indent="0">
              <a:lnSpc>
                <a:spcPct val="70000"/>
              </a:lnSpc>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285840">
              <a:lnSpc>
                <a:spcPct val="70000"/>
              </a:lnSpc>
              <a:spcBef>
                <a:spcPts val="4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ffff00"/>
                </a:solidFill>
                <a:effectLst/>
                <a:uFillTx/>
                <a:latin typeface="Times New Roman"/>
              </a:rPr>
              <a:t>Gulf War (1990-91)</a:t>
            </a:r>
            <a:endParaRPr b="0" lang="en-US" sz="1800" strike="noStrike" u="none">
              <a:solidFill>
                <a:srgbClr val="000000"/>
              </a:solidFill>
              <a:effectLst/>
              <a:uFillTx/>
              <a:latin typeface="Times New Roman"/>
            </a:endParaRPr>
          </a:p>
          <a:p>
            <a:pPr lvl="1" marL="743040" indent="-285840">
              <a:lnSpc>
                <a:spcPct val="70000"/>
              </a:lnSpc>
              <a:spcBef>
                <a:spcPts val="45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Times New Roman"/>
              </a:rPr>
              <a:t>Federal Reserve Chairman Greenspan</a:t>
            </a:r>
            <a:endParaRPr b="0" lang="en-US" sz="18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Fiscal Policy: Had no room to accomplish G7 high budget deficits</a:t>
            </a:r>
            <a:endParaRPr b="0" lang="en-US" sz="14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Monetary Policy: Tightened to control inflation</a:t>
            </a:r>
            <a:endParaRPr b="0" lang="en-US" sz="1400" strike="noStrike" u="none">
              <a:solidFill>
                <a:srgbClr val="000000"/>
              </a:solidFill>
              <a:effectLst/>
              <a:uFillTx/>
              <a:latin typeface="Times New Roman"/>
            </a:endParaRPr>
          </a:p>
          <a:p>
            <a:pPr lvl="2" marL="1143000" indent="-228600">
              <a:lnSpc>
                <a:spcPct val="80000"/>
              </a:lnSpc>
              <a:spcBef>
                <a:spcPts val="34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Times New Roman"/>
              </a:rPr>
              <a:t>Consequence: Inflation remained under control throughout the 1990’s</a:t>
            </a:r>
            <a:endParaRPr b="0" lang="en-US" sz="1400" strike="noStrike" u="none">
              <a:solidFill>
                <a:srgbClr val="000000"/>
              </a:solidFill>
              <a:effectLst/>
              <a:uFillTx/>
              <a:latin typeface="Times New Roman"/>
            </a:endParaRPr>
          </a:p>
          <a:p>
            <a:pPr lvl="2" marL="1143000" indent="-228600">
              <a:spcBef>
                <a:spcPts val="349"/>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3"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5</a:t>
            </a:r>
            <a:endParaRPr b="0" lang="en-US" sz="1200" strike="noStrike" u="none">
              <a:solidFill>
                <a:srgbClr val="000000"/>
              </a:solidFill>
              <a:effectLst/>
              <a:uFillTx/>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44" name=""/>
          <p:cNvSpPr/>
          <p:nvPr/>
        </p:nvSpPr>
        <p:spPr>
          <a:xfrm>
            <a:off x="1219320" y="1752480"/>
            <a:ext cx="6629400" cy="457200"/>
          </a:xfrm>
          <a:prstGeom prst="rect">
            <a:avLst/>
          </a:prstGeom>
          <a:noFill/>
          <a:ln w="0">
            <a:noFill/>
          </a:ln>
        </p:spPr>
        <p:style>
          <a:lnRef idx="0"/>
          <a:fillRef idx="0"/>
          <a:effectRef idx="0"/>
          <a:fontRef idx="minor"/>
        </p:style>
        <p:txBody>
          <a:bodyPr lIns="90000" rIns="90000" tIns="46800" bIns="46800" anchor="t" anchorCtr="1">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5" name="PlaceHolder 1"/>
          <p:cNvSpPr>
            <a:spLocks noGrp="1"/>
          </p:cNvSpPr>
          <p:nvPr>
            <p:ph type="title"/>
          </p:nvPr>
        </p:nvSpPr>
        <p:spPr>
          <a:xfrm>
            <a:off x="0" y="15192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This Energy Price Shock is Different than Past Shocks</a:t>
            </a:r>
            <a:br>
              <a:rPr sz="3000"/>
            </a:br>
            <a:endParaRPr b="0" lang="en-US" sz="3000" strike="noStrike" u="none">
              <a:solidFill>
                <a:srgbClr val="000000"/>
              </a:solidFill>
              <a:effectLst/>
              <a:uFillTx/>
              <a:latin typeface="Times New Roman"/>
            </a:endParaRPr>
          </a:p>
        </p:txBody>
      </p:sp>
      <p:sp>
        <p:nvSpPr>
          <p:cNvPr id="46" name="PlaceHolder 2"/>
          <p:cNvSpPr>
            <a:spLocks noGrp="1"/>
          </p:cNvSpPr>
          <p:nvPr>
            <p:ph/>
          </p:nvPr>
        </p:nvSpPr>
        <p:spPr>
          <a:xfrm>
            <a:off x="685800" y="1752480"/>
            <a:ext cx="7772400" cy="4114800"/>
          </a:xfrm>
          <a:prstGeom prst="rect">
            <a:avLst/>
          </a:prstGeom>
          <a:noFill/>
          <a:ln w="0">
            <a:noFill/>
          </a:ln>
        </p:spPr>
        <p:txBody>
          <a:bodyPr lIns="90000" rIns="90000" tIns="46800" bIns="46800" anchor="t">
            <a:normAutofit/>
          </a:bodyPr>
          <a:p>
            <a:pPr marL="343080" indent="-343080">
              <a:spcBef>
                <a:spcPts val="5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00"/>
                </a:solidFill>
                <a:effectLst/>
                <a:uFillTx/>
                <a:latin typeface="Times New Roman"/>
              </a:rPr>
              <a:t>The US crude oil bill accounted for 8.5% GDP in 1980 v. 2.8% in 1999, the importance of oil in the US Economy has declined</a:t>
            </a:r>
            <a:endParaRPr b="0" lang="en-US" sz="2200" strike="noStrike" u="none">
              <a:solidFill>
                <a:srgbClr val="000000"/>
              </a:solidFill>
              <a:effectLst/>
              <a:uFillTx/>
              <a:latin typeface="Times New Roman"/>
            </a:endParaRPr>
          </a:p>
          <a:p>
            <a:pPr marL="343080" indent="-343080">
              <a:spcBef>
                <a:spcPts val="2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spcBef>
                <a:spcPts val="550"/>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00"/>
                </a:solidFill>
                <a:effectLst/>
                <a:uFillTx/>
                <a:latin typeface="Times New Roman"/>
              </a:rPr>
              <a:t>However, </a:t>
            </a:r>
            <a:r>
              <a:rPr b="1" lang="en-US" sz="2200" strike="noStrike" u="none">
                <a:solidFill>
                  <a:srgbClr val="ff2d17"/>
                </a:solidFill>
                <a:effectLst/>
                <a:uFillTx/>
                <a:latin typeface="Times New Roman"/>
              </a:rPr>
              <a:t>the combined effect of higher oil, natural gas and electric bills</a:t>
            </a:r>
            <a:r>
              <a:rPr b="0" lang="en-US" sz="2200" strike="noStrike" u="none">
                <a:solidFill>
                  <a:srgbClr val="ffff00"/>
                </a:solidFill>
                <a:effectLst/>
                <a:uFillTx/>
                <a:latin typeface="Times New Roman"/>
              </a:rPr>
              <a:t> will have more lasting effects on consumers and industries</a:t>
            </a:r>
            <a:endParaRPr b="0" lang="en-US" sz="2200" strike="noStrike" u="none">
              <a:solidFill>
                <a:srgbClr val="000000"/>
              </a:solidFill>
              <a:effectLst/>
              <a:uFillTx/>
              <a:latin typeface="Times New Roman"/>
            </a:endParaRPr>
          </a:p>
        </p:txBody>
      </p:sp>
      <p:sp>
        <p:nvSpPr>
          <p:cNvPr id="47"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6</a:t>
            </a:r>
            <a:endParaRPr b="0" lang="en-US" sz="1200" strike="noStrike" u="none">
              <a:solidFill>
                <a:srgbClr val="000000"/>
              </a:solidFill>
              <a:effectLst/>
              <a:uFillTx/>
              <a:latin typeface="Times New Roman"/>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243e6"/>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0" y="-152640"/>
            <a:ext cx="7772400" cy="114300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ffff00"/>
                </a:solidFill>
                <a:effectLst/>
                <a:uFillTx/>
                <a:latin typeface="Arial Black"/>
              </a:rPr>
              <a:t>Wealth Transfer</a:t>
            </a:r>
            <a:endParaRPr b="0" lang="en-US" sz="3000" strike="noStrike" u="none">
              <a:solidFill>
                <a:srgbClr val="000000"/>
              </a:solidFill>
              <a:effectLst/>
              <a:uFillTx/>
              <a:latin typeface="Times New Roman"/>
            </a:endParaRPr>
          </a:p>
        </p:txBody>
      </p:sp>
      <p:sp>
        <p:nvSpPr>
          <p:cNvPr id="49" name="PlaceHolder 2"/>
          <p:cNvSpPr>
            <a:spLocks noGrp="1"/>
          </p:cNvSpPr>
          <p:nvPr>
            <p:ph/>
          </p:nvPr>
        </p:nvSpPr>
        <p:spPr>
          <a:xfrm>
            <a:off x="685800" y="1143000"/>
            <a:ext cx="7772400" cy="4114800"/>
          </a:xfrm>
          <a:prstGeom prst="rect">
            <a:avLst/>
          </a:prstGeom>
          <a:noFill/>
          <a:ln w="0">
            <a:noFill/>
          </a:ln>
        </p:spPr>
        <p:txBody>
          <a:bodyPr lIns="90000" rIns="90000" tIns="46800" bIns="46800" anchor="t">
            <a:normAutofit fontScale="85000" lnSpcReduction="9999"/>
          </a:bodyPr>
          <a:p>
            <a:pPr marL="343080" indent="-343080">
              <a:spcBef>
                <a:spcPts val="64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00"/>
                </a:solidFill>
                <a:effectLst/>
                <a:uFillTx/>
                <a:latin typeface="Times New Roman"/>
              </a:rPr>
              <a:t>Oil</a:t>
            </a:r>
            <a:endParaRPr b="0" lang="en-US" sz="2600" strike="noStrike" u="none">
              <a:solidFill>
                <a:srgbClr val="000000"/>
              </a:solidFill>
              <a:effectLst/>
              <a:uFillTx/>
              <a:latin typeface="Times New Roman"/>
            </a:endParaRPr>
          </a:p>
          <a:p>
            <a:pPr lvl="1" marL="743040" indent="-28584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Wealth transfer from non-oil producing countries to oil producing countries</a:t>
            </a:r>
            <a:endParaRPr b="0" lang="en-US" sz="2400" strike="noStrike" u="none">
              <a:solidFill>
                <a:srgbClr val="000000"/>
              </a:solidFill>
              <a:effectLst/>
              <a:uFillTx/>
              <a:latin typeface="Times New Roman"/>
            </a:endParaRPr>
          </a:p>
          <a:p>
            <a:pPr lvl="2" marL="1143000" indent="-228600">
              <a:spcBef>
                <a:spcPts val="49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According to Fed Chairman Alan Greenspan “The hike in the price of imported energy has acted, in effect, as a tax equivalent of roughly 1% of national income.”  (Dec. 5, 2000)</a:t>
            </a:r>
            <a:endParaRPr b="0" lang="en-US" sz="2000" strike="noStrike" u="none">
              <a:solidFill>
                <a:srgbClr val="000000"/>
              </a:solidFill>
              <a:effectLst/>
              <a:uFillTx/>
              <a:latin typeface="Times New Roman"/>
            </a:endParaRPr>
          </a:p>
          <a:p>
            <a:pPr lvl="2" marL="1143000" indent="-228600">
              <a:spcBef>
                <a:spcPts val="499"/>
              </a:spcBef>
              <a:buClr>
                <a:srgbClr val="00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00"/>
                </a:solidFill>
                <a:effectLst/>
                <a:uFillTx/>
                <a:latin typeface="Times New Roman"/>
              </a:rPr>
              <a:t>There has been a $100 billion transfer of wealth to oil-producing countries caused by the run up in oil prices from $10.76/barrel for WTI in December 1998 to $37.21/barrel in September 2000.</a:t>
            </a:r>
            <a:endParaRPr b="0" lang="en-US" sz="2000" strike="noStrike" u="none">
              <a:solidFill>
                <a:srgbClr val="000000"/>
              </a:solidFill>
              <a:effectLst/>
              <a:uFillTx/>
              <a:latin typeface="Times New Roman"/>
            </a:endParaRPr>
          </a:p>
          <a:p>
            <a:pPr marL="343080" indent="-343080">
              <a:spcBef>
                <a:spcPts val="649"/>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00"/>
                </a:solidFill>
                <a:effectLst/>
                <a:uFillTx/>
                <a:latin typeface="Times New Roman"/>
              </a:rPr>
              <a:t>Natural Gas</a:t>
            </a:r>
            <a:endParaRPr b="0" lang="en-US" sz="2600" strike="noStrike" u="none">
              <a:solidFill>
                <a:srgbClr val="000000"/>
              </a:solidFill>
              <a:effectLst/>
              <a:uFillTx/>
              <a:latin typeface="Times New Roman"/>
            </a:endParaRPr>
          </a:p>
          <a:p>
            <a:pPr lvl="1" marL="743040" indent="-285840">
              <a:spcBef>
                <a:spcPts val="601"/>
              </a:spcBef>
              <a:buClr>
                <a:srgbClr val="00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00"/>
                </a:solidFill>
                <a:effectLst/>
                <a:uFillTx/>
                <a:latin typeface="Times New Roman"/>
              </a:rPr>
              <a:t>Wealth transfer from industrial producers and consumers to natural gas producers</a:t>
            </a:r>
            <a:endParaRPr b="0" lang="en-US" sz="2400" strike="noStrike" u="none">
              <a:solidFill>
                <a:srgbClr val="000000"/>
              </a:solidFill>
              <a:effectLst/>
              <a:uFillTx/>
              <a:latin typeface="Times New Roman"/>
            </a:endParaRPr>
          </a:p>
        </p:txBody>
      </p:sp>
      <p:sp>
        <p:nvSpPr>
          <p:cNvPr id="50" name=""/>
          <p:cNvSpPr/>
          <p:nvPr/>
        </p:nvSpPr>
        <p:spPr>
          <a:xfrm>
            <a:off x="8885160" y="6583320"/>
            <a:ext cx="257040" cy="276840"/>
          </a:xfrm>
          <a:prstGeom prst="rect">
            <a:avLst/>
          </a:prstGeom>
          <a:noFill/>
          <a:ln w="0">
            <a:noFill/>
          </a:ln>
        </p:spPr>
        <p:style>
          <a:lnRef idx="0"/>
          <a:fillRef idx="0"/>
          <a:effectRef idx="0"/>
          <a:fontRef idx="minor"/>
        </p:style>
        <p:txBody>
          <a:bodyPr wrap="none" lIns="90000" rIns="90000" tIns="46800" bIns="46800" anchor="t" anchorCtr="1">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00"/>
                </a:solidFill>
                <a:effectLst/>
                <a:uFillTx/>
                <a:latin typeface="Times New Roman"/>
              </a:rPr>
              <a:t>7</a:t>
            </a:r>
            <a:endParaRPr b="0" lang="en-US" sz="1200" strike="noStrike" u="none">
              <a:solidFill>
                <a:srgbClr val="000000"/>
              </a:solidFill>
              <a:effectLst/>
              <a:uFillTx/>
              <a:latin typeface="Times New Roman"/>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1561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2000-12-15T14:16:32Z</dcterms:created>
  <dc:creator>Leann M. Walton</dc:creator>
  <dc:description/>
  <dc:language>en-US</dc:language>
  <cp:lastModifiedBy>ycrysta</cp:lastModifiedBy>
  <cp:lastPrinted>2000-12-21T22:17:14Z</cp:lastPrinted>
  <dcterms:modified xsi:type="dcterms:W3CDTF">2000-12-22T15:29:10Z</dcterms:modified>
  <cp:revision>82</cp:revision>
  <dc:subject/>
  <dc:title>No Slide Title</dc:title>
</cp:coreProperties>
</file>