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embeddings/oleObject1.bin" ContentType="application/vnd.openxmlformats-officedocument.oleObject"/>
  <Override PartName="/ppt/media/image1.png" ContentType="image/png"/>
  <Override PartName="/ppt/media/image2.png" ContentType="image/png"/>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12.wmf" ContentType="image/x-wmf"/>
  <Override PartName="/ppt/media/image9.wmf" ContentType="image/x-wmf"/>
  <Override PartName="/ppt/media/image1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_rels/notesSlide11.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notesSlide9.xml" ContentType="application/vnd.openxmlformats-officedocument.presentationml.notesSlide+xml"/>
  <Override PartName="/ppt/notesSlides/notesSlide1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Lst>
  <p:sldSz cx="9144000" cy="6858000"/>
  <p:notesSz cx="6858000"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
          <p:cNvSpPr/>
          <p:nvPr/>
        </p:nvSpPr>
        <p:spPr>
          <a:xfrm>
            <a:off x="0" y="0"/>
            <a:ext cx="68580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Times New Roman"/>
            </a:endParaRPr>
          </a:p>
        </p:txBody>
      </p:sp>
      <p:sp>
        <p:nvSpPr>
          <p:cNvPr id="49" name="PlaceHolder 1"/>
          <p:cNvSpPr>
            <a:spLocks noGrp="1"/>
          </p:cNvSpPr>
          <p:nvPr>
            <p:ph type="hdr"/>
          </p:nvPr>
        </p:nvSpPr>
        <p:spPr>
          <a:xfrm>
            <a:off x="-360" y="0"/>
            <a:ext cx="2971800" cy="466560"/>
          </a:xfrm>
          <a:prstGeom prst="rect">
            <a:avLst/>
          </a:prstGeom>
          <a:noFill/>
          <a:ln w="0">
            <a:noFill/>
          </a:ln>
        </p:spPr>
        <p:txBody>
          <a:bodyPr lIns="93600" rIns="93600" tIns="46800" bIns="46800" anchor="t">
            <a:noAutofit/>
          </a:bodyPr>
          <a:p>
            <a:pPr marL="216000" indent="0">
              <a:buNone/>
              <a:tabLst>
                <a:tab algn="l" pos="0"/>
                <a:tab algn="l" pos="934920"/>
                <a:tab algn="l" pos="1870200"/>
                <a:tab algn="l" pos="2805120"/>
                <a:tab algn="l" pos="3740040"/>
                <a:tab algn="l" pos="4675320"/>
                <a:tab algn="l" pos="5610240"/>
                <a:tab algn="l" pos="6545160"/>
                <a:tab algn="l" pos="7480440"/>
                <a:tab algn="l" pos="8415360"/>
                <a:tab algn="l" pos="9350280"/>
                <a:tab algn="l" pos="102855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0" name="PlaceHolder 2"/>
          <p:cNvSpPr>
            <a:spLocks noGrp="1"/>
          </p:cNvSpPr>
          <p:nvPr>
            <p:ph type="dt" idx="12"/>
          </p:nvPr>
        </p:nvSpPr>
        <p:spPr>
          <a:xfrm>
            <a:off x="3885840" y="0"/>
            <a:ext cx="2971800" cy="466560"/>
          </a:xfrm>
          <a:prstGeom prst="rect">
            <a:avLst/>
          </a:prstGeom>
          <a:noFill/>
          <a:ln w="0">
            <a:noFill/>
          </a:ln>
        </p:spPr>
        <p:txBody>
          <a:bodyPr lIns="93600" rIns="93600" tIns="46800" bIns="46800" anchor="t">
            <a:noAutofit/>
          </a:bodyPr>
          <a:lstStyle>
            <a:lvl1pPr marL="216000" indent="0" algn="r">
              <a:buNone/>
              <a:tabLst>
                <a:tab algn="l" pos="0"/>
                <a:tab algn="l" pos="934920"/>
                <a:tab algn="l" pos="1870200"/>
                <a:tab algn="l" pos="2805120"/>
                <a:tab algn="l" pos="3740040"/>
                <a:tab algn="l" pos="4675320"/>
                <a:tab algn="l" pos="5610240"/>
                <a:tab algn="l" pos="6545160"/>
                <a:tab algn="l" pos="7480440"/>
                <a:tab algn="l" pos="8415360"/>
                <a:tab algn="l" pos="9350280"/>
                <a:tab algn="l" pos="10285560"/>
              </a:tabLst>
              <a:defRPr b="0" lang="en-US" sz="1200" strike="noStrike" u="none">
                <a:solidFill>
                  <a:srgbClr val="000000"/>
                </a:solidFill>
                <a:effectLst/>
                <a:uFillTx/>
                <a:latin typeface="Times New Roman"/>
              </a:defRPr>
            </a:lvl1pPr>
          </a:lstStyle>
          <a:p>
            <a:pPr marL="216000" indent="0" algn="r">
              <a:buNone/>
              <a:tabLst>
                <a:tab algn="l" pos="0"/>
                <a:tab algn="l" pos="934920"/>
                <a:tab algn="l" pos="1870200"/>
                <a:tab algn="l" pos="2805120"/>
                <a:tab algn="l" pos="3740040"/>
                <a:tab algn="l" pos="4675320"/>
                <a:tab algn="l" pos="5610240"/>
                <a:tab algn="l" pos="6545160"/>
                <a:tab algn="l" pos="7480440"/>
                <a:tab algn="l" pos="8415360"/>
                <a:tab algn="l" pos="9350280"/>
                <a:tab algn="l" pos="1028556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51" name="PlaceHolder 3"/>
          <p:cNvSpPr>
            <a:spLocks noGrp="1"/>
          </p:cNvSpPr>
          <p:nvPr>
            <p:ph type="sldImg"/>
          </p:nvPr>
        </p:nvSpPr>
        <p:spPr>
          <a:xfrm>
            <a:off x="1106280" y="696600"/>
            <a:ext cx="4646520" cy="3484440"/>
          </a:xfrm>
          <a:prstGeom prst="rect">
            <a:avLst/>
          </a:prstGeom>
          <a:solidFill>
            <a:srgbClr val="ffffff"/>
          </a:solidFill>
          <a:ln w="9360">
            <a:solidFill>
              <a:srgbClr val="000000"/>
            </a:solidFill>
            <a:miter/>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Click to move the slide</a:t>
            </a:r>
            <a:endParaRPr b="0" lang="en-US" sz="4400" strike="noStrike" u="none">
              <a:solidFill>
                <a:srgbClr val="cbcbcb"/>
              </a:solidFill>
              <a:effectLst/>
              <a:uFillTx/>
              <a:latin typeface="Times New Roman"/>
            </a:endParaRPr>
          </a:p>
        </p:txBody>
      </p:sp>
      <p:sp>
        <p:nvSpPr>
          <p:cNvPr id="52" name="PlaceHolder 4"/>
          <p:cNvSpPr>
            <a:spLocks noGrp="1"/>
          </p:cNvSpPr>
          <p:nvPr>
            <p:ph type="body"/>
          </p:nvPr>
        </p:nvSpPr>
        <p:spPr>
          <a:xfrm>
            <a:off x="914400" y="4417560"/>
            <a:ext cx="5029200" cy="4181400"/>
          </a:xfrm>
          <a:prstGeom prst="rect">
            <a:avLst/>
          </a:prstGeom>
          <a:noFill/>
          <a:ln w="0">
            <a:noFill/>
          </a:ln>
        </p:spPr>
        <p:txBody>
          <a:bodyPr lIns="93600" rIns="936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53" name="PlaceHolder 5"/>
          <p:cNvSpPr>
            <a:spLocks noGrp="1"/>
          </p:cNvSpPr>
          <p:nvPr>
            <p:ph type="ftr" idx="13"/>
          </p:nvPr>
        </p:nvSpPr>
        <p:spPr>
          <a:xfrm>
            <a:off x="-360" y="8829720"/>
            <a:ext cx="2971800" cy="466560"/>
          </a:xfrm>
          <a:prstGeom prst="rect">
            <a:avLst/>
          </a:prstGeom>
          <a:noFill/>
          <a:ln w="0">
            <a:noFill/>
          </a:ln>
        </p:spPr>
        <p:txBody>
          <a:bodyPr lIns="93600" rIns="93600" tIns="46800" bIns="46800" anchor="b">
            <a:noAutofit/>
          </a:bodyPr>
          <a:lstStyle>
            <a:lvl1pPr marL="216000" indent="0">
              <a:buNone/>
              <a:tabLst>
                <a:tab algn="l" pos="0"/>
                <a:tab algn="l" pos="934920"/>
                <a:tab algn="l" pos="1870200"/>
                <a:tab algn="l" pos="2805120"/>
                <a:tab algn="l" pos="3740040"/>
                <a:tab algn="l" pos="4675320"/>
                <a:tab algn="l" pos="5610240"/>
                <a:tab algn="l" pos="6545160"/>
                <a:tab algn="l" pos="7480440"/>
                <a:tab algn="l" pos="8415360"/>
                <a:tab algn="l" pos="9350280"/>
                <a:tab algn="l" pos="10285560"/>
              </a:tabLst>
              <a:defRPr b="0" lang="en-US" sz="1200" strike="noStrike" u="none">
                <a:solidFill>
                  <a:srgbClr val="000000"/>
                </a:solidFill>
                <a:effectLst/>
                <a:uFillTx/>
                <a:latin typeface="Times New Roman"/>
              </a:defRPr>
            </a:lvl1pPr>
          </a:lstStyle>
          <a:p>
            <a:pPr marL="216000" indent="0">
              <a:buNone/>
              <a:tabLst>
                <a:tab algn="l" pos="0"/>
                <a:tab algn="l" pos="934920"/>
                <a:tab algn="l" pos="1870200"/>
                <a:tab algn="l" pos="2805120"/>
                <a:tab algn="l" pos="3740040"/>
                <a:tab algn="l" pos="4675320"/>
                <a:tab algn="l" pos="5610240"/>
                <a:tab algn="l" pos="6545160"/>
                <a:tab algn="l" pos="7480440"/>
                <a:tab algn="l" pos="8415360"/>
                <a:tab algn="l" pos="9350280"/>
                <a:tab algn="l" pos="1028556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54" name="PlaceHolder 6"/>
          <p:cNvSpPr>
            <a:spLocks noGrp="1"/>
          </p:cNvSpPr>
          <p:nvPr>
            <p:ph type="sldNum" idx="14"/>
          </p:nvPr>
        </p:nvSpPr>
        <p:spPr>
          <a:xfrm>
            <a:off x="3885840" y="8829720"/>
            <a:ext cx="2971800" cy="466560"/>
          </a:xfrm>
          <a:prstGeom prst="rect">
            <a:avLst/>
          </a:prstGeom>
          <a:noFill/>
          <a:ln w="0">
            <a:noFill/>
          </a:ln>
        </p:spPr>
        <p:txBody>
          <a:bodyPr lIns="93600" rIns="93600" tIns="46800" bIns="46800" anchor="b">
            <a:noAutofit/>
          </a:bodyPr>
          <a:lstStyle>
            <a:lvl1pPr marL="216000" indent="0" algn="r">
              <a:buNone/>
              <a:tabLst>
                <a:tab algn="l" pos="0"/>
                <a:tab algn="l" pos="934920"/>
                <a:tab algn="l" pos="1870200"/>
                <a:tab algn="l" pos="2805120"/>
                <a:tab algn="l" pos="3740040"/>
                <a:tab algn="l" pos="4675320"/>
                <a:tab algn="l" pos="5610240"/>
                <a:tab algn="l" pos="6545160"/>
                <a:tab algn="l" pos="7480440"/>
                <a:tab algn="l" pos="8415360"/>
                <a:tab algn="l" pos="9350280"/>
                <a:tab algn="l" pos="10285560"/>
              </a:tabLst>
              <a:defRPr b="0" lang="en-US" sz="1200" strike="noStrike" u="none">
                <a:solidFill>
                  <a:srgbClr val="000000"/>
                </a:solidFill>
                <a:effectLst/>
                <a:uFillTx/>
                <a:latin typeface="Times New Roman"/>
              </a:defRPr>
            </a:lvl1pPr>
          </a:lstStyle>
          <a:p>
            <a:pPr marL="216000" indent="0" algn="r">
              <a:buNone/>
              <a:tabLst>
                <a:tab algn="l" pos="0"/>
                <a:tab algn="l" pos="934920"/>
                <a:tab algn="l" pos="1870200"/>
                <a:tab algn="l" pos="2805120"/>
                <a:tab algn="l" pos="3740040"/>
                <a:tab algn="l" pos="4675320"/>
                <a:tab algn="l" pos="5610240"/>
                <a:tab algn="l" pos="6545160"/>
                <a:tab algn="l" pos="7480440"/>
                <a:tab algn="l" pos="8415360"/>
                <a:tab algn="l" pos="9350280"/>
                <a:tab algn="l" pos="10285560"/>
              </a:tabLst>
            </a:pPr>
            <a:fld id="{0D129F41-35F1-4DB1-B639-526D1A73B63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PlaceHolder 1"/>
          <p:cNvSpPr>
            <a:spLocks noGrp="1"/>
          </p:cNvSpPr>
          <p:nvPr>
            <p:ph type="sldImg"/>
          </p:nvPr>
        </p:nvSpPr>
        <p:spPr>
          <a:xfrm>
            <a:off x="1106640" y="696960"/>
            <a:ext cx="4646520" cy="3484440"/>
          </a:xfrm>
          <a:prstGeom prst="rect">
            <a:avLst/>
          </a:prstGeom>
          <a:ln w="0">
            <a:noFill/>
          </a:ln>
        </p:spPr>
      </p:sp>
      <p:sp>
        <p:nvSpPr>
          <p:cNvPr id="135" name="PlaceHolder 2"/>
          <p:cNvSpPr>
            <a:spLocks noGrp="1"/>
          </p:cNvSpPr>
          <p:nvPr>
            <p:ph type="body"/>
          </p:nvPr>
        </p:nvSpPr>
        <p:spPr>
          <a:xfrm>
            <a:off x="914400" y="4417560"/>
            <a:ext cx="5029200" cy="4181400"/>
          </a:xfrm>
          <a:prstGeom prst="rect">
            <a:avLst/>
          </a:prstGeom>
          <a:solidFill>
            <a:srgbClr val="ffffff"/>
          </a:solidFill>
          <a:ln w="9360">
            <a:solidFill>
              <a:srgbClr val="000000"/>
            </a:solidFill>
            <a:miter/>
          </a:ln>
        </p:spPr>
        <p:txBody>
          <a:bodyPr lIns="93600" rIns="936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red (upper) line is the long-term trend forecast from the Council’s 4</a:t>
            </a:r>
            <a:r>
              <a:rPr b="0" lang="en-US" sz="1200" strike="noStrike" u="none" baseline="30000">
                <a:solidFill>
                  <a:srgbClr val="000000"/>
                </a:solidFill>
                <a:effectLst/>
                <a:uFillTx/>
                <a:latin typeface="Times New Roman"/>
              </a:rPr>
              <a:t>th</a:t>
            </a:r>
            <a:r>
              <a:rPr b="0" lang="en-US" sz="1200" strike="noStrike" u="none">
                <a:solidFill>
                  <a:srgbClr val="000000"/>
                </a:solidFill>
                <a:effectLst/>
                <a:uFillTx/>
                <a:latin typeface="Times New Roman"/>
              </a:rPr>
              <a:t> power plan. The blue (lower) line is the proposed short-term forecast.  In the shaded area, you can see how far loads have dropped below the trend.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 have assumed that loads will return to the long-term trend over the next couple of years.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Forecasts remain depressed throughout this winter.  I have assumed that none of the bought out loads will begin to return until at least April 2002.</a:t>
            </a: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PlaceHolder 1"/>
          <p:cNvSpPr>
            <a:spLocks noGrp="1"/>
          </p:cNvSpPr>
          <p:nvPr>
            <p:ph type="sldImg"/>
          </p:nvPr>
        </p:nvSpPr>
        <p:spPr>
          <a:xfrm>
            <a:off x="1106640" y="696960"/>
            <a:ext cx="4646520" cy="3484440"/>
          </a:xfrm>
          <a:prstGeom prst="rect">
            <a:avLst/>
          </a:prstGeom>
          <a:ln w="0">
            <a:noFill/>
          </a:ln>
        </p:spPr>
      </p:sp>
      <p:sp>
        <p:nvSpPr>
          <p:cNvPr id="137" name="PlaceHolder 2"/>
          <p:cNvSpPr>
            <a:spLocks noGrp="1"/>
          </p:cNvSpPr>
          <p:nvPr>
            <p:ph type="body"/>
          </p:nvPr>
        </p:nvSpPr>
        <p:spPr>
          <a:xfrm>
            <a:off x="914400" y="4417560"/>
            <a:ext cx="5029200" cy="4181400"/>
          </a:xfrm>
          <a:prstGeom prst="rect">
            <a:avLst/>
          </a:prstGeom>
          <a:solidFill>
            <a:srgbClr val="ffffff"/>
          </a:solidFill>
          <a:ln w="9360">
            <a:solidFill>
              <a:srgbClr val="000000"/>
            </a:solidFill>
            <a:miter/>
          </a:ln>
        </p:spPr>
        <p:txBody>
          <a:bodyPr lIns="93600" rIns="936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It is easier to see the load drop and recovery patterns in this diagram which compared the four years 1999-2002.</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PlaceHolder 1"/>
          <p:cNvSpPr>
            <a:spLocks noGrp="1"/>
          </p:cNvSpPr>
          <p:nvPr>
            <p:ph type="sldImg"/>
          </p:nvPr>
        </p:nvSpPr>
        <p:spPr>
          <a:xfrm>
            <a:off x="1106640" y="696960"/>
            <a:ext cx="4646520" cy="3484440"/>
          </a:xfrm>
          <a:prstGeom prst="rect">
            <a:avLst/>
          </a:prstGeom>
          <a:ln w="0">
            <a:noFill/>
          </a:ln>
        </p:spPr>
      </p:sp>
      <p:sp>
        <p:nvSpPr>
          <p:cNvPr id="129" name="PlaceHolder 2"/>
          <p:cNvSpPr>
            <a:spLocks noGrp="1"/>
          </p:cNvSpPr>
          <p:nvPr>
            <p:ph type="body"/>
          </p:nvPr>
        </p:nvSpPr>
        <p:spPr>
          <a:xfrm>
            <a:off x="914400" y="4417560"/>
            <a:ext cx="5029200" cy="4181400"/>
          </a:xfrm>
          <a:prstGeom prst="rect">
            <a:avLst/>
          </a:prstGeom>
          <a:solidFill>
            <a:srgbClr val="ffffff"/>
          </a:solidFill>
          <a:ln w="9360">
            <a:solidFill>
              <a:srgbClr val="000000"/>
            </a:solidFill>
            <a:miter/>
          </a:ln>
        </p:spPr>
        <p:txBody>
          <a:bodyPr lIns="93600" rIns="936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figure shows what has happened to electricity loads (temperature adjusted) in the region since 1999.  The figure shows percent change in loads for a month compared to the same month in the previous year.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Significant declines began showing up in the summer and fall of 2000.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By this past summer loads were down by near 20 percent from the same month in 2000.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magnitude of load reduction in unprecedented in the region.  Far greater than the declines experienced in 1982 for example.  Mainly due to complete shutdown of the regional aluminum industry and several other large industrial plants.</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sldImg"/>
          </p:nvPr>
        </p:nvSpPr>
        <p:spPr>
          <a:xfrm>
            <a:off x="1106640" y="696960"/>
            <a:ext cx="4646520" cy="3484440"/>
          </a:xfrm>
          <a:prstGeom prst="rect">
            <a:avLst/>
          </a:prstGeom>
          <a:ln w="0">
            <a:noFill/>
          </a:ln>
        </p:spPr>
      </p:sp>
      <p:sp>
        <p:nvSpPr>
          <p:cNvPr id="131" name="PlaceHolder 2"/>
          <p:cNvSpPr>
            <a:spLocks noGrp="1"/>
          </p:cNvSpPr>
          <p:nvPr>
            <p:ph type="body"/>
          </p:nvPr>
        </p:nvSpPr>
        <p:spPr>
          <a:xfrm>
            <a:off x="914400" y="4417560"/>
            <a:ext cx="5029200" cy="4181400"/>
          </a:xfrm>
          <a:prstGeom prst="rect">
            <a:avLst/>
          </a:prstGeom>
          <a:solidFill>
            <a:srgbClr val="ffffff"/>
          </a:solidFill>
          <a:ln w="9360">
            <a:solidFill>
              <a:srgbClr val="000000"/>
            </a:solidFill>
            <a:miter/>
          </a:ln>
        </p:spPr>
        <p:txBody>
          <a:bodyPr lIns="93600" rIns="936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70 percent of the load reduction in July 2001 compared to July 2000 is due to large industrial and some irrigation load reduction.  The remaining 30 percent reflects responses of smaller consumers to a number of factors.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About a nine percent retail price increase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Heavily publicized electricity shortages and extremely high wholesale prices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Pleas by the region’s governors to conserve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Bonneville and regional utilities’ conservation efforts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Clearly, loads have deviated substantially from the Council’s long term trend forecast for 2001 in the last power plan.</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PlaceHolder 1"/>
          <p:cNvSpPr>
            <a:spLocks noGrp="1"/>
          </p:cNvSpPr>
          <p:nvPr>
            <p:ph type="sldImg"/>
          </p:nvPr>
        </p:nvSpPr>
        <p:spPr>
          <a:xfrm>
            <a:off x="1106640" y="696960"/>
            <a:ext cx="4646520" cy="3484440"/>
          </a:xfrm>
          <a:prstGeom prst="rect">
            <a:avLst/>
          </a:prstGeom>
          <a:ln w="0">
            <a:noFill/>
          </a:ln>
        </p:spPr>
      </p:sp>
      <p:sp>
        <p:nvSpPr>
          <p:cNvPr id="133" name="PlaceHolder 2"/>
          <p:cNvSpPr>
            <a:spLocks noGrp="1"/>
          </p:cNvSpPr>
          <p:nvPr>
            <p:ph type="body"/>
          </p:nvPr>
        </p:nvSpPr>
        <p:spPr>
          <a:xfrm>
            <a:off x="914400" y="4417560"/>
            <a:ext cx="5029200" cy="4181400"/>
          </a:xfrm>
          <a:prstGeom prst="rect">
            <a:avLst/>
          </a:prstGeom>
          <a:solidFill>
            <a:srgbClr val="ffffff"/>
          </a:solidFill>
          <a:ln w="9360">
            <a:solidFill>
              <a:srgbClr val="000000"/>
            </a:solidFill>
            <a:miter/>
          </a:ln>
        </p:spPr>
        <p:txBody>
          <a:bodyPr lIns="93600" rIns="936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Cumulative electricity price increase through August was about 9%.  By November is might be around 25%.</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Since the terrorist attacks of Sept. 11, the economic outlook was worsened.  Many forecasters are expecting a recession that lasts into the middle of next year.  The depth and duration of recession are unknown. (15% drop in aluminum prices since June)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Meanwhile, wholesale electricity prices have retreated from high levels down to the low 20s on peak and the teens off peak.</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Most industrial buyouts run through next summer, but many are renegotiable. In addition, plants could potentially buy from the spot market.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At some point in the future, lower wholesale prices are likely to find their way into reduced retail prices.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How lasting will the recent reductions in consumption be as the electricity problems fade from the headlines.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image" Target="../media/image2.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image" Target="../media/image2.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image" Target="../media/image2.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p:bg>
      <p:bgPr>
        <a:solidFill>
          <a:srgbClr val="0066cc"/>
        </a:solidFill>
      </p:bgPr>
    </p:bg>
    <p:spTree>
      <p:nvGrpSpPr>
        <p:cNvPr id="1" name=""/>
        <p:cNvGrpSpPr/>
        <p:nvPr/>
      </p:nvGrpSpPr>
      <p:grpSpPr>
        <a:xfrm>
          <a:off x="0" y="0"/>
          <a:ext cx="0" cy="0"/>
          <a:chOff x="0" y="0"/>
          <a:chExt cx="0" cy="0"/>
        </a:xfrm>
      </p:grpSpPr>
      <p:sp>
        <p:nvSpPr>
          <p:cNvPr id="0" name=""/>
          <p:cNvSpPr/>
          <p:nvPr/>
        </p:nvSpPr>
        <p:spPr>
          <a:xfrm>
            <a:off x="685800" y="6629400"/>
            <a:ext cx="3505320" cy="227160"/>
          </a:xfrm>
          <a:prstGeom prst="rect">
            <a:avLst/>
          </a:prstGeom>
          <a:solidFill>
            <a:srgbClr val="0099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1" name=""/>
          <p:cNvGrpSpPr/>
          <p:nvPr/>
        </p:nvGrpSpPr>
        <p:grpSpPr>
          <a:xfrm>
            <a:off x="4538520" y="6746760"/>
            <a:ext cx="4332600" cy="65160"/>
            <a:chOff x="4538520" y="6746760"/>
            <a:chExt cx="4332600" cy="65160"/>
          </a:xfrm>
        </p:grpSpPr>
        <p:sp>
          <p:nvSpPr>
            <p:cNvPr id="2" name=""/>
            <p:cNvSpPr/>
            <p:nvPr/>
          </p:nvSpPr>
          <p:spPr>
            <a:xfrm>
              <a:off x="4538520" y="6746760"/>
              <a:ext cx="669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3" name=""/>
            <p:cNvSpPr/>
            <p:nvPr/>
          </p:nvSpPr>
          <p:spPr>
            <a:xfrm>
              <a:off x="514836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4" name=""/>
            <p:cNvSpPr/>
            <p:nvPr/>
          </p:nvSpPr>
          <p:spPr>
            <a:xfrm>
              <a:off x="575784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5" name=""/>
            <p:cNvSpPr/>
            <p:nvPr/>
          </p:nvSpPr>
          <p:spPr>
            <a:xfrm>
              <a:off x="636732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6" name=""/>
            <p:cNvSpPr/>
            <p:nvPr/>
          </p:nvSpPr>
          <p:spPr>
            <a:xfrm>
              <a:off x="697716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7" name=""/>
            <p:cNvSpPr/>
            <p:nvPr/>
          </p:nvSpPr>
          <p:spPr>
            <a:xfrm>
              <a:off x="758664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8" name=""/>
            <p:cNvSpPr/>
            <p:nvPr/>
          </p:nvSpPr>
          <p:spPr>
            <a:xfrm>
              <a:off x="8196120" y="6746760"/>
              <a:ext cx="669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9" name=""/>
            <p:cNvSpPr/>
            <p:nvPr/>
          </p:nvSpPr>
          <p:spPr>
            <a:xfrm>
              <a:off x="880596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grpSp>
      <p:sp>
        <p:nvSpPr>
          <p:cNvPr id="10" name=""/>
          <p:cNvSpPr/>
          <p:nvPr/>
        </p:nvSpPr>
        <p:spPr>
          <a:xfrm>
            <a:off x="762120" y="609480"/>
            <a:ext cx="8380440" cy="1067040"/>
          </a:xfrm>
          <a:prstGeom prst="rect">
            <a:avLst/>
          </a:prstGeom>
          <a:solidFill>
            <a:srgbClr val="0099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 name=""/>
          <p:cNvSpPr/>
          <p:nvPr/>
        </p:nvSpPr>
        <p:spPr>
          <a:xfrm>
            <a:off x="804960" y="117360"/>
            <a:ext cx="66600" cy="66960"/>
          </a:xfrm>
          <a:prstGeom prst="ellipse">
            <a:avLst/>
          </a:prstGeom>
          <a:solidFill>
            <a:srgbClr val="009999"/>
          </a:solidFill>
          <a:ln w="0">
            <a:noFill/>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12" name=""/>
          <p:cNvSpPr/>
          <p:nvPr/>
        </p:nvSpPr>
        <p:spPr>
          <a:xfrm>
            <a:off x="804960" y="347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13" name=""/>
          <p:cNvSpPr/>
          <p:nvPr/>
        </p:nvSpPr>
        <p:spPr>
          <a:xfrm>
            <a:off x="804960" y="5745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14"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Click to edit the title text format</a:t>
            </a:r>
            <a:endParaRPr b="0" lang="en-US" sz="4400" strike="noStrike" u="none">
              <a:solidFill>
                <a:srgbClr val="cbcbcb"/>
              </a:solidFill>
              <a:effectLst/>
              <a:uFillTx/>
              <a:latin typeface="Times New Roman"/>
            </a:endParaRPr>
          </a:p>
        </p:txBody>
      </p:sp>
      <p:sp>
        <p:nvSpPr>
          <p:cNvPr id="15"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743040" indent="-28584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Second Outline Level</a:t>
            </a:r>
            <a:endParaRPr b="0" lang="en-US" sz="3200" strike="noStrike" u="none">
              <a:solidFill>
                <a:srgbClr val="ffffff"/>
              </a:solidFill>
              <a:effectLst/>
              <a:uFillTx/>
              <a:latin typeface="Times New Roman"/>
            </a:endParaRPr>
          </a:p>
          <a:p>
            <a:pPr lvl="2" marL="11430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Third Outline Level</a:t>
            </a:r>
            <a:endParaRPr b="0" lang="en-US" sz="3200" strike="noStrike" u="none">
              <a:solidFill>
                <a:srgbClr val="ffffff"/>
              </a:solidFill>
              <a:effectLst/>
              <a:uFillTx/>
              <a:latin typeface="Times New Roman"/>
            </a:endParaRPr>
          </a:p>
          <a:p>
            <a:pPr lvl="3" marL="16002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Fourth Outline Level</a:t>
            </a:r>
            <a:endParaRPr b="0" lang="en-US" sz="3200" strike="noStrike" u="none">
              <a:solidFill>
                <a:srgbClr val="ffffff"/>
              </a:solidFill>
              <a:effectLst/>
              <a:uFillTx/>
              <a:latin typeface="Times New Roman"/>
            </a:endParaRPr>
          </a:p>
          <a:p>
            <a:pPr lvl="4"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Fifth Outline Level</a:t>
            </a:r>
            <a:endParaRPr b="0" lang="en-US" sz="3200" strike="noStrike" u="none">
              <a:solidFill>
                <a:srgbClr val="ffffff"/>
              </a:solidFill>
              <a:effectLst/>
              <a:uFillTx/>
              <a:latin typeface="Times New Roman"/>
            </a:endParaRPr>
          </a:p>
          <a:p>
            <a:pPr lvl="5"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Sixth Outline Level</a:t>
            </a:r>
            <a:endParaRPr b="0" lang="en-US" sz="3200" strike="noStrike" u="none">
              <a:solidFill>
                <a:srgbClr val="ffffff"/>
              </a:solidFill>
              <a:effectLst/>
              <a:uFillTx/>
              <a:latin typeface="Times New Roman"/>
            </a:endParaRPr>
          </a:p>
          <a:p>
            <a:pPr lvl="6"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Seventh Outline Level</a:t>
            </a:r>
            <a:endParaRPr b="0" lang="en-US" sz="3200" strike="noStrike" u="none">
              <a:solidFill>
                <a:srgbClr val="ffffff"/>
              </a:solidFill>
              <a:effectLst/>
              <a:uFillTx/>
              <a:latin typeface="Times New Roman"/>
            </a:endParaRPr>
          </a:p>
        </p:txBody>
      </p:sp>
      <p:sp>
        <p:nvSpPr>
          <p:cNvPr id="16" name="PlaceHolder 3"/>
          <p:cNvSpPr>
            <a:spLocks noGrp="1"/>
          </p:cNvSpPr>
          <p:nvPr>
            <p:ph type="ftr" idx="1"/>
          </p:nvPr>
        </p:nvSpPr>
        <p:spPr>
          <a:xfrm>
            <a:off x="837720" y="6248520"/>
            <a:ext cx="3429000" cy="457200"/>
          </a:xfrm>
          <a:prstGeom prst="rect">
            <a:avLst/>
          </a:prstGeom>
          <a:noFill/>
          <a:ln w="0">
            <a:noFill/>
          </a:ln>
        </p:spPr>
        <p:txBody>
          <a:bodyPr lIns="90000" rIns="90000" tIns="46800" bIns="46800" anchor="t">
            <a:noAutofit/>
          </a:bodyPr>
          <a:lstStyle>
            <a:lvl1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Northwest Power Planning Council</a:t>
            </a:r>
            <a:endParaRPr b="0" lang="en-US" sz="1400" strike="noStrike" u="none">
              <a:solidFill>
                <a:srgbClr val="ffffff"/>
              </a:solidFill>
              <a:effectLst/>
              <a:uFillTx/>
              <a:latin typeface="Times New Roman"/>
            </a:endParaRPr>
          </a:p>
        </p:txBody>
      </p:sp>
      <p:sp>
        <p:nvSpPr>
          <p:cNvPr id="17"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marL="216000"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BE057DE-3B24-40BC-8D24-BDA1AAF1BAD4}" type="slidenum">
              <a:rPr b="0" lang="en-US" sz="1400" strike="noStrike" u="none">
                <a:solidFill>
                  <a:srgbClr val="ffffff"/>
                </a:solidFill>
                <a:effectLst/>
                <a:uFillTx/>
                <a:latin typeface="Times New Roman"/>
              </a:rPr>
              <a:t>&lt;number&gt;</a:t>
            </a:fld>
            <a:endParaRPr b="0" lang="en-US" sz="1400" strike="noStrike" u="none">
              <a:solidFill>
                <a:srgbClr val="ffffff"/>
              </a:solidFill>
              <a:effectLst/>
              <a:uFillTx/>
              <a:latin typeface="Times New Roman"/>
            </a:endParaRPr>
          </a:p>
        </p:txBody>
      </p:sp>
      <p:graphicFrame>
        <p:nvGraphicFramePr>
          <p:cNvPr id="18" name=""/>
          <p:cNvGraphicFramePr/>
          <p:nvPr/>
        </p:nvGraphicFramePr>
        <p:xfrm>
          <a:off x="457200" y="533520"/>
          <a:ext cx="1343160" cy="1247760"/>
        </p:xfrm>
        <a:graphic>
          <a:graphicData uri="http://schemas.openxmlformats.org/presentationml/2006/ole">
            <p:oleObj r:id="rId2" spid="">
              <p:embed/>
              <p:pic>
                <p:nvPicPr>
                  <p:cNvPr id="19" name="" descr=""/>
                  <p:cNvPicPr/>
                  <p:nvPr/>
                </p:nvPicPr>
                <p:blipFill>
                  <a:blip r:embed="rId3"/>
                  <a:stretch/>
                </p:blipFill>
                <p:spPr>
                  <a:xfrm>
                    <a:off x="457200" y="533520"/>
                    <a:ext cx="1343160" cy="1247760"/>
                  </a:xfrm>
                  <a:prstGeom prst="rect">
                    <a:avLst/>
                  </a:prstGeom>
                  <a:blipFill rotWithShape="0">
                    <a:blip r:embed="rId4"/>
                    <a:tile tx="0" ty="0" sx="100000" sy="100000" algn="ctr"/>
                  </a:blipFill>
                  <a:ln w="0">
                    <a:noFill/>
                  </a:ln>
                </p:spPr>
              </p:pic>
            </p:oleObj>
          </a:graphicData>
        </a:graphic>
      </p:graphicFrame>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0066cc"/>
        </a:solidFill>
      </p:bgPr>
    </p:bg>
    <p:spTree>
      <p:nvGrpSpPr>
        <p:cNvPr id="1" name=""/>
        <p:cNvGrpSpPr/>
        <p:nvPr/>
      </p:nvGrpSpPr>
      <p:grpSpPr>
        <a:xfrm>
          <a:off x="0" y="0"/>
          <a:ext cx="0" cy="0"/>
          <a:chOff x="0" y="0"/>
          <a:chExt cx="0" cy="0"/>
        </a:xfrm>
      </p:grpSpPr>
      <p:sp>
        <p:nvSpPr>
          <p:cNvPr id="0" name=""/>
          <p:cNvSpPr/>
          <p:nvPr/>
        </p:nvSpPr>
        <p:spPr>
          <a:xfrm>
            <a:off x="685800" y="6629400"/>
            <a:ext cx="3505320" cy="227160"/>
          </a:xfrm>
          <a:prstGeom prst="rect">
            <a:avLst/>
          </a:prstGeom>
          <a:solidFill>
            <a:srgbClr val="0099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0" name=""/>
          <p:cNvGrpSpPr/>
          <p:nvPr/>
        </p:nvGrpSpPr>
        <p:grpSpPr>
          <a:xfrm>
            <a:off x="4538520" y="6746760"/>
            <a:ext cx="4332600" cy="65160"/>
            <a:chOff x="4538520" y="6746760"/>
            <a:chExt cx="4332600" cy="65160"/>
          </a:xfrm>
        </p:grpSpPr>
        <p:sp>
          <p:nvSpPr>
            <p:cNvPr id="2" name=""/>
            <p:cNvSpPr/>
            <p:nvPr/>
          </p:nvSpPr>
          <p:spPr>
            <a:xfrm>
              <a:off x="4538520" y="6746760"/>
              <a:ext cx="669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3" name=""/>
            <p:cNvSpPr/>
            <p:nvPr/>
          </p:nvSpPr>
          <p:spPr>
            <a:xfrm>
              <a:off x="514836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4" name=""/>
            <p:cNvSpPr/>
            <p:nvPr/>
          </p:nvSpPr>
          <p:spPr>
            <a:xfrm>
              <a:off x="575784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5" name=""/>
            <p:cNvSpPr/>
            <p:nvPr/>
          </p:nvSpPr>
          <p:spPr>
            <a:xfrm>
              <a:off x="636732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6" name=""/>
            <p:cNvSpPr/>
            <p:nvPr/>
          </p:nvSpPr>
          <p:spPr>
            <a:xfrm>
              <a:off x="697716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7" name=""/>
            <p:cNvSpPr/>
            <p:nvPr/>
          </p:nvSpPr>
          <p:spPr>
            <a:xfrm>
              <a:off x="758664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8" name=""/>
            <p:cNvSpPr/>
            <p:nvPr/>
          </p:nvSpPr>
          <p:spPr>
            <a:xfrm>
              <a:off x="8196120" y="6746760"/>
              <a:ext cx="669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9" name=""/>
            <p:cNvSpPr/>
            <p:nvPr/>
          </p:nvSpPr>
          <p:spPr>
            <a:xfrm>
              <a:off x="880596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grpSp>
      <p:sp>
        <p:nvSpPr>
          <p:cNvPr id="10" name=""/>
          <p:cNvSpPr/>
          <p:nvPr/>
        </p:nvSpPr>
        <p:spPr>
          <a:xfrm>
            <a:off x="762120" y="609480"/>
            <a:ext cx="8380440" cy="1067040"/>
          </a:xfrm>
          <a:prstGeom prst="rect">
            <a:avLst/>
          </a:prstGeom>
          <a:solidFill>
            <a:srgbClr val="0099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 name=""/>
          <p:cNvSpPr/>
          <p:nvPr/>
        </p:nvSpPr>
        <p:spPr>
          <a:xfrm>
            <a:off x="804960" y="117360"/>
            <a:ext cx="66600" cy="66960"/>
          </a:xfrm>
          <a:prstGeom prst="ellipse">
            <a:avLst/>
          </a:prstGeom>
          <a:solidFill>
            <a:srgbClr val="009999"/>
          </a:solidFill>
          <a:ln w="0">
            <a:noFill/>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12" name=""/>
          <p:cNvSpPr/>
          <p:nvPr/>
        </p:nvSpPr>
        <p:spPr>
          <a:xfrm>
            <a:off x="804960" y="347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13" name=""/>
          <p:cNvSpPr/>
          <p:nvPr/>
        </p:nvSpPr>
        <p:spPr>
          <a:xfrm>
            <a:off x="804960" y="5745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21"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Click to edit the title text format</a:t>
            </a:r>
            <a:endParaRPr b="0" lang="en-US" sz="4400" strike="noStrike" u="none">
              <a:solidFill>
                <a:srgbClr val="cbcbcb"/>
              </a:solidFill>
              <a:effectLst/>
              <a:uFillTx/>
              <a:latin typeface="Times New Roman"/>
            </a:endParaRPr>
          </a:p>
        </p:txBody>
      </p:sp>
      <p:sp>
        <p:nvSpPr>
          <p:cNvPr id="22"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743040" indent="-28584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Second Outline Level</a:t>
            </a:r>
            <a:endParaRPr b="0" lang="en-US" sz="3200" strike="noStrike" u="none">
              <a:solidFill>
                <a:srgbClr val="ffffff"/>
              </a:solidFill>
              <a:effectLst/>
              <a:uFillTx/>
              <a:latin typeface="Times New Roman"/>
            </a:endParaRPr>
          </a:p>
          <a:p>
            <a:pPr lvl="2" marL="11430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Third Outline Level</a:t>
            </a:r>
            <a:endParaRPr b="0" lang="en-US" sz="3200" strike="noStrike" u="none">
              <a:solidFill>
                <a:srgbClr val="ffffff"/>
              </a:solidFill>
              <a:effectLst/>
              <a:uFillTx/>
              <a:latin typeface="Times New Roman"/>
            </a:endParaRPr>
          </a:p>
          <a:p>
            <a:pPr lvl="3" marL="16002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Fourth Outline Level</a:t>
            </a:r>
            <a:endParaRPr b="0" lang="en-US" sz="3200" strike="noStrike" u="none">
              <a:solidFill>
                <a:srgbClr val="ffffff"/>
              </a:solidFill>
              <a:effectLst/>
              <a:uFillTx/>
              <a:latin typeface="Times New Roman"/>
            </a:endParaRPr>
          </a:p>
          <a:p>
            <a:pPr lvl="4"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Fifth Outline Level</a:t>
            </a:r>
            <a:endParaRPr b="0" lang="en-US" sz="3200" strike="noStrike" u="none">
              <a:solidFill>
                <a:srgbClr val="ffffff"/>
              </a:solidFill>
              <a:effectLst/>
              <a:uFillTx/>
              <a:latin typeface="Times New Roman"/>
            </a:endParaRPr>
          </a:p>
          <a:p>
            <a:pPr lvl="5"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Sixth Outline Level</a:t>
            </a:r>
            <a:endParaRPr b="0" lang="en-US" sz="3200" strike="noStrike" u="none">
              <a:solidFill>
                <a:srgbClr val="ffffff"/>
              </a:solidFill>
              <a:effectLst/>
              <a:uFillTx/>
              <a:latin typeface="Times New Roman"/>
            </a:endParaRPr>
          </a:p>
          <a:p>
            <a:pPr lvl="6"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Seventh Outline Level</a:t>
            </a:r>
            <a:endParaRPr b="0" lang="en-US" sz="3200" strike="noStrike" u="none">
              <a:solidFill>
                <a:srgbClr val="ffffff"/>
              </a:solidFill>
              <a:effectLst/>
              <a:uFillTx/>
              <a:latin typeface="Times New Roman"/>
            </a:endParaRPr>
          </a:p>
        </p:txBody>
      </p:sp>
      <p:sp>
        <p:nvSpPr>
          <p:cNvPr id="23" name="PlaceHolder 3"/>
          <p:cNvSpPr>
            <a:spLocks noGrp="1"/>
          </p:cNvSpPr>
          <p:nvPr>
            <p:ph type="ftr" idx="3"/>
          </p:nvPr>
        </p:nvSpPr>
        <p:spPr>
          <a:xfrm>
            <a:off x="837720" y="6248520"/>
            <a:ext cx="3429000" cy="457200"/>
          </a:xfrm>
          <a:prstGeom prst="rect">
            <a:avLst/>
          </a:prstGeom>
          <a:noFill/>
          <a:ln w="0">
            <a:noFill/>
          </a:ln>
        </p:spPr>
        <p:txBody>
          <a:bodyPr lIns="90000" rIns="90000" tIns="46800" bIns="46800" anchor="t">
            <a:noAutofit/>
          </a:bodyPr>
          <a:lstStyle>
            <a:lvl1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Northwest Power Planning Council</a:t>
            </a:r>
            <a:endParaRPr b="0" lang="en-US" sz="1400" strike="noStrike" u="none">
              <a:solidFill>
                <a:srgbClr val="ffffff"/>
              </a:solidFill>
              <a:effectLst/>
              <a:uFillTx/>
              <a:latin typeface="Times New Roman"/>
            </a:endParaRPr>
          </a:p>
        </p:txBody>
      </p:sp>
      <p:sp>
        <p:nvSpPr>
          <p:cNvPr id="24" name="PlaceHolder 4"/>
          <p:cNvSpPr>
            <a:spLocks noGrp="1"/>
          </p:cNvSpPr>
          <p:nvPr>
            <p:ph type="sldNum" idx="4"/>
          </p:nvPr>
        </p:nvSpPr>
        <p:spPr>
          <a:xfrm>
            <a:off x="6553080" y="6248520"/>
            <a:ext cx="1905120" cy="457200"/>
          </a:xfrm>
          <a:prstGeom prst="rect">
            <a:avLst/>
          </a:prstGeom>
          <a:noFill/>
          <a:ln w="0">
            <a:noFill/>
          </a:ln>
        </p:spPr>
        <p:txBody>
          <a:bodyPr lIns="90000" rIns="90000" tIns="46800" bIns="46800" anchor="t">
            <a:noAutofit/>
          </a:bodyPr>
          <a:lstStyle>
            <a:lvl1pPr marL="216000"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AE09DC6-FBEA-492A-A711-3DC066E5B96A}" type="slidenum">
              <a:rPr b="0" lang="en-US" sz="1400" strike="noStrike" u="none">
                <a:solidFill>
                  <a:srgbClr val="ffffff"/>
                </a:solidFill>
                <a:effectLst/>
                <a:uFillTx/>
                <a:latin typeface="Times New Roman"/>
              </a:rPr>
              <a:t>&lt;number&gt;</a:t>
            </a:fld>
            <a:endParaRPr b="0" lang="en-US" sz="1400" strike="noStrike" u="none">
              <a:solidFill>
                <a:srgbClr val="ffffff"/>
              </a:solidFill>
              <a:effectLst/>
              <a:uFillTx/>
              <a:latin typeface="Times New Roman"/>
            </a:endParaRPr>
          </a:p>
        </p:txBody>
      </p:sp>
      <p:graphicFrame>
        <p:nvGraphicFramePr>
          <p:cNvPr id="25" name=""/>
          <p:cNvGraphicFramePr/>
          <p:nvPr/>
        </p:nvGraphicFramePr>
        <p:xfrm>
          <a:off x="457200" y="533520"/>
          <a:ext cx="1343160" cy="1247760"/>
        </p:xfrm>
        <a:graphic>
          <a:graphicData uri="http://schemas.openxmlformats.org/presentationml/2006/ole">
            <p:oleObj r:id="rId2" spid="">
              <p:embed/>
              <p:pic>
                <p:nvPicPr>
                  <p:cNvPr id="26" name="" descr=""/>
                  <p:cNvPicPr/>
                  <p:nvPr/>
                </p:nvPicPr>
                <p:blipFill>
                  <a:blip r:embed="rId3"/>
                  <a:stretch/>
                </p:blipFill>
                <p:spPr>
                  <a:xfrm>
                    <a:off x="457200" y="533520"/>
                    <a:ext cx="1343160" cy="1247760"/>
                  </a:xfrm>
                  <a:prstGeom prst="rect">
                    <a:avLst/>
                  </a:prstGeom>
                  <a:blipFill rotWithShape="0">
                    <a:blip r:embed="rId4"/>
                    <a:tile tx="0" ty="0" sx="100000" sy="100000" algn="ctr"/>
                  </a:blipFill>
                  <a:ln w="0">
                    <a:noFill/>
                  </a:ln>
                </p:spPr>
              </p:pic>
            </p:oleObj>
          </a:graphicData>
        </a:graphic>
      </p:graphicFrame>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0066cc"/>
        </a:solidFill>
      </p:bgPr>
    </p:bg>
    <p:spTree>
      <p:nvGrpSpPr>
        <p:cNvPr id="1" name=""/>
        <p:cNvGrpSpPr/>
        <p:nvPr/>
      </p:nvGrpSpPr>
      <p:grpSpPr>
        <a:xfrm>
          <a:off x="0" y="0"/>
          <a:ext cx="0" cy="0"/>
          <a:chOff x="0" y="0"/>
          <a:chExt cx="0" cy="0"/>
        </a:xfrm>
      </p:grpSpPr>
      <p:sp>
        <p:nvSpPr>
          <p:cNvPr id="0" name=""/>
          <p:cNvSpPr/>
          <p:nvPr/>
        </p:nvSpPr>
        <p:spPr>
          <a:xfrm>
            <a:off x="685800" y="6629400"/>
            <a:ext cx="3505320" cy="227160"/>
          </a:xfrm>
          <a:prstGeom prst="rect">
            <a:avLst/>
          </a:prstGeom>
          <a:solidFill>
            <a:srgbClr val="0099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7" name=""/>
          <p:cNvGrpSpPr/>
          <p:nvPr/>
        </p:nvGrpSpPr>
        <p:grpSpPr>
          <a:xfrm>
            <a:off x="4538520" y="6746760"/>
            <a:ext cx="4332600" cy="65160"/>
            <a:chOff x="4538520" y="6746760"/>
            <a:chExt cx="4332600" cy="65160"/>
          </a:xfrm>
        </p:grpSpPr>
        <p:sp>
          <p:nvSpPr>
            <p:cNvPr id="2" name=""/>
            <p:cNvSpPr/>
            <p:nvPr/>
          </p:nvSpPr>
          <p:spPr>
            <a:xfrm>
              <a:off x="4538520" y="6746760"/>
              <a:ext cx="669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3" name=""/>
            <p:cNvSpPr/>
            <p:nvPr/>
          </p:nvSpPr>
          <p:spPr>
            <a:xfrm>
              <a:off x="514836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4" name=""/>
            <p:cNvSpPr/>
            <p:nvPr/>
          </p:nvSpPr>
          <p:spPr>
            <a:xfrm>
              <a:off x="575784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5" name=""/>
            <p:cNvSpPr/>
            <p:nvPr/>
          </p:nvSpPr>
          <p:spPr>
            <a:xfrm>
              <a:off x="636732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6" name=""/>
            <p:cNvSpPr/>
            <p:nvPr/>
          </p:nvSpPr>
          <p:spPr>
            <a:xfrm>
              <a:off x="697716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7" name=""/>
            <p:cNvSpPr/>
            <p:nvPr/>
          </p:nvSpPr>
          <p:spPr>
            <a:xfrm>
              <a:off x="758664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8" name=""/>
            <p:cNvSpPr/>
            <p:nvPr/>
          </p:nvSpPr>
          <p:spPr>
            <a:xfrm>
              <a:off x="8196120" y="6746760"/>
              <a:ext cx="669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9" name=""/>
            <p:cNvSpPr/>
            <p:nvPr/>
          </p:nvSpPr>
          <p:spPr>
            <a:xfrm>
              <a:off x="880596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grpSp>
      <p:sp>
        <p:nvSpPr>
          <p:cNvPr id="10" name=""/>
          <p:cNvSpPr/>
          <p:nvPr/>
        </p:nvSpPr>
        <p:spPr>
          <a:xfrm>
            <a:off x="762120" y="609480"/>
            <a:ext cx="8380440" cy="1067040"/>
          </a:xfrm>
          <a:prstGeom prst="rect">
            <a:avLst/>
          </a:prstGeom>
          <a:solidFill>
            <a:srgbClr val="0099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 name=""/>
          <p:cNvSpPr/>
          <p:nvPr/>
        </p:nvSpPr>
        <p:spPr>
          <a:xfrm>
            <a:off x="804960" y="117360"/>
            <a:ext cx="66600" cy="66960"/>
          </a:xfrm>
          <a:prstGeom prst="ellipse">
            <a:avLst/>
          </a:prstGeom>
          <a:solidFill>
            <a:srgbClr val="009999"/>
          </a:solidFill>
          <a:ln w="0">
            <a:noFill/>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12" name=""/>
          <p:cNvSpPr/>
          <p:nvPr/>
        </p:nvSpPr>
        <p:spPr>
          <a:xfrm>
            <a:off x="804960" y="347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13" name=""/>
          <p:cNvSpPr/>
          <p:nvPr/>
        </p:nvSpPr>
        <p:spPr>
          <a:xfrm>
            <a:off x="804960" y="5745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28"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Click to edit the title text format</a:t>
            </a:r>
            <a:endParaRPr b="0" lang="en-US" sz="4400" strike="noStrike" u="none">
              <a:solidFill>
                <a:srgbClr val="cbcbcb"/>
              </a:solidFill>
              <a:effectLst/>
              <a:uFillTx/>
              <a:latin typeface="Times New Roman"/>
            </a:endParaRPr>
          </a:p>
        </p:txBody>
      </p:sp>
      <p:sp>
        <p:nvSpPr>
          <p:cNvPr id="29"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743040" indent="-28584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Second Outline Level</a:t>
            </a:r>
            <a:endParaRPr b="0" lang="en-US" sz="3200" strike="noStrike" u="none">
              <a:solidFill>
                <a:srgbClr val="ffffff"/>
              </a:solidFill>
              <a:effectLst/>
              <a:uFillTx/>
              <a:latin typeface="Times New Roman"/>
            </a:endParaRPr>
          </a:p>
          <a:p>
            <a:pPr lvl="2" marL="11430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Third Outline Level</a:t>
            </a:r>
            <a:endParaRPr b="0" lang="en-US" sz="3200" strike="noStrike" u="none">
              <a:solidFill>
                <a:srgbClr val="ffffff"/>
              </a:solidFill>
              <a:effectLst/>
              <a:uFillTx/>
              <a:latin typeface="Times New Roman"/>
            </a:endParaRPr>
          </a:p>
          <a:p>
            <a:pPr lvl="3" marL="16002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Fourth Outline Level</a:t>
            </a:r>
            <a:endParaRPr b="0" lang="en-US" sz="3200" strike="noStrike" u="none">
              <a:solidFill>
                <a:srgbClr val="ffffff"/>
              </a:solidFill>
              <a:effectLst/>
              <a:uFillTx/>
              <a:latin typeface="Times New Roman"/>
            </a:endParaRPr>
          </a:p>
          <a:p>
            <a:pPr lvl="4"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Fifth Outline Level</a:t>
            </a:r>
            <a:endParaRPr b="0" lang="en-US" sz="3200" strike="noStrike" u="none">
              <a:solidFill>
                <a:srgbClr val="ffffff"/>
              </a:solidFill>
              <a:effectLst/>
              <a:uFillTx/>
              <a:latin typeface="Times New Roman"/>
            </a:endParaRPr>
          </a:p>
          <a:p>
            <a:pPr lvl="5"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Sixth Outline Level</a:t>
            </a:r>
            <a:endParaRPr b="0" lang="en-US" sz="3200" strike="noStrike" u="none">
              <a:solidFill>
                <a:srgbClr val="ffffff"/>
              </a:solidFill>
              <a:effectLst/>
              <a:uFillTx/>
              <a:latin typeface="Times New Roman"/>
            </a:endParaRPr>
          </a:p>
          <a:p>
            <a:pPr lvl="6"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Seventh Outline Level</a:t>
            </a:r>
            <a:endParaRPr b="0" lang="en-US" sz="3200" strike="noStrike" u="none">
              <a:solidFill>
                <a:srgbClr val="ffffff"/>
              </a:solidFill>
              <a:effectLst/>
              <a:uFillTx/>
              <a:latin typeface="Times New Roman"/>
            </a:endParaRPr>
          </a:p>
        </p:txBody>
      </p:sp>
      <p:sp>
        <p:nvSpPr>
          <p:cNvPr id="30" name="PlaceHolder 3"/>
          <p:cNvSpPr>
            <a:spLocks noGrp="1"/>
          </p:cNvSpPr>
          <p:nvPr>
            <p:ph type="ftr" idx="5"/>
          </p:nvPr>
        </p:nvSpPr>
        <p:spPr>
          <a:xfrm>
            <a:off x="837720" y="6248520"/>
            <a:ext cx="3429000" cy="457200"/>
          </a:xfrm>
          <a:prstGeom prst="rect">
            <a:avLst/>
          </a:prstGeom>
          <a:noFill/>
          <a:ln w="0">
            <a:noFill/>
          </a:ln>
        </p:spPr>
        <p:txBody>
          <a:bodyPr lIns="90000" rIns="90000" tIns="46800" bIns="46800" anchor="t">
            <a:noAutofit/>
          </a:bodyPr>
          <a:lstStyle>
            <a:lvl1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Northwest Power Planning Council</a:t>
            </a:r>
            <a:endParaRPr b="0" lang="en-US" sz="1400" strike="noStrike" u="none">
              <a:solidFill>
                <a:srgbClr val="ffffff"/>
              </a:solidFill>
              <a:effectLst/>
              <a:uFillTx/>
              <a:latin typeface="Times New Roman"/>
            </a:endParaRPr>
          </a:p>
        </p:txBody>
      </p:sp>
      <p:sp>
        <p:nvSpPr>
          <p:cNvPr id="31" name="PlaceHolder 4"/>
          <p:cNvSpPr>
            <a:spLocks noGrp="1"/>
          </p:cNvSpPr>
          <p:nvPr>
            <p:ph type="sldNum" idx="6"/>
          </p:nvPr>
        </p:nvSpPr>
        <p:spPr>
          <a:xfrm>
            <a:off x="6553080" y="6248520"/>
            <a:ext cx="1905120" cy="457200"/>
          </a:xfrm>
          <a:prstGeom prst="rect">
            <a:avLst/>
          </a:prstGeom>
          <a:noFill/>
          <a:ln w="0">
            <a:noFill/>
          </a:ln>
        </p:spPr>
        <p:txBody>
          <a:bodyPr lIns="90000" rIns="90000" tIns="46800" bIns="46800" anchor="t">
            <a:noAutofit/>
          </a:bodyPr>
          <a:lstStyle>
            <a:lvl1pPr marL="216000"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7D0E0D0-FCC5-4565-B2FA-BE9B49ACF40D}" type="slidenum">
              <a:rPr b="0" lang="en-US" sz="1400" strike="noStrike" u="none">
                <a:solidFill>
                  <a:srgbClr val="ffffff"/>
                </a:solidFill>
                <a:effectLst/>
                <a:uFillTx/>
                <a:latin typeface="Times New Roman"/>
              </a:rPr>
              <a:t>&lt;number&gt;</a:t>
            </a:fld>
            <a:endParaRPr b="0" lang="en-US" sz="1400" strike="noStrike" u="none">
              <a:solidFill>
                <a:srgbClr val="ffffff"/>
              </a:solidFill>
              <a:effectLst/>
              <a:uFillTx/>
              <a:latin typeface="Times New Roman"/>
            </a:endParaRPr>
          </a:p>
        </p:txBody>
      </p:sp>
      <p:graphicFrame>
        <p:nvGraphicFramePr>
          <p:cNvPr id="32" name=""/>
          <p:cNvGraphicFramePr/>
          <p:nvPr/>
        </p:nvGraphicFramePr>
        <p:xfrm>
          <a:off x="457200" y="533520"/>
          <a:ext cx="1343160" cy="1247760"/>
        </p:xfrm>
        <a:graphic>
          <a:graphicData uri="http://schemas.openxmlformats.org/presentationml/2006/ole">
            <p:oleObj r:id="rId2" spid="">
              <p:embed/>
              <p:pic>
                <p:nvPicPr>
                  <p:cNvPr id="33" name="" descr=""/>
                  <p:cNvPicPr/>
                  <p:nvPr/>
                </p:nvPicPr>
                <p:blipFill>
                  <a:blip r:embed="rId3"/>
                  <a:stretch/>
                </p:blipFill>
                <p:spPr>
                  <a:xfrm>
                    <a:off x="457200" y="533520"/>
                    <a:ext cx="1343160" cy="1247760"/>
                  </a:xfrm>
                  <a:prstGeom prst="rect">
                    <a:avLst/>
                  </a:prstGeom>
                  <a:blipFill rotWithShape="0">
                    <a:blip r:embed="rId4"/>
                    <a:tile tx="0" ty="0" sx="100000" sy="100000" algn="ctr"/>
                  </a:blipFill>
                  <a:ln w="0">
                    <a:noFill/>
                  </a:ln>
                </p:spPr>
              </p:pic>
            </p:oleObj>
          </a:graphicData>
        </a:graphic>
      </p:graphicFrame>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solidFill>
          <a:srgbClr val="0066cc"/>
        </a:solidFill>
      </p:bgPr>
    </p:bg>
    <p:spTree>
      <p:nvGrpSpPr>
        <p:cNvPr id="1" name=""/>
        <p:cNvGrpSpPr/>
        <p:nvPr/>
      </p:nvGrpSpPr>
      <p:grpSpPr>
        <a:xfrm>
          <a:off x="0" y="0"/>
          <a:ext cx="0" cy="0"/>
          <a:chOff x="0" y="0"/>
          <a:chExt cx="0" cy="0"/>
        </a:xfrm>
      </p:grpSpPr>
      <p:sp>
        <p:nvSpPr>
          <p:cNvPr id="0" name=""/>
          <p:cNvSpPr/>
          <p:nvPr/>
        </p:nvSpPr>
        <p:spPr>
          <a:xfrm>
            <a:off x="685800" y="6629400"/>
            <a:ext cx="3505320" cy="227160"/>
          </a:xfrm>
          <a:prstGeom prst="rect">
            <a:avLst/>
          </a:prstGeom>
          <a:solidFill>
            <a:srgbClr val="0099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4" name=""/>
          <p:cNvGrpSpPr/>
          <p:nvPr/>
        </p:nvGrpSpPr>
        <p:grpSpPr>
          <a:xfrm>
            <a:off x="4538520" y="6746760"/>
            <a:ext cx="4332600" cy="65160"/>
            <a:chOff x="4538520" y="6746760"/>
            <a:chExt cx="4332600" cy="65160"/>
          </a:xfrm>
        </p:grpSpPr>
        <p:sp>
          <p:nvSpPr>
            <p:cNvPr id="2" name=""/>
            <p:cNvSpPr/>
            <p:nvPr/>
          </p:nvSpPr>
          <p:spPr>
            <a:xfrm>
              <a:off x="4538520" y="6746760"/>
              <a:ext cx="669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3" name=""/>
            <p:cNvSpPr/>
            <p:nvPr/>
          </p:nvSpPr>
          <p:spPr>
            <a:xfrm>
              <a:off x="514836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4" name=""/>
            <p:cNvSpPr/>
            <p:nvPr/>
          </p:nvSpPr>
          <p:spPr>
            <a:xfrm>
              <a:off x="575784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5" name=""/>
            <p:cNvSpPr/>
            <p:nvPr/>
          </p:nvSpPr>
          <p:spPr>
            <a:xfrm>
              <a:off x="636732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6" name=""/>
            <p:cNvSpPr/>
            <p:nvPr/>
          </p:nvSpPr>
          <p:spPr>
            <a:xfrm>
              <a:off x="697716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7" name=""/>
            <p:cNvSpPr/>
            <p:nvPr/>
          </p:nvSpPr>
          <p:spPr>
            <a:xfrm>
              <a:off x="7586640" y="6746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8" name=""/>
            <p:cNvSpPr/>
            <p:nvPr/>
          </p:nvSpPr>
          <p:spPr>
            <a:xfrm>
              <a:off x="8196120" y="6746760"/>
              <a:ext cx="669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9" name=""/>
            <p:cNvSpPr/>
            <p:nvPr/>
          </p:nvSpPr>
          <p:spPr>
            <a:xfrm>
              <a:off x="8805960" y="6746760"/>
              <a:ext cx="6516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grpSp>
      <p:sp>
        <p:nvSpPr>
          <p:cNvPr id="10" name=""/>
          <p:cNvSpPr/>
          <p:nvPr/>
        </p:nvSpPr>
        <p:spPr>
          <a:xfrm>
            <a:off x="762120" y="609480"/>
            <a:ext cx="8380440" cy="1067040"/>
          </a:xfrm>
          <a:prstGeom prst="rect">
            <a:avLst/>
          </a:prstGeom>
          <a:solidFill>
            <a:srgbClr val="00999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 name=""/>
          <p:cNvSpPr/>
          <p:nvPr/>
        </p:nvSpPr>
        <p:spPr>
          <a:xfrm>
            <a:off x="804960" y="117360"/>
            <a:ext cx="66600" cy="66960"/>
          </a:xfrm>
          <a:prstGeom prst="ellipse">
            <a:avLst/>
          </a:prstGeom>
          <a:solidFill>
            <a:srgbClr val="009999"/>
          </a:solidFill>
          <a:ln w="0">
            <a:noFill/>
          </a:ln>
        </p:spPr>
        <p:style>
          <a:lnRef idx="0"/>
          <a:fillRef idx="0"/>
          <a:effectRef idx="0"/>
          <a:fontRef idx="minor"/>
        </p:style>
        <p:txBody>
          <a:bodyPr lIns="90000" rIns="90000" tIns="720" bIns="720" anchor="t">
            <a:noAutofit/>
          </a:bodyPr>
          <a:p>
            <a:endParaRPr b="0" lang="en-US" sz="2400" strike="noStrike" u="none">
              <a:solidFill>
                <a:srgbClr val="ffffff"/>
              </a:solidFill>
              <a:effectLst/>
              <a:uFillTx/>
              <a:latin typeface="Times New Roman"/>
            </a:endParaRPr>
          </a:p>
        </p:txBody>
      </p:sp>
      <p:sp>
        <p:nvSpPr>
          <p:cNvPr id="12" name=""/>
          <p:cNvSpPr/>
          <p:nvPr/>
        </p:nvSpPr>
        <p:spPr>
          <a:xfrm>
            <a:off x="804960" y="3477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13" name=""/>
          <p:cNvSpPr/>
          <p:nvPr/>
        </p:nvSpPr>
        <p:spPr>
          <a:xfrm>
            <a:off x="804960" y="574560"/>
            <a:ext cx="66600" cy="65160"/>
          </a:xfrm>
          <a:prstGeom prst="ellipse">
            <a:avLst/>
          </a:prstGeom>
          <a:solidFill>
            <a:srgbClr val="009999"/>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3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Click to edit the title text format</a:t>
            </a:r>
            <a:endParaRPr b="0" lang="en-US" sz="4400" strike="noStrike" u="none">
              <a:solidFill>
                <a:srgbClr val="cbcbcb"/>
              </a:solidFill>
              <a:effectLst/>
              <a:uFillTx/>
              <a:latin typeface="Times New Roman"/>
            </a:endParaRPr>
          </a:p>
        </p:txBody>
      </p:sp>
      <p:sp>
        <p:nvSpPr>
          <p:cNvPr id="36"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743040" indent="-28584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Second Outline Level</a:t>
            </a:r>
            <a:endParaRPr b="0" lang="en-US" sz="3200" strike="noStrike" u="none">
              <a:solidFill>
                <a:srgbClr val="ffffff"/>
              </a:solidFill>
              <a:effectLst/>
              <a:uFillTx/>
              <a:latin typeface="Times New Roman"/>
            </a:endParaRPr>
          </a:p>
          <a:p>
            <a:pPr lvl="2" marL="11430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Third Outline Level</a:t>
            </a:r>
            <a:endParaRPr b="0" lang="en-US" sz="3200" strike="noStrike" u="none">
              <a:solidFill>
                <a:srgbClr val="ffffff"/>
              </a:solidFill>
              <a:effectLst/>
              <a:uFillTx/>
              <a:latin typeface="Times New Roman"/>
            </a:endParaRPr>
          </a:p>
          <a:p>
            <a:pPr lvl="3" marL="16002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Fourth Outline Level</a:t>
            </a:r>
            <a:endParaRPr b="0" lang="en-US" sz="3200" strike="noStrike" u="none">
              <a:solidFill>
                <a:srgbClr val="ffffff"/>
              </a:solidFill>
              <a:effectLst/>
              <a:uFillTx/>
              <a:latin typeface="Times New Roman"/>
            </a:endParaRPr>
          </a:p>
          <a:p>
            <a:pPr lvl="4"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Fifth Outline Level</a:t>
            </a:r>
            <a:endParaRPr b="0" lang="en-US" sz="3200" strike="noStrike" u="none">
              <a:solidFill>
                <a:srgbClr val="ffffff"/>
              </a:solidFill>
              <a:effectLst/>
              <a:uFillTx/>
              <a:latin typeface="Times New Roman"/>
            </a:endParaRPr>
          </a:p>
          <a:p>
            <a:pPr lvl="5"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Sixth Outline Level</a:t>
            </a:r>
            <a:endParaRPr b="0" lang="en-US" sz="3200" strike="noStrike" u="none">
              <a:solidFill>
                <a:srgbClr val="ffffff"/>
              </a:solidFill>
              <a:effectLst/>
              <a:uFillTx/>
              <a:latin typeface="Times New Roman"/>
            </a:endParaRPr>
          </a:p>
          <a:p>
            <a:pPr lvl="6"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Seventh Outline Level</a:t>
            </a:r>
            <a:endParaRPr b="0" lang="en-US" sz="3200" strike="noStrike" u="none">
              <a:solidFill>
                <a:srgbClr val="ffffff"/>
              </a:solidFill>
              <a:effectLst/>
              <a:uFillTx/>
              <a:latin typeface="Times New Roman"/>
            </a:endParaRPr>
          </a:p>
        </p:txBody>
      </p:sp>
      <p:sp>
        <p:nvSpPr>
          <p:cNvPr id="37" name="PlaceHolder 3"/>
          <p:cNvSpPr>
            <a:spLocks noGrp="1"/>
          </p:cNvSpPr>
          <p:nvPr>
            <p:ph type="ftr" idx="7"/>
          </p:nvPr>
        </p:nvSpPr>
        <p:spPr>
          <a:xfrm>
            <a:off x="837720" y="6248520"/>
            <a:ext cx="3429000" cy="457200"/>
          </a:xfrm>
          <a:prstGeom prst="rect">
            <a:avLst/>
          </a:prstGeom>
          <a:noFill/>
          <a:ln w="0">
            <a:noFill/>
          </a:ln>
        </p:spPr>
        <p:txBody>
          <a:bodyPr lIns="90000" rIns="90000" tIns="46800" bIns="46800" anchor="t">
            <a:noAutofit/>
          </a:bodyPr>
          <a:lstStyle>
            <a:lvl1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a:p>
            <a:pPr marL="216000"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Northwest Power Planning Council</a:t>
            </a:r>
            <a:endParaRPr b="0" lang="en-US" sz="1400" strike="noStrike" u="none">
              <a:solidFill>
                <a:srgbClr val="ffffff"/>
              </a:solidFill>
              <a:effectLst/>
              <a:uFillTx/>
              <a:latin typeface="Times New Roman"/>
            </a:endParaRPr>
          </a:p>
        </p:txBody>
      </p:sp>
      <p:sp>
        <p:nvSpPr>
          <p:cNvPr id="38" name="PlaceHolder 4"/>
          <p:cNvSpPr>
            <a:spLocks noGrp="1"/>
          </p:cNvSpPr>
          <p:nvPr>
            <p:ph type="sldNum" idx="8"/>
          </p:nvPr>
        </p:nvSpPr>
        <p:spPr>
          <a:xfrm>
            <a:off x="6553080" y="6248520"/>
            <a:ext cx="1905120" cy="457200"/>
          </a:xfrm>
          <a:prstGeom prst="rect">
            <a:avLst/>
          </a:prstGeom>
          <a:noFill/>
          <a:ln w="0">
            <a:noFill/>
          </a:ln>
        </p:spPr>
        <p:txBody>
          <a:bodyPr lIns="90000" rIns="90000" tIns="46800" bIns="46800" anchor="t">
            <a:noAutofit/>
          </a:bodyPr>
          <a:lstStyle>
            <a:lvl1pPr marL="216000"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9719BD7-6953-4786-B2C4-C0A1A935799B}" type="slidenum">
              <a:rPr b="0" lang="en-US" sz="1400" strike="noStrike" u="none">
                <a:solidFill>
                  <a:srgbClr val="ffffff"/>
                </a:solidFill>
                <a:effectLst/>
                <a:uFillTx/>
                <a:latin typeface="Times New Roman"/>
              </a:rPr>
              <a:t>&lt;number&gt;</a:t>
            </a:fld>
            <a:endParaRPr b="0" lang="en-US" sz="1400" strike="noStrike" u="none">
              <a:solidFill>
                <a:srgbClr val="ffffff"/>
              </a:solidFill>
              <a:effectLst/>
              <a:uFillTx/>
              <a:latin typeface="Times New Roman"/>
            </a:endParaRPr>
          </a:p>
        </p:txBody>
      </p:sp>
      <p:graphicFrame>
        <p:nvGraphicFramePr>
          <p:cNvPr id="39" name=""/>
          <p:cNvGraphicFramePr/>
          <p:nvPr/>
        </p:nvGraphicFramePr>
        <p:xfrm>
          <a:off x="457200" y="533520"/>
          <a:ext cx="1343160" cy="1247760"/>
        </p:xfrm>
        <a:graphic>
          <a:graphicData uri="http://schemas.openxmlformats.org/presentationml/2006/ole">
            <p:oleObj r:id="rId2" spid="">
              <p:embed/>
              <p:pic>
                <p:nvPicPr>
                  <p:cNvPr id="40" name="" descr=""/>
                  <p:cNvPicPr/>
                  <p:nvPr/>
                </p:nvPicPr>
                <p:blipFill>
                  <a:blip r:embed="rId3"/>
                  <a:stretch/>
                </p:blipFill>
                <p:spPr>
                  <a:xfrm>
                    <a:off x="457200" y="533520"/>
                    <a:ext cx="1343160" cy="1247760"/>
                  </a:xfrm>
                  <a:prstGeom prst="rect">
                    <a:avLst/>
                  </a:prstGeom>
                  <a:blipFill rotWithShape="0">
                    <a:blip r:embed="rId4"/>
                    <a:tile tx="0" ty="0" sx="100000" sy="100000" algn="ctr"/>
                  </a:blipFill>
                  <a:ln w="0">
                    <a:noFill/>
                  </a:ln>
                </p:spPr>
              </p:pic>
            </p:oleObj>
          </a:graphicData>
        </a:graphic>
      </p:graphicFrame>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0066cc"/>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2285640"/>
            <a:ext cx="7772400" cy="1143000"/>
          </a:xfrm>
          <a:prstGeom prst="rect">
            <a:avLst/>
          </a:prstGeom>
          <a:solidFill>
            <a:srgbClr val="009999"/>
          </a:solid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Click to edit the title text format</a:t>
            </a:r>
            <a:endParaRPr b="0" lang="en-US" sz="4400" strike="noStrike" u="none">
              <a:solidFill>
                <a:srgbClr val="cbcbcb"/>
              </a:solidFill>
              <a:effectLst/>
              <a:uFillTx/>
              <a:latin typeface="Times New Roman"/>
            </a:endParaRPr>
          </a:p>
        </p:txBody>
      </p:sp>
      <p:sp>
        <p:nvSpPr>
          <p:cNvPr id="42" name="PlaceHolder 2"/>
          <p:cNvSpPr>
            <a:spLocks noGrp="1"/>
          </p:cNvSpPr>
          <p:nvPr>
            <p:ph type="dt" idx="9"/>
          </p:nvPr>
        </p:nvSpPr>
        <p:spPr>
          <a:xfrm>
            <a:off x="685800" y="6248520"/>
            <a:ext cx="1905120" cy="457200"/>
          </a:xfrm>
          <a:prstGeom prst="rect">
            <a:avLst/>
          </a:prstGeom>
          <a:noFill/>
          <a:ln w="0">
            <a:noFill/>
          </a:ln>
        </p:spPr>
        <p:txBody>
          <a:bodyPr lIns="90000" rIns="90000" tIns="46800" bIns="46800" anchor="t">
            <a:noAutofit/>
          </a:bodyPr>
          <a:lstStyle>
            <a:lvl1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43" name="PlaceHolder 3"/>
          <p:cNvSpPr>
            <a:spLocks noGrp="1"/>
          </p:cNvSpPr>
          <p:nvPr>
            <p:ph type="ftr" idx="10"/>
          </p:nvPr>
        </p:nvSpPr>
        <p:spPr>
          <a:xfrm>
            <a:off x="3124080" y="6248520"/>
            <a:ext cx="2895840" cy="457200"/>
          </a:xfrm>
          <a:prstGeom prst="rect">
            <a:avLst/>
          </a:prstGeom>
          <a:noFill/>
          <a:ln w="0">
            <a:noFill/>
          </a:ln>
        </p:spPr>
        <p:txBody>
          <a:bodyPr lIns="90000" rIns="90000" tIns="46800" bIns="46800" anchor="t">
            <a:noAutofit/>
          </a:bodyPr>
          <a:lstStyle>
            <a:lvl1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ffffff"/>
              </a:solidFill>
              <a:effectLst/>
              <a:uFillTx/>
              <a:latin typeface="Times New Roman"/>
            </a:endParaRPr>
          </a:p>
        </p:txBody>
      </p:sp>
      <p:sp>
        <p:nvSpPr>
          <p:cNvPr id="44" name="PlaceHolder 4"/>
          <p:cNvSpPr>
            <a:spLocks noGrp="1"/>
          </p:cNvSpPr>
          <p:nvPr>
            <p:ph type="sldNum" idx="11"/>
          </p:nvPr>
        </p:nvSpPr>
        <p:spPr>
          <a:xfrm>
            <a:off x="6553080" y="6248520"/>
            <a:ext cx="1905120" cy="457200"/>
          </a:xfrm>
          <a:prstGeom prst="rect">
            <a:avLst/>
          </a:prstGeom>
          <a:noFill/>
          <a:ln w="0">
            <a:noFill/>
          </a:ln>
        </p:spPr>
        <p:txBody>
          <a:bodyPr lIns="90000" rIns="90000" tIns="46800" bIns="46800" anchor="t">
            <a:noAutofit/>
          </a:bodyPr>
          <a:lstStyle>
            <a:lvl1pPr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475BF7B-7F42-4B0C-9243-010302586C6E}" type="slidenum">
              <a:rPr b="0" lang="en-US" sz="1400" strike="noStrike" u="none">
                <a:solidFill>
                  <a:srgbClr val="ffffff"/>
                </a:solidFill>
                <a:effectLst/>
                <a:uFillTx/>
                <a:latin typeface="Times New Roman"/>
              </a:rPr>
              <a:t>&lt;number&gt;</a:t>
            </a:fld>
            <a:endParaRPr b="0" lang="en-US" sz="1400" strike="noStrike" u="none">
              <a:solidFill>
                <a:srgbClr val="ffffff"/>
              </a:solidFill>
              <a:effectLst/>
              <a:uFillTx/>
              <a:latin typeface="Times New Roman"/>
            </a:endParaRPr>
          </a:p>
        </p:txBody>
      </p:sp>
      <p:graphicFrame>
        <p:nvGraphicFramePr>
          <p:cNvPr id="45" name=""/>
          <p:cNvGraphicFramePr/>
          <p:nvPr/>
        </p:nvGraphicFramePr>
        <p:xfrm>
          <a:off x="762120" y="685800"/>
          <a:ext cx="1342800" cy="1247760"/>
        </p:xfrm>
        <a:graphic>
          <a:graphicData uri="http://schemas.openxmlformats.org/presentationml/2006/ole">
            <p:oleObj r:id="rId2" spid="">
              <p:embed/>
              <p:pic>
                <p:nvPicPr>
                  <p:cNvPr id="46" name="" descr=""/>
                  <p:cNvPicPr/>
                  <p:nvPr/>
                </p:nvPicPr>
                <p:blipFill>
                  <a:blip r:embed="rId3"/>
                  <a:stretch/>
                </p:blipFill>
                <p:spPr>
                  <a:xfrm>
                    <a:off x="762120" y="685800"/>
                    <a:ext cx="1342800" cy="1247760"/>
                  </a:xfrm>
                  <a:prstGeom prst="rect">
                    <a:avLst/>
                  </a:prstGeom>
                  <a:blipFill rotWithShape="0">
                    <a:blip r:embed="rId4"/>
                    <a:tile tx="0" ty="0" sx="100000" sy="100000" algn="ctr"/>
                  </a:blipFill>
                  <a:ln w="0">
                    <a:noFill/>
                  </a:ln>
                </p:spPr>
              </p:pic>
            </p:oleObj>
          </a:graphicData>
        </a:graphic>
      </p:graphicFrame>
      <p:sp>
        <p:nvSpPr>
          <p:cNvPr id="4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Second Outline Level</a:t>
            </a:r>
            <a:endParaRPr b="0" lang="en-US" sz="2800" strike="noStrike" u="none">
              <a:solidFill>
                <a:srgbClr val="ffffff"/>
              </a:solidFill>
              <a:effectLst/>
              <a:uFillTx/>
              <a:latin typeface="Times New Roman"/>
            </a:endParaRPr>
          </a:p>
          <a:p>
            <a:pPr lvl="2" marL="914400" algn="ctr">
              <a:spcBef>
                <a:spcPts val="601"/>
              </a:spcBef>
              <a:buClr>
                <a:srgbClr val="ffffff"/>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Third Outline Level</a:t>
            </a:r>
            <a:endParaRPr b="0" lang="en-US" sz="2400" strike="noStrike" u="none">
              <a:solidFill>
                <a:srgbClr val="ffffff"/>
              </a:solidFill>
              <a:effectLst/>
              <a:uFillTx/>
              <a:latin typeface="Times New Roman"/>
            </a:endParaRPr>
          </a:p>
          <a:p>
            <a:pPr lvl="3" marL="1371600" algn="ctr">
              <a:spcBef>
                <a:spcPts val="499"/>
              </a:spcBef>
              <a:buClr>
                <a:srgbClr val="ffffff"/>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Fourth Outline Level</a:t>
            </a:r>
            <a:endParaRPr b="0" lang="en-US" sz="2000" strike="noStrike" u="none">
              <a:solidFill>
                <a:srgbClr val="ffffff"/>
              </a:solidFill>
              <a:effectLst/>
              <a:uFillTx/>
              <a:latin typeface="Times New Roman"/>
            </a:endParaRPr>
          </a:p>
          <a:p>
            <a:pPr lvl="4" marL="1828800" algn="ctr">
              <a:spcBef>
                <a:spcPts val="499"/>
              </a:spcBef>
              <a:buClr>
                <a:srgbClr val="ffffff"/>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Fifth Outline Level</a:t>
            </a:r>
            <a:endParaRPr b="0" lang="en-US" sz="2000" strike="noStrike" u="none">
              <a:solidFill>
                <a:srgbClr val="ffffff"/>
              </a:solidFill>
              <a:effectLst/>
              <a:uFillTx/>
              <a:latin typeface="Times New Roman"/>
            </a:endParaRPr>
          </a:p>
          <a:p>
            <a:pPr lvl="5" marL="182880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Sixth Outline Level</a:t>
            </a:r>
            <a:endParaRPr b="0" lang="en-US" sz="2000" strike="noStrike" u="none">
              <a:solidFill>
                <a:srgbClr val="ffffff"/>
              </a:solidFill>
              <a:effectLst/>
              <a:uFillTx/>
              <a:latin typeface="Times New Roman"/>
            </a:endParaRPr>
          </a:p>
          <a:p>
            <a:pPr lvl="6" marL="1828800">
              <a:spcBef>
                <a:spcPts val="4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Seventh Outline Level</a:t>
            </a:r>
            <a:endParaRPr b="0" lang="en-US" sz="2000" strike="noStrike" u="none">
              <a:solidFill>
                <a:srgbClr val="ffffff"/>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2.xml"/><Relationship Id="rId3"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4.xml"/><Relationship Id="rId4"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wmf"/><Relationship Id="rId3"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2.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2.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685800" y="2286000"/>
            <a:ext cx="7772400" cy="1447920"/>
          </a:xfrm>
          <a:prstGeom prst="rect">
            <a:avLst/>
          </a:prstGeom>
          <a:solidFill>
            <a:srgbClr val="009999"/>
          </a:solid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Winter 2001-02 Power Supply</a:t>
            </a:r>
            <a:br>
              <a:rPr sz="4400"/>
            </a:br>
            <a:r>
              <a:rPr b="0" lang="en-US" sz="4400" strike="noStrike" u="none">
                <a:solidFill>
                  <a:srgbClr val="cbcbcb"/>
                </a:solidFill>
                <a:effectLst/>
                <a:uFillTx/>
                <a:latin typeface="Times New Roman"/>
              </a:rPr>
              <a:t>Adequacy/Reliability Analysis</a:t>
            </a:r>
            <a:endParaRPr b="0" lang="en-US" sz="4400" strike="noStrike" u="none">
              <a:solidFill>
                <a:srgbClr val="cbcbcb"/>
              </a:solidFill>
              <a:effectLst/>
              <a:uFillTx/>
              <a:latin typeface="Times New Roman"/>
            </a:endParaRPr>
          </a:p>
        </p:txBody>
      </p:sp>
      <p:sp>
        <p:nvSpPr>
          <p:cNvPr id="56" name="PlaceHolder 2"/>
          <p:cNvSpPr>
            <a:spLocks noGrp="1"/>
          </p:cNvSpPr>
          <p:nvPr>
            <p:ph type="subTitle"/>
          </p:nvPr>
        </p:nvSpPr>
        <p:spPr>
          <a:xfrm>
            <a:off x="762120" y="4114800"/>
            <a:ext cx="7696080" cy="1752480"/>
          </a:xfrm>
          <a:prstGeom prst="rect">
            <a:avLst/>
          </a:prstGeom>
          <a:noFill/>
          <a:ln w="0">
            <a:noFill/>
          </a:ln>
        </p:spPr>
        <p:txBody>
          <a:bodyPr lIns="92160" rIns="92160" tIns="46080" bIns="4608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Power Committee Briefing</a:t>
            </a:r>
            <a:endParaRPr b="0" lang="en-US" sz="3200" strike="noStrike" u="none">
              <a:solidFill>
                <a:srgbClr val="ffffff"/>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October 17, 2001</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85800" y="533160"/>
            <a:ext cx="7772400" cy="1143000"/>
          </a:xfrm>
          <a:prstGeom prst="rect">
            <a:avLst/>
          </a:prstGeom>
          <a:noFill/>
          <a:ln w="0">
            <a:noFill/>
          </a:ln>
        </p:spPr>
        <p:txBody>
          <a:bodyPr lIns="92160" rIns="92160" tIns="46080" bIns="46080" anchor="ctr">
            <a:noAutofit/>
          </a:bodyPr>
          <a:p>
            <a:pPr indent="0" algn="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bcbcb"/>
                </a:solidFill>
                <a:effectLst/>
                <a:uFillTx/>
                <a:latin typeface="Times New Roman"/>
              </a:rPr>
              <a:t>Forecast compared to </a:t>
            </a:r>
            <a:br>
              <a:rPr sz="4000"/>
            </a:br>
            <a:r>
              <a:rPr b="0" lang="en-US" sz="4000" strike="noStrike" u="none">
                <a:solidFill>
                  <a:srgbClr val="cbcbcb"/>
                </a:solidFill>
                <a:effectLst/>
                <a:uFillTx/>
                <a:latin typeface="Times New Roman"/>
              </a:rPr>
              <a:t>long-term trend</a:t>
            </a:r>
            <a:endParaRPr b="0" lang="en-US" sz="4000" strike="noStrike" u="none">
              <a:solidFill>
                <a:srgbClr val="cbcbcb"/>
              </a:solidFill>
              <a:effectLst/>
              <a:uFillTx/>
              <a:latin typeface="Times New Roman"/>
            </a:endParaRPr>
          </a:p>
        </p:txBody>
      </p:sp>
      <p:pic>
        <p:nvPicPr>
          <p:cNvPr id="77" name="" descr=""/>
          <p:cNvPicPr/>
          <p:nvPr/>
        </p:nvPicPr>
        <p:blipFill>
          <a:blip r:embed="rId1"/>
          <a:stretch/>
        </p:blipFill>
        <p:spPr>
          <a:xfrm>
            <a:off x="1219320" y="1752480"/>
            <a:ext cx="7391160" cy="4930920"/>
          </a:xfrm>
          <a:prstGeom prst="rect">
            <a:avLst/>
          </a:prstGeom>
          <a:noFill/>
          <a:ln w="0">
            <a:noFill/>
          </a:ln>
        </p:spPr>
      </p:pic>
      <p:sp>
        <p:nvSpPr>
          <p:cNvPr id="78" name=""/>
          <p:cNvSpPr/>
          <p:nvPr/>
        </p:nvSpPr>
        <p:spPr>
          <a:xfrm rot="16200600">
            <a:off x="-626040" y="3903840"/>
            <a:ext cx="26265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Average Megawatts</a:t>
            </a:r>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79" name="PlaceHolder 1"/>
          <p:cNvSpPr>
            <a:spLocks noGrp="1"/>
          </p:cNvSpPr>
          <p:nvPr>
            <p:ph type="title"/>
          </p:nvPr>
        </p:nvSpPr>
        <p:spPr>
          <a:xfrm>
            <a:off x="685800" y="914040"/>
            <a:ext cx="7772400" cy="60804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Monthly Load Patterns</a:t>
            </a:r>
            <a:endParaRPr b="0" lang="en-US" sz="4400" strike="noStrike" u="none">
              <a:solidFill>
                <a:srgbClr val="cbcbcb"/>
              </a:solidFill>
              <a:effectLst/>
              <a:uFillTx/>
              <a:latin typeface="Times New Roman"/>
            </a:endParaRPr>
          </a:p>
        </p:txBody>
      </p:sp>
      <p:graphicFrame>
        <p:nvGraphicFramePr>
          <p:cNvPr id="80" name=""/>
          <p:cNvGraphicFramePr/>
          <p:nvPr/>
        </p:nvGraphicFramePr>
        <p:xfrm>
          <a:off x="762120" y="1828800"/>
          <a:ext cx="8102520" cy="4856040"/>
        </p:xfrm>
        <a:graphic>
          <a:graphicData uri="http://schemas.openxmlformats.org/presentationml/2006/ole">
            <p:oleObj r:id="rId1" spid="">
              <p:embed/>
              <p:pic>
                <p:nvPicPr>
                  <p:cNvPr id="81" name="" descr=""/>
                  <p:cNvPicPr/>
                  <p:nvPr/>
                </p:nvPicPr>
                <p:blipFill>
                  <a:blip r:embed="rId2"/>
                  <a:stretch/>
                </p:blipFill>
                <p:spPr>
                  <a:xfrm>
                    <a:off x="762120" y="1828800"/>
                    <a:ext cx="8102520" cy="4856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85800" y="533160"/>
            <a:ext cx="7772400" cy="1143000"/>
          </a:xfrm>
          <a:prstGeom prst="rect">
            <a:avLst/>
          </a:prstGeom>
          <a:noFill/>
          <a:ln w="0">
            <a:noFill/>
          </a:ln>
        </p:spPr>
        <p:txBody>
          <a:bodyPr lIns="92160" rIns="92160" tIns="46080" bIns="46080" anchor="ctr">
            <a:noAutofit/>
          </a:bodyPr>
          <a:p>
            <a:pPr indent="0" algn="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bcbcb"/>
                </a:solidFill>
                <a:effectLst/>
                <a:uFillTx/>
                <a:latin typeface="Times New Roman"/>
              </a:rPr>
              <a:t>Comparison of loads – </a:t>
            </a:r>
            <a:br>
              <a:rPr sz="4000"/>
            </a:br>
            <a:r>
              <a:rPr b="0" lang="en-US" sz="4000" strike="noStrike" u="none">
                <a:solidFill>
                  <a:srgbClr val="cbcbcb"/>
                </a:solidFill>
                <a:effectLst/>
                <a:uFillTx/>
                <a:latin typeface="Times New Roman"/>
              </a:rPr>
              <a:t>May and Oct Studies</a:t>
            </a:r>
            <a:endParaRPr b="0" lang="en-US" sz="4000" strike="noStrike" u="none">
              <a:solidFill>
                <a:srgbClr val="cbcbcb"/>
              </a:solidFill>
              <a:effectLst/>
              <a:uFillTx/>
              <a:latin typeface="Times New Roman"/>
            </a:endParaRPr>
          </a:p>
        </p:txBody>
      </p:sp>
      <p:pic>
        <p:nvPicPr>
          <p:cNvPr id="83" name="" descr=""/>
          <p:cNvPicPr/>
          <p:nvPr/>
        </p:nvPicPr>
        <p:blipFill>
          <a:blip r:embed="rId1"/>
          <a:stretch/>
        </p:blipFill>
        <p:spPr>
          <a:xfrm>
            <a:off x="1219320" y="1752480"/>
            <a:ext cx="6629400" cy="482292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2286000"/>
            <a:ext cx="7772400" cy="1447920"/>
          </a:xfrm>
          <a:prstGeom prst="rect">
            <a:avLst/>
          </a:prstGeom>
          <a:solidFill>
            <a:srgbClr val="009999"/>
          </a:solid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Hydro Conditions for </a:t>
            </a:r>
            <a:br>
              <a:rPr sz="4400"/>
            </a:br>
            <a:r>
              <a:rPr b="0" lang="en-US" sz="4400" strike="noStrike" u="none">
                <a:solidFill>
                  <a:srgbClr val="cbcbcb"/>
                </a:solidFill>
                <a:effectLst/>
                <a:uFillTx/>
                <a:latin typeface="Times New Roman"/>
              </a:rPr>
              <a:t>Fall and Winter</a:t>
            </a:r>
            <a:endParaRPr b="0" lang="en-US" sz="4400" strike="noStrike" u="none">
              <a:solidFill>
                <a:srgbClr val="cbcbcb"/>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What we did in May</a:t>
            </a:r>
            <a:endParaRPr b="0" lang="en-US" sz="4400" strike="noStrike" u="none">
              <a:solidFill>
                <a:srgbClr val="cbcbcb"/>
              </a:solidFill>
              <a:effectLst/>
              <a:uFillTx/>
              <a:latin typeface="Times New Roman"/>
            </a:endParaRPr>
          </a:p>
        </p:txBody>
      </p:sp>
      <p:sp>
        <p:nvSpPr>
          <p:cNvPr id="86"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Examined historic record, observed greater likelihood of continued lower fall and winter runoff following a dry year</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Analysis used only lower 2/3 of the runoffs in the record – sampled with equal weights</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1219320" y="53316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cbcbcb"/>
                </a:solidFill>
                <a:effectLst/>
                <a:uFillTx/>
                <a:latin typeface="Times New Roman"/>
              </a:rPr>
              <a:t>Oct-Dec Runoff vs. Preceding </a:t>
            </a:r>
            <a:br>
              <a:rPr sz="3600"/>
            </a:br>
            <a:r>
              <a:rPr b="0" lang="en-US" sz="3600" strike="noStrike" u="none">
                <a:solidFill>
                  <a:srgbClr val="cbcbcb"/>
                </a:solidFill>
                <a:effectLst/>
                <a:uFillTx/>
                <a:latin typeface="Times New Roman"/>
              </a:rPr>
              <a:t>Jan-Jul Runoff Volume</a:t>
            </a:r>
            <a:endParaRPr b="0" lang="en-US" sz="3600" strike="noStrike" u="none">
              <a:solidFill>
                <a:srgbClr val="cbcbcb"/>
              </a:solidFill>
              <a:effectLst/>
              <a:uFillTx/>
              <a:latin typeface="Times New Roman"/>
            </a:endParaRPr>
          </a:p>
        </p:txBody>
      </p:sp>
      <p:graphicFrame>
        <p:nvGraphicFramePr>
          <p:cNvPr id="88" name=""/>
          <p:cNvGraphicFramePr/>
          <p:nvPr/>
        </p:nvGraphicFramePr>
        <p:xfrm>
          <a:off x="304920" y="1447920"/>
          <a:ext cx="8610480" cy="5181480"/>
        </p:xfrm>
        <a:graphic>
          <a:graphicData uri="http://schemas.openxmlformats.org/presentationml/2006/ole">
            <p:oleObj r:id="rId1" spid="">
              <p:embed/>
              <p:pic>
                <p:nvPicPr>
                  <p:cNvPr id="89" name="" descr=""/>
                  <p:cNvPicPr/>
                  <p:nvPr/>
                </p:nvPicPr>
                <p:blipFill>
                  <a:blip r:embed="rId2"/>
                  <a:stretch/>
                </p:blipFill>
                <p:spPr>
                  <a:xfrm>
                    <a:off x="304920" y="1447920"/>
                    <a:ext cx="8610480" cy="5181480"/>
                  </a:xfrm>
                  <a:prstGeom prst="rect">
                    <a:avLst/>
                  </a:prstGeom>
                  <a:noFill/>
                  <a:ln w="0">
                    <a:noFill/>
                  </a:ln>
                </p:spPr>
              </p:pic>
            </p:oleObj>
          </a:graphicData>
        </a:graphic>
      </p:graphicFrame>
      <p:grpSp>
        <p:nvGrpSpPr>
          <p:cNvPr id="90" name=""/>
          <p:cNvGrpSpPr/>
          <p:nvPr/>
        </p:nvGrpSpPr>
        <p:grpSpPr>
          <a:xfrm>
            <a:off x="1828800" y="1828800"/>
            <a:ext cx="2666880" cy="2590920"/>
            <a:chOff x="1828800" y="1828800"/>
            <a:chExt cx="2666880" cy="2590920"/>
          </a:xfrm>
        </p:grpSpPr>
        <p:sp>
          <p:nvSpPr>
            <p:cNvPr id="91" name=""/>
            <p:cNvSpPr/>
            <p:nvPr/>
          </p:nvSpPr>
          <p:spPr>
            <a:xfrm>
              <a:off x="2286000" y="3733920"/>
              <a:ext cx="0" cy="685800"/>
            </a:xfrm>
            <a:prstGeom prst="line">
              <a:avLst/>
            </a:prstGeom>
            <a:ln w="25560">
              <a:solidFill>
                <a:srgbClr val="009999"/>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92" name=""/>
            <p:cNvSpPr/>
            <p:nvPr/>
          </p:nvSpPr>
          <p:spPr>
            <a:xfrm>
              <a:off x="1828800" y="1828800"/>
              <a:ext cx="2666880" cy="1922760"/>
            </a:xfrm>
            <a:prstGeom prst="rect">
              <a:avLst/>
            </a:prstGeom>
            <a:solidFill>
              <a:srgbClr val="009999">
                <a:alpha val="50000"/>
              </a:srgbClr>
            </a:solid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Times New Roman"/>
                </a:rPr>
                <a:t>58.2 MAF Jan-Jul runoff yields about 15 MAF average Oct-Dec with large variability</a:t>
              </a:r>
              <a:endParaRPr b="0" lang="en-US" sz="2400" strike="noStrike" u="none">
                <a:solidFill>
                  <a:srgbClr val="ffffff"/>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bcbcb"/>
                </a:solidFill>
                <a:effectLst/>
                <a:uFillTx/>
                <a:latin typeface="Times New Roman"/>
              </a:rPr>
              <a:t>Estimating Runoff Volumes for </a:t>
            </a:r>
            <a:br>
              <a:rPr sz="4000"/>
            </a:br>
            <a:r>
              <a:rPr b="0" lang="en-US" sz="4000" strike="noStrike" u="none">
                <a:solidFill>
                  <a:srgbClr val="cbcbcb"/>
                </a:solidFill>
                <a:effectLst/>
                <a:uFillTx/>
                <a:latin typeface="Times New Roman"/>
              </a:rPr>
              <a:t>Jan-Jul 2002</a:t>
            </a:r>
            <a:endParaRPr b="0" lang="en-US" sz="4000" strike="noStrike" u="none">
              <a:solidFill>
                <a:srgbClr val="cbcbcb"/>
              </a:solidFill>
              <a:effectLst/>
              <a:uFillTx/>
              <a:latin typeface="Times New Roman"/>
            </a:endParaRPr>
          </a:p>
        </p:txBody>
      </p:sp>
      <p:sp>
        <p:nvSpPr>
          <p:cNvPr id="94"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Climate Prediction Center Forecast:</a:t>
            </a:r>
            <a:endParaRPr b="0" lang="en-US" sz="28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No indication for dry or wet conditions</a:t>
            </a:r>
            <a:endParaRPr b="0" lang="en-US" sz="24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More variability in weather</a:t>
            </a:r>
            <a:endParaRPr b="0" lang="en-US" sz="2400" strike="noStrike" u="none">
              <a:solidFill>
                <a:srgbClr val="ffffff"/>
              </a:solidFill>
              <a:effectLst/>
              <a:uFillTx/>
              <a:latin typeface="Times New Roman"/>
            </a:endParaRPr>
          </a:p>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Very dry soil and low aquifer levels</a:t>
            </a:r>
            <a:endParaRPr b="0" lang="en-US" sz="28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Will absorb about 10% of precipitation</a:t>
            </a:r>
            <a:endParaRPr b="0" lang="en-US" sz="2400" strike="noStrike" u="none">
              <a:solidFill>
                <a:srgbClr val="ffffff"/>
              </a:solidFill>
              <a:effectLst/>
              <a:uFillTx/>
              <a:latin typeface="Times New Roman"/>
            </a:endParaRPr>
          </a:p>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Assume average runoff volume minus 10% or 94 Maf</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Result very close to Bonneville estimates reached via different approaches</a:t>
            </a:r>
            <a:endParaRPr b="0" lang="en-US" sz="2800" strike="noStrike" u="none">
              <a:solidFill>
                <a:srgbClr val="ffffff"/>
              </a:solidFill>
              <a:effectLst/>
              <a:uFillTx/>
              <a:latin typeface="Times New Roman"/>
            </a:endParaRPr>
          </a:p>
          <a:p>
            <a:pPr marL="34308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685800" y="53316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Runoff Volumes</a:t>
            </a:r>
            <a:br>
              <a:rPr sz="4400"/>
            </a:br>
            <a:r>
              <a:rPr b="0" lang="en-US" sz="3200" strike="noStrike" u="none">
                <a:solidFill>
                  <a:srgbClr val="cbcbcb"/>
                </a:solidFill>
                <a:effectLst/>
                <a:uFillTx/>
                <a:latin typeface="Times New Roman"/>
              </a:rPr>
              <a:t>Putting it All Together</a:t>
            </a:r>
            <a:endParaRPr b="0" lang="en-US" sz="3200" strike="noStrike" u="none">
              <a:solidFill>
                <a:srgbClr val="cbcbcb"/>
              </a:solidFill>
              <a:effectLst/>
              <a:uFillTx/>
              <a:latin typeface="Times New Roman"/>
            </a:endParaRPr>
          </a:p>
        </p:txBody>
      </p:sp>
      <p:sp>
        <p:nvSpPr>
          <p:cNvPr id="96"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Assume a “normal” distribution for Jan-Jul runoff volume</a:t>
            </a:r>
            <a:endParaRPr b="0" lang="en-US" sz="3200" strike="noStrike" u="none">
              <a:solidFill>
                <a:srgbClr val="ffffff"/>
              </a:solidFill>
              <a:effectLst/>
              <a:uFillTx/>
              <a:latin typeface="Times New Roman"/>
            </a:endParaRPr>
          </a:p>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Mean is 94 maf with standard error 14 maf</a:t>
            </a:r>
            <a:endParaRPr b="0" lang="en-US" sz="3200" strike="noStrike" u="none">
              <a:solidFill>
                <a:srgbClr val="ffffff"/>
              </a:solidFill>
              <a:effectLst/>
              <a:uFillTx/>
              <a:latin typeface="Times New Roman"/>
            </a:endParaRPr>
          </a:p>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Fit all historical data into curve to get weights</a:t>
            </a:r>
            <a:endParaRPr b="0" lang="en-US" sz="3200" strike="noStrike" u="none">
              <a:solidFill>
                <a:srgbClr val="ffffff"/>
              </a:solidFill>
              <a:effectLst/>
              <a:uFillTx/>
              <a:latin typeface="Times New Roman"/>
            </a:endParaRPr>
          </a:p>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Expected fall runoff is 14.8 Maf </a:t>
            </a:r>
            <a:r>
              <a:rPr b="0" lang="en-US" sz="2800" strike="noStrike" u="none">
                <a:solidFill>
                  <a:srgbClr val="ffffff"/>
                </a:solidFill>
                <a:effectLst/>
                <a:uFillTx/>
                <a:latin typeface="Times New Roman"/>
              </a:rPr>
              <a:t>(15.7 in May study)</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Expected Jan-Jul runoff is 94.4 Maf </a:t>
            </a:r>
            <a:r>
              <a:rPr b="0" lang="en-US" sz="2800" strike="noStrike" u="none">
                <a:solidFill>
                  <a:srgbClr val="ffffff"/>
                </a:solidFill>
                <a:effectLst/>
                <a:uFillTx/>
                <a:latin typeface="Times New Roman"/>
              </a:rPr>
              <a:t>(93.6 in May study)</a:t>
            </a: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685800" y="533160"/>
            <a:ext cx="7772400" cy="1143000"/>
          </a:xfrm>
          <a:prstGeom prst="rect">
            <a:avLst/>
          </a:prstGeom>
          <a:noFill/>
          <a:ln w="0">
            <a:noFill/>
          </a:ln>
        </p:spPr>
        <p:txBody>
          <a:bodyPr lIns="92160" rIns="92160" tIns="46080" bIns="46080" anchor="ctr">
            <a:noAutofit/>
          </a:bodyPr>
          <a:p>
            <a:pPr indent="0" algn="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Changes in Hydro</a:t>
            </a:r>
            <a:br>
              <a:rPr sz="4400"/>
            </a:br>
            <a:r>
              <a:rPr b="0" lang="en-US" sz="3200" strike="noStrike" u="none">
                <a:solidFill>
                  <a:srgbClr val="cbcbcb"/>
                </a:solidFill>
                <a:effectLst/>
                <a:uFillTx/>
                <a:latin typeface="Times New Roman"/>
              </a:rPr>
              <a:t>(from the May Study)</a:t>
            </a:r>
            <a:endParaRPr b="0" lang="en-US" sz="3200" strike="noStrike" u="none">
              <a:solidFill>
                <a:srgbClr val="cbcbcb"/>
              </a:solidFill>
              <a:effectLst/>
              <a:uFillTx/>
              <a:latin typeface="Times New Roman"/>
            </a:endParaRPr>
          </a:p>
        </p:txBody>
      </p:sp>
      <p:sp>
        <p:nvSpPr>
          <p:cNvPr id="98"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Average about the same but different distributions</a:t>
            </a:r>
            <a:endParaRPr b="0" lang="en-US" sz="3200" strike="noStrike" u="none">
              <a:solidFill>
                <a:srgbClr val="ffffff"/>
              </a:solidFill>
              <a:effectLst/>
              <a:uFillTx/>
              <a:latin typeface="Times New Roman"/>
            </a:endParaRPr>
          </a:p>
          <a:p>
            <a:pPr lvl="1" marL="743040" indent="-28584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May study somewhat higher likelihood of very dry years</a:t>
            </a:r>
            <a:endParaRPr b="0" lang="en-US" sz="2800" strike="noStrike" u="none">
              <a:solidFill>
                <a:srgbClr val="ffffff"/>
              </a:solidFill>
              <a:effectLst/>
              <a:uFillTx/>
              <a:latin typeface="Times New Roman"/>
            </a:endParaRPr>
          </a:p>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More water stored in Canada</a:t>
            </a:r>
            <a:endParaRPr b="0" lang="en-US" sz="3200" strike="noStrike" u="none">
              <a:solidFill>
                <a:srgbClr val="ffffff"/>
              </a:solidFill>
              <a:effectLst/>
              <a:uFillTx/>
              <a:latin typeface="Times New Roman"/>
            </a:endParaRPr>
          </a:p>
          <a:p>
            <a:pPr lvl="1" marL="743040" indent="-28584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Yields about 2,200 MW-mo more energy</a:t>
            </a:r>
            <a:endParaRPr b="0" lang="en-US" sz="2800" strike="noStrike" u="none">
              <a:solidFill>
                <a:srgbClr val="ffffff"/>
              </a:solidFill>
              <a:effectLst/>
              <a:uFillTx/>
              <a:latin typeface="Times New Roman"/>
            </a:endParaRPr>
          </a:p>
          <a:p>
            <a:pPr lvl="1" marL="743040" indent="-28584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Constraints on using the water relaxed – can more effectively address periods of high demand</a:t>
            </a: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85800" y="2285640"/>
            <a:ext cx="7772400" cy="1143000"/>
          </a:xfrm>
          <a:prstGeom prst="rect">
            <a:avLst/>
          </a:prstGeom>
          <a:solidFill>
            <a:srgbClr val="009999"/>
          </a:solid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Non-hydro generation prospects</a:t>
            </a:r>
            <a:endParaRPr b="0" lang="en-US" sz="4400" strike="noStrike" u="none">
              <a:solidFill>
                <a:srgbClr val="cbcbcb"/>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Results of May analysis</a:t>
            </a:r>
            <a:endParaRPr b="0" lang="en-US" sz="4400" strike="noStrike" u="none">
              <a:solidFill>
                <a:srgbClr val="cbcbcb"/>
              </a:solidFill>
              <a:effectLst/>
              <a:uFillTx/>
              <a:latin typeface="Times New Roman"/>
            </a:endParaRPr>
          </a:p>
        </p:txBody>
      </p:sp>
      <p:graphicFrame>
        <p:nvGraphicFramePr>
          <p:cNvPr id="58" name=""/>
          <p:cNvGraphicFramePr/>
          <p:nvPr/>
        </p:nvGraphicFramePr>
        <p:xfrm>
          <a:off x="685800" y="1981080"/>
          <a:ext cx="7770960" cy="4114800"/>
        </p:xfrm>
        <a:graphic>
          <a:graphicData uri="http://schemas.openxmlformats.org/presentationml/2006/ole">
            <p:oleObj r:id="rId1" spid="">
              <p:embed/>
              <p:pic>
                <p:nvPicPr>
                  <p:cNvPr id="59" name="" descr=""/>
                  <p:cNvPicPr/>
                  <p:nvPr/>
                </p:nvPicPr>
                <p:blipFill>
                  <a:blip r:embed="rId2"/>
                  <a:stretch/>
                </p:blipFill>
                <p:spPr>
                  <a:xfrm>
                    <a:off x="685800" y="1981080"/>
                    <a:ext cx="7770960" cy="4114800"/>
                  </a:xfrm>
                  <a:prstGeom prst="rect">
                    <a:avLst/>
                  </a:prstGeom>
                  <a:noFill/>
                  <a:ln w="0">
                    <a:noFill/>
                  </a:ln>
                </p:spPr>
              </p:pic>
            </p:oleObj>
          </a:graphicData>
        </a:graphic>
      </p:graphicFrame>
      <p:grpSp>
        <p:nvGrpSpPr>
          <p:cNvPr id="60" name=""/>
          <p:cNvGrpSpPr/>
          <p:nvPr/>
        </p:nvGrpSpPr>
        <p:grpSpPr>
          <a:xfrm>
            <a:off x="1930320" y="3699000"/>
            <a:ext cx="6413760" cy="682560"/>
            <a:chOff x="1930320" y="3699000"/>
            <a:chExt cx="6413760" cy="682560"/>
          </a:xfrm>
        </p:grpSpPr>
        <p:sp>
          <p:nvSpPr>
            <p:cNvPr id="61" name=""/>
            <p:cNvSpPr/>
            <p:nvPr/>
          </p:nvSpPr>
          <p:spPr>
            <a:xfrm>
              <a:off x="1930320" y="4381560"/>
              <a:ext cx="6413760" cy="0"/>
            </a:xfrm>
            <a:prstGeom prst="line">
              <a:avLst/>
            </a:prstGeom>
            <a:ln cap="sq" w="2844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62" name=""/>
            <p:cNvSpPr/>
            <p:nvPr/>
          </p:nvSpPr>
          <p:spPr>
            <a:xfrm>
              <a:off x="6691320" y="3699000"/>
              <a:ext cx="7732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ff00"/>
                  </a:solidFill>
                  <a:effectLst/>
                  <a:uFillTx/>
                  <a:latin typeface="Times New Roman"/>
                </a:rPr>
                <a:t>Goal</a:t>
              </a:r>
              <a:endParaRPr b="0" lang="en-US" sz="2400" strike="noStrike" u="none">
                <a:solidFill>
                  <a:srgbClr val="ffffff"/>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685800" y="533160"/>
            <a:ext cx="7772400" cy="1143000"/>
          </a:xfrm>
          <a:prstGeom prst="rect">
            <a:avLst/>
          </a:prstGeom>
          <a:noFill/>
          <a:ln w="0">
            <a:noFill/>
          </a:ln>
        </p:spPr>
        <p:txBody>
          <a:bodyPr lIns="92160" rIns="92160" tIns="46080" bIns="46080" anchor="ctr">
            <a:noAutofit/>
          </a:bodyPr>
          <a:p>
            <a:pPr indent="0" algn="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bcbcb"/>
                </a:solidFill>
                <a:effectLst/>
                <a:uFillTx/>
                <a:latin typeface="Times New Roman"/>
              </a:rPr>
              <a:t>Generating Resource Prospects </a:t>
            </a:r>
            <a:br>
              <a:rPr sz="4000"/>
            </a:br>
            <a:r>
              <a:rPr b="0" lang="en-US" sz="4000" strike="noStrike" u="none">
                <a:solidFill>
                  <a:srgbClr val="cbcbcb"/>
                </a:solidFill>
                <a:effectLst/>
                <a:uFillTx/>
                <a:latin typeface="Times New Roman"/>
              </a:rPr>
              <a:t>for Winter 2001 - 02</a:t>
            </a:r>
            <a:endParaRPr b="0" lang="en-US" sz="4000" strike="noStrike" u="none">
              <a:solidFill>
                <a:srgbClr val="cbcbcb"/>
              </a:solidFill>
              <a:effectLst/>
              <a:uFillTx/>
              <a:latin typeface="Times New Roman"/>
            </a:endParaRPr>
          </a:p>
        </p:txBody>
      </p:sp>
      <p:sp>
        <p:nvSpPr>
          <p:cNvPr id="101"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9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On net, about 2180 MW of new generation is expected to have entered service during 2001.</a:t>
            </a:r>
            <a:endParaRPr b="0" lang="en-US" sz="28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About 1650 MW of this is permanent.</a:t>
            </a:r>
            <a:endParaRPr b="0" lang="en-US" sz="24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About 530 MW of this operates under temporary permits.</a:t>
            </a:r>
            <a:endParaRPr b="0" lang="en-US" sz="2400" strike="noStrike" u="none">
              <a:solidFill>
                <a:srgbClr val="ffffff"/>
              </a:solidFill>
              <a:effectLst/>
              <a:uFillTx/>
              <a:latin typeface="Times New Roman"/>
            </a:endParaRPr>
          </a:p>
          <a:p>
            <a:pPr marL="343080" indent="-343080">
              <a:lnSpc>
                <a:spcPct val="9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Some additional temporary projects may be removed from service, but some unverified capacity may be available for service.</a:t>
            </a:r>
            <a:endParaRPr b="0" lang="en-US" sz="2800" strike="noStrike" u="none">
              <a:solidFill>
                <a:srgbClr val="ffffff"/>
              </a:solidFill>
              <a:effectLst/>
              <a:uFillTx/>
              <a:latin typeface="Times New Roman"/>
            </a:endParaRPr>
          </a:p>
          <a:p>
            <a:pPr marL="343080" indent="0">
              <a:lnSpc>
                <a:spcPct val="90000"/>
              </a:lnSpc>
              <a:spcBef>
                <a:spcPts val="17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bcbcb"/>
                </a:solidFill>
                <a:effectLst/>
                <a:uFillTx/>
                <a:latin typeface="Times New Roman"/>
              </a:rPr>
              <a:t>Of the 1650 MW of permanent generation</a:t>
            </a:r>
            <a:r>
              <a:rPr b="0" lang="en-US" sz="4400" strike="noStrike" u="none">
                <a:solidFill>
                  <a:srgbClr val="cbcbcb"/>
                </a:solidFill>
                <a:effectLst/>
                <a:uFillTx/>
                <a:latin typeface="Times New Roman"/>
              </a:rPr>
              <a:t>…</a:t>
            </a:r>
            <a:endParaRPr b="0" lang="en-US" sz="4400" strike="noStrike" u="none">
              <a:solidFill>
                <a:srgbClr val="cbcbcb"/>
              </a:solidFill>
              <a:effectLst/>
              <a:uFillTx/>
              <a:latin typeface="Times New Roman"/>
            </a:endParaRPr>
          </a:p>
        </p:txBody>
      </p:sp>
      <p:sp>
        <p:nvSpPr>
          <p:cNvPr id="103" name="PlaceHolder 2"/>
          <p:cNvSpPr>
            <a:spLocks noGrp="1"/>
          </p:cNvSpPr>
          <p:nvPr>
            <p:ph/>
          </p:nvPr>
        </p:nvSpPr>
        <p:spPr>
          <a:xfrm>
            <a:off x="533520" y="1828800"/>
            <a:ext cx="8610480" cy="4114800"/>
          </a:xfrm>
          <a:prstGeom prst="rect">
            <a:avLst/>
          </a:prstGeom>
          <a:noFill/>
          <a:ln w="0">
            <a:noFill/>
          </a:ln>
        </p:spPr>
        <p:txBody>
          <a:bodyPr lIns="92160" rIns="92160" tIns="46080" bIns="46080" anchor="t">
            <a:normAutofit fontScale="92500" lnSpcReduction="9999"/>
          </a:bodyPr>
          <a:p>
            <a:pPr marL="343080" indent="-343080">
              <a:lnSpc>
                <a:spcPct val="9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About 1340 megawatts of energy:</a:t>
            </a:r>
            <a:endParaRPr b="0" lang="en-US" sz="28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7% increase in average Northwest energy capability.</a:t>
            </a:r>
            <a:endParaRPr b="0" lang="en-US" sz="2400" strike="noStrike" u="none">
              <a:solidFill>
                <a:srgbClr val="ffffff"/>
              </a:solidFill>
              <a:effectLst/>
              <a:uFillTx/>
              <a:latin typeface="Times New Roman"/>
            </a:endParaRPr>
          </a:p>
          <a:p>
            <a:pPr marL="343080" indent="-343080">
              <a:lnSpc>
                <a:spcPct val="9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Composition:</a:t>
            </a:r>
            <a:endParaRPr b="0" lang="en-US" sz="28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46% natural gas combined-cycle.</a:t>
            </a:r>
            <a:endParaRPr b="0" lang="en-US" sz="24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23% natural gas simple-cycle.</a:t>
            </a:r>
            <a:endParaRPr b="0" lang="en-US" sz="24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17% wind.</a:t>
            </a:r>
            <a:endParaRPr b="0" lang="en-US" sz="2400" strike="noStrike" u="none">
              <a:solidFill>
                <a:srgbClr val="ffffff"/>
              </a:solidFill>
              <a:effectLst/>
              <a:uFillTx/>
              <a:latin typeface="Times New Roman"/>
            </a:endParaRPr>
          </a:p>
          <a:p>
            <a:pPr marL="343080" indent="-343080">
              <a:lnSpc>
                <a:spcPct val="9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Winter availability reasonably certain:</a:t>
            </a:r>
            <a:endParaRPr b="0" lang="en-US" sz="28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About 70 % of the 1650 MW is now in service</a:t>
            </a:r>
            <a:endParaRPr b="0" lang="en-US" sz="24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Much of the remaining is wind, currently under construction.</a:t>
            </a:r>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838080" y="533160"/>
            <a:ext cx="7772400" cy="1143000"/>
          </a:xfrm>
          <a:prstGeom prst="rect">
            <a:avLst/>
          </a:prstGeom>
          <a:noFill/>
          <a:ln w="0">
            <a:noFill/>
          </a:ln>
        </p:spPr>
        <p:txBody>
          <a:bodyPr lIns="92160" rIns="92160" tIns="46080" bIns="46080" anchor="ctr">
            <a:noAutofit/>
          </a:bodyPr>
          <a:p>
            <a:pPr indent="0" algn="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bcbcb"/>
                </a:solidFill>
                <a:effectLst/>
                <a:uFillTx/>
                <a:latin typeface="Times New Roman"/>
              </a:rPr>
              <a:t>Of the 530 MW of temporary generation</a:t>
            </a:r>
            <a:r>
              <a:rPr b="0" lang="en-US" sz="4400" strike="noStrike" u="none">
                <a:solidFill>
                  <a:srgbClr val="cbcbcb"/>
                </a:solidFill>
                <a:effectLst/>
                <a:uFillTx/>
                <a:latin typeface="Times New Roman"/>
              </a:rPr>
              <a:t>…</a:t>
            </a:r>
            <a:endParaRPr b="0" lang="en-US" sz="4400" strike="noStrike" u="none">
              <a:solidFill>
                <a:srgbClr val="cbcbcb"/>
              </a:solidFill>
              <a:effectLst/>
              <a:uFillTx/>
              <a:latin typeface="Times New Roman"/>
            </a:endParaRPr>
          </a:p>
        </p:txBody>
      </p:sp>
      <p:sp>
        <p:nvSpPr>
          <p:cNvPr id="105" name="PlaceHolder 2"/>
          <p:cNvSpPr>
            <a:spLocks noGrp="1"/>
          </p:cNvSpPr>
          <p:nvPr>
            <p:ph/>
          </p:nvPr>
        </p:nvSpPr>
        <p:spPr>
          <a:xfrm>
            <a:off x="685800" y="1676520"/>
            <a:ext cx="7772400" cy="4114800"/>
          </a:xfrm>
          <a:prstGeom prst="rect">
            <a:avLst/>
          </a:prstGeom>
          <a:noFill/>
          <a:ln w="0">
            <a:noFill/>
          </a:ln>
        </p:spPr>
        <p:txBody>
          <a:bodyPr lIns="92160" rIns="92160" tIns="46080" bIns="46080" anchor="t">
            <a:normAutofit fontScale="92500" lnSpcReduction="19999"/>
          </a:bodyPr>
          <a:p>
            <a:pPr marL="343080" indent="-343080">
              <a:lnSpc>
                <a:spcPct val="9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About 890 MW placed in service during 2001.</a:t>
            </a:r>
            <a:endParaRPr b="0" lang="en-US" sz="28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Mostly oil-fired reciprocating engine-generator sets.</a:t>
            </a:r>
            <a:endParaRPr b="0" lang="en-US" sz="2400" strike="noStrike" u="none">
              <a:solidFill>
                <a:srgbClr val="ffffff"/>
              </a:solidFill>
              <a:effectLst/>
              <a:uFillTx/>
              <a:latin typeface="Times New Roman"/>
            </a:endParaRPr>
          </a:p>
          <a:p>
            <a:pPr marL="343080" indent="-343080">
              <a:lnSpc>
                <a:spcPct val="9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360 MW expected to be removed by EOY 2001.</a:t>
            </a:r>
            <a:endParaRPr b="0" lang="en-US" sz="28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Variable costs are  $90 – 140/MWh </a:t>
            </a:r>
            <a:endParaRPr b="0" lang="en-US" sz="24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Price cap mechanism creates uncertainty regarding ability to dispatch speculative capacity.</a:t>
            </a:r>
            <a:endParaRPr b="0" lang="en-US" sz="24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Some replaced by permanent capacity.</a:t>
            </a:r>
            <a:endParaRPr b="0" lang="en-US" sz="2400" strike="noStrike" u="none">
              <a:solidFill>
                <a:srgbClr val="ffffff"/>
              </a:solidFill>
              <a:effectLst/>
              <a:uFillTx/>
              <a:latin typeface="Times New Roman"/>
            </a:endParaRPr>
          </a:p>
          <a:p>
            <a:pPr marL="343080" indent="-343080">
              <a:lnSpc>
                <a:spcPct val="9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The winter availability of the remaining 530 MW moderately certain.</a:t>
            </a:r>
            <a:endParaRPr b="0" lang="en-US" sz="2800" strike="noStrike" u="none">
              <a:solidFill>
                <a:srgbClr val="ffffff"/>
              </a:solidFill>
              <a:effectLst/>
              <a:uFillTx/>
              <a:latin typeface="Times New Roman"/>
            </a:endParaRPr>
          </a:p>
          <a:p>
            <a:pPr lvl="1" marL="743040" indent="-285840">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Assuming available to dispatch if necessary</a:t>
            </a:r>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New resource expectations</a:t>
            </a:r>
            <a:endParaRPr b="0" lang="en-US" sz="4400" strike="noStrike" u="none">
              <a:solidFill>
                <a:srgbClr val="cbcbcb"/>
              </a:solidFill>
              <a:effectLst/>
              <a:uFillTx/>
              <a:latin typeface="Times New Roman"/>
            </a:endParaRPr>
          </a:p>
        </p:txBody>
      </p:sp>
      <p:pic>
        <p:nvPicPr>
          <p:cNvPr id="107" name="" descr=""/>
          <p:cNvPicPr/>
          <p:nvPr/>
        </p:nvPicPr>
        <p:blipFill>
          <a:blip r:embed="rId1"/>
          <a:stretch/>
        </p:blipFill>
        <p:spPr>
          <a:xfrm>
            <a:off x="1523880" y="1684440"/>
            <a:ext cx="6400800" cy="4924440"/>
          </a:xfrm>
          <a:prstGeom prst="rect">
            <a:avLst/>
          </a:prstGeom>
          <a:noFill/>
          <a:ln w="0">
            <a:noFill/>
          </a:ln>
        </p:spPr>
      </p:pic>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85800" y="533160"/>
            <a:ext cx="7772400" cy="1143000"/>
          </a:xfrm>
          <a:prstGeom prst="rect">
            <a:avLst/>
          </a:prstGeom>
          <a:noFill/>
          <a:ln w="0">
            <a:noFill/>
          </a:ln>
        </p:spPr>
        <p:txBody>
          <a:bodyPr lIns="92160" rIns="92160" tIns="46080" bIns="46080" anchor="ctr">
            <a:noAutofit/>
          </a:bodyPr>
          <a:p>
            <a:pPr indent="0" algn="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bcbcb"/>
                </a:solidFill>
                <a:effectLst/>
                <a:uFillTx/>
                <a:latin typeface="Times New Roman"/>
              </a:rPr>
              <a:t>October vs May new </a:t>
            </a:r>
            <a:br>
              <a:rPr sz="4000"/>
            </a:br>
            <a:r>
              <a:rPr b="0" lang="en-US" sz="4000" strike="noStrike" u="none">
                <a:solidFill>
                  <a:srgbClr val="cbcbcb"/>
                </a:solidFill>
                <a:effectLst/>
                <a:uFillTx/>
                <a:latin typeface="Times New Roman"/>
              </a:rPr>
              <a:t>resource expectations</a:t>
            </a:r>
            <a:endParaRPr b="0" lang="en-US" sz="4000" strike="noStrike" u="none">
              <a:solidFill>
                <a:srgbClr val="cbcbcb"/>
              </a:solidFill>
              <a:effectLst/>
              <a:uFillTx/>
              <a:latin typeface="Times New Roman"/>
            </a:endParaRPr>
          </a:p>
        </p:txBody>
      </p:sp>
      <p:pic>
        <p:nvPicPr>
          <p:cNvPr id="109" name="" descr=""/>
          <p:cNvPicPr/>
          <p:nvPr/>
        </p:nvPicPr>
        <p:blipFill>
          <a:blip r:embed="rId1"/>
          <a:stretch/>
        </p:blipFill>
        <p:spPr>
          <a:xfrm>
            <a:off x="1523880" y="1828800"/>
            <a:ext cx="6282000" cy="4832280"/>
          </a:xfrm>
          <a:prstGeom prst="rect">
            <a:avLst/>
          </a:prstGeom>
          <a:noFill/>
          <a:ln w="0">
            <a:noFill/>
          </a:ln>
        </p:spPr>
      </p:pic>
      <p:sp>
        <p:nvSpPr>
          <p:cNvPr id="110" name=""/>
          <p:cNvSpPr/>
          <p:nvPr/>
        </p:nvSpPr>
        <p:spPr>
          <a:xfrm>
            <a:off x="4343400" y="3581280"/>
            <a:ext cx="685800" cy="2667240"/>
          </a:xfrm>
          <a:prstGeom prst="rect">
            <a:avLst/>
          </a:prstGeom>
          <a:solidFill>
            <a:srgbClr val="dbdbdb">
              <a:alpha val="50000"/>
            </a:srgbClr>
          </a:solidFill>
          <a:ln cap="sq" w="1260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Period </a:t>
            </a:r>
            <a:endParaRPr b="0" lang="en-US" sz="18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of </a:t>
            </a:r>
            <a:endParaRPr b="0" lang="en-US" sz="1800" strike="noStrike" u="none">
              <a:solidFill>
                <a:srgbClr val="ffffff"/>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analysis</a:t>
            </a:r>
            <a:endParaRPr b="0" lang="en-US" sz="1800" strike="noStrike" u="none">
              <a:solidFill>
                <a:srgbClr val="ffffff"/>
              </a:solidFill>
              <a:effectLst/>
              <a:uFillTx/>
              <a:latin typeface="Times New Roman"/>
            </a:endParaRPr>
          </a:p>
        </p:txBody>
      </p:sp>
      <p:sp>
        <p:nvSpPr>
          <p:cNvPr id="111" name=""/>
          <p:cNvSpPr/>
          <p:nvPr/>
        </p:nvSpPr>
        <p:spPr>
          <a:xfrm>
            <a:off x="2362320" y="3657600"/>
            <a:ext cx="1616040" cy="1739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3000 MW –Feb 2000 estimate of new resources need by winter 2003 </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Other Issues</a:t>
            </a:r>
            <a:endParaRPr b="0" lang="en-US" sz="4400" strike="noStrike" u="none">
              <a:solidFill>
                <a:srgbClr val="cbcbcb"/>
              </a:solidFill>
              <a:effectLst/>
              <a:uFillTx/>
              <a:latin typeface="Times New Roman"/>
            </a:endParaRPr>
          </a:p>
        </p:txBody>
      </p:sp>
      <p:sp>
        <p:nvSpPr>
          <p:cNvPr id="113" name="PlaceHolder 2"/>
          <p:cNvSpPr>
            <a:spLocks noGrp="1"/>
          </p:cNvSpPr>
          <p:nvPr>
            <p:ph/>
          </p:nvPr>
        </p:nvSpPr>
        <p:spPr>
          <a:xfrm>
            <a:off x="685800" y="1752120"/>
            <a:ext cx="7772400" cy="4800600"/>
          </a:xfrm>
          <a:prstGeom prst="rect">
            <a:avLst/>
          </a:prstGeom>
          <a:noFill/>
          <a:ln w="0">
            <a:noFill/>
          </a:ln>
        </p:spPr>
        <p:txBody>
          <a:bodyPr lIns="92160" rIns="92160" tIns="46080" bIns="46080" anchor="t">
            <a:normAutofit/>
          </a:bodyPr>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Import availability – </a:t>
            </a:r>
            <a:endParaRPr b="0" lang="en-US" sz="3200" strike="noStrike" u="none">
              <a:solidFill>
                <a:srgbClr val="ffffff"/>
              </a:solidFill>
              <a:effectLst/>
              <a:uFillTx/>
              <a:latin typeface="Times New Roman"/>
            </a:endParaRPr>
          </a:p>
          <a:p>
            <a:pPr lvl="1" marL="743040" indent="-28584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Assumed up to 1000 MW on-peak, additional 3000 MW off-peak</a:t>
            </a:r>
            <a:endParaRPr b="0" lang="en-US" sz="2800" strike="noStrike" u="none">
              <a:solidFill>
                <a:srgbClr val="ffffff"/>
              </a:solidFill>
              <a:effectLst/>
              <a:uFillTx/>
              <a:latin typeface="Times New Roman"/>
            </a:endParaRPr>
          </a:p>
          <a:p>
            <a:pPr lvl="1" marL="743040" indent="-28584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If anything, availability should be improved</a:t>
            </a:r>
            <a:endParaRPr b="0" lang="en-US" sz="2800" strike="noStrike" u="none">
              <a:solidFill>
                <a:srgbClr val="ffffff"/>
              </a:solidFill>
              <a:effectLst/>
              <a:uFillTx/>
              <a:latin typeface="Times New Roman"/>
            </a:endParaRPr>
          </a:p>
          <a:p>
            <a:pPr lvl="2" marL="1143000" indent="-228600">
              <a:lnSpc>
                <a:spcPct val="90000"/>
              </a:lnSpc>
              <a:spcBef>
                <a:spcPts val="601"/>
              </a:spcBef>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3500 MW new generation</a:t>
            </a:r>
            <a:endParaRPr b="0" lang="en-US" sz="2400" strike="noStrike" u="none">
              <a:solidFill>
                <a:srgbClr val="ffffff"/>
              </a:solidFill>
              <a:effectLst/>
              <a:uFillTx/>
              <a:latin typeface="Times New Roman"/>
            </a:endParaRPr>
          </a:p>
          <a:p>
            <a:pPr lvl="2" marL="1143000" indent="-228600">
              <a:lnSpc>
                <a:spcPct val="90000"/>
              </a:lnSpc>
              <a:spcBef>
                <a:spcPts val="601"/>
              </a:spcBef>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3500 MW of existing generation that couldn’t run last year now fitted with NOx controls</a:t>
            </a:r>
            <a:endParaRPr b="0" lang="en-US" sz="2400" strike="noStrike" u="none">
              <a:solidFill>
                <a:srgbClr val="ffffff"/>
              </a:solidFill>
              <a:effectLst/>
              <a:uFillTx/>
              <a:latin typeface="Times New Roman"/>
            </a:endParaRPr>
          </a:p>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Contract obligations a question mark</a:t>
            </a:r>
            <a:endParaRPr b="0" lang="en-US" sz="3200" strike="noStrike" u="none">
              <a:solidFill>
                <a:srgbClr val="ffffff"/>
              </a:solidFill>
              <a:effectLst/>
              <a:uFillTx/>
              <a:latin typeface="Times New Roman"/>
            </a:endParaRPr>
          </a:p>
          <a:p>
            <a:pPr lvl="1" marL="743040" indent="-28584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We’re somewhat conservative in relation to utility reports to PNUCC, continuing to work the issue</a:t>
            </a:r>
            <a:endParaRPr b="0" lang="en-US" sz="2800" strike="noStrike" u="none">
              <a:solidFill>
                <a:srgbClr val="ffffff"/>
              </a:solidFill>
              <a:effectLst/>
              <a:uFillTx/>
              <a:latin typeface="Times New Roman"/>
            </a:endParaRPr>
          </a:p>
          <a:p>
            <a:pPr lvl="1" marL="74304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Results</a:t>
            </a:r>
            <a:endParaRPr b="0" lang="en-US" sz="4400" strike="noStrike" u="none">
              <a:solidFill>
                <a:srgbClr val="cbcbcb"/>
              </a:solidFill>
              <a:effectLst/>
              <a:uFillTx/>
              <a:latin typeface="Times New Roman"/>
            </a:endParaRPr>
          </a:p>
        </p:txBody>
      </p:sp>
      <p:graphicFrame>
        <p:nvGraphicFramePr>
          <p:cNvPr id="115" name=""/>
          <p:cNvGraphicFramePr/>
          <p:nvPr/>
        </p:nvGraphicFramePr>
        <p:xfrm>
          <a:off x="304920" y="1295280"/>
          <a:ext cx="7772400" cy="4114800"/>
        </p:xfrm>
        <a:graphic>
          <a:graphicData uri="http://schemas.openxmlformats.org/presentationml/2006/ole">
            <p:oleObj r:id="rId1" spid="">
              <p:embed/>
              <p:pic>
                <p:nvPicPr>
                  <p:cNvPr id="116" name="" descr=""/>
                  <p:cNvPicPr/>
                  <p:nvPr/>
                </p:nvPicPr>
                <p:blipFill>
                  <a:blip r:embed="rId2"/>
                  <a:stretch/>
                </p:blipFill>
                <p:spPr>
                  <a:xfrm>
                    <a:off x="304920" y="1295280"/>
                    <a:ext cx="7772400" cy="4114800"/>
                  </a:xfrm>
                  <a:prstGeom prst="rect">
                    <a:avLst/>
                  </a:prstGeom>
                  <a:noFill/>
                  <a:ln w="0">
                    <a:noFill/>
                  </a:ln>
                </p:spPr>
              </p:pic>
            </p:oleObj>
          </a:graphicData>
        </a:graphic>
      </p:graphicFrame>
      <p:grpSp>
        <p:nvGrpSpPr>
          <p:cNvPr id="117" name=""/>
          <p:cNvGrpSpPr/>
          <p:nvPr/>
        </p:nvGrpSpPr>
        <p:grpSpPr>
          <a:xfrm>
            <a:off x="2033640" y="3276720"/>
            <a:ext cx="5715000" cy="568080"/>
            <a:chOff x="2033640" y="3276720"/>
            <a:chExt cx="5715000" cy="568080"/>
          </a:xfrm>
        </p:grpSpPr>
        <p:sp>
          <p:nvSpPr>
            <p:cNvPr id="118" name=""/>
            <p:cNvSpPr/>
            <p:nvPr/>
          </p:nvSpPr>
          <p:spPr>
            <a:xfrm>
              <a:off x="2033640" y="3844800"/>
              <a:ext cx="5715000" cy="0"/>
            </a:xfrm>
            <a:prstGeom prst="line">
              <a:avLst/>
            </a:prstGeom>
            <a:ln cap="sq" w="28440">
              <a:solidFill>
                <a:srgbClr val="33cc33"/>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9" name=""/>
            <p:cNvSpPr/>
            <p:nvPr/>
          </p:nvSpPr>
          <p:spPr>
            <a:xfrm>
              <a:off x="5599800" y="3276720"/>
              <a:ext cx="14587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cc33"/>
                  </a:solidFill>
                  <a:effectLst/>
                  <a:uFillTx/>
                  <a:latin typeface="Times New Roman"/>
                </a:rPr>
                <a:t>5% Target</a:t>
              </a:r>
              <a:endParaRPr b="0" lang="en-US" sz="2400" strike="noStrike" u="none">
                <a:solidFill>
                  <a:srgbClr val="ffffff"/>
                </a:solidFill>
                <a:effectLst/>
                <a:uFillTx/>
                <a:latin typeface="Times New Roman"/>
              </a:endParaRPr>
            </a:p>
          </p:txBody>
        </p:sp>
      </p:grpSp>
      <p:sp>
        <p:nvSpPr>
          <p:cNvPr id="120" name=""/>
          <p:cNvSpPr/>
          <p:nvPr/>
        </p:nvSpPr>
        <p:spPr>
          <a:xfrm>
            <a:off x="1219320" y="5334120"/>
            <a:ext cx="7238880" cy="1270080"/>
          </a:xfrm>
          <a:prstGeom prst="rect">
            <a:avLst/>
          </a:prstGeom>
          <a:noFill/>
          <a:ln w="0">
            <a:noFill/>
          </a:ln>
        </p:spPr>
        <p:style>
          <a:lnRef idx="0"/>
          <a:fillRef idx="0"/>
          <a:effectRef idx="0"/>
          <a:fontRef idx="minor"/>
        </p:style>
        <p:txBody>
          <a:bodyPr lIns="92160" rIns="92160" tIns="46080" bIns="46080" anchor="t">
            <a:spAutoFit/>
          </a:bodyPr>
          <a:p>
            <a:pPr>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Insufficiencies are possible but very unlikely</a:t>
            </a:r>
            <a:endParaRPr b="0" lang="en-US" sz="2400" strike="noStrike" u="none">
              <a:solidFill>
                <a:srgbClr val="ffffff"/>
              </a:solidFill>
              <a:effectLst/>
              <a:uFillTx/>
              <a:latin typeface="Times New Roman"/>
            </a:endParaRPr>
          </a:p>
          <a:p>
            <a:pPr>
              <a:lnSpc>
                <a:spcPct val="90000"/>
              </a:lnSpc>
              <a:spcBef>
                <a:spcPts val="15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Requires combinations of extreme weather, bad water and forced outages</a:t>
            </a:r>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Major Contributing factors</a:t>
            </a:r>
            <a:endParaRPr b="0" lang="en-US" sz="4400" strike="noStrike" u="none">
              <a:solidFill>
                <a:srgbClr val="cbcbcb"/>
              </a:solidFill>
              <a:effectLst/>
              <a:uFillTx/>
              <a:latin typeface="Times New Roman"/>
            </a:endParaRPr>
          </a:p>
        </p:txBody>
      </p:sp>
      <p:sp>
        <p:nvSpPr>
          <p:cNvPr id="122"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Reduced loads across the winter</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Differences in Hydro</a:t>
            </a:r>
            <a:endParaRPr b="0" lang="en-US" sz="3200" strike="noStrike" u="none">
              <a:solidFill>
                <a:srgbClr val="ffffff"/>
              </a:solidFill>
              <a:effectLst/>
              <a:uFillTx/>
              <a:latin typeface="Times New Roman"/>
            </a:endParaRPr>
          </a:p>
          <a:p>
            <a:pPr lvl="1" marL="743040" indent="-28584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Availability of additional energy in storage and relaxed constraints on use</a:t>
            </a:r>
            <a:endParaRPr b="0" lang="en-US" sz="2800" strike="noStrike" u="none">
              <a:solidFill>
                <a:srgbClr val="ffffff"/>
              </a:solidFill>
              <a:effectLst/>
              <a:uFillTx/>
              <a:latin typeface="Times New Roman"/>
            </a:endParaRPr>
          </a:p>
          <a:p>
            <a:pPr lvl="1" marL="743040" indent="-28584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Distribution</a:t>
            </a:r>
            <a:endParaRPr b="0" lang="en-US" sz="2800" strike="noStrike" u="none">
              <a:solidFill>
                <a:srgbClr val="ffffff"/>
              </a:solidFill>
              <a:effectLst/>
              <a:uFillTx/>
              <a:latin typeface="Times New Roman"/>
            </a:endParaRPr>
          </a:p>
          <a:p>
            <a:pPr lvl="1" marL="743040" indent="-28584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Canadian operation</a:t>
            </a:r>
            <a:endParaRPr b="0" lang="en-US" sz="2800" strike="noStrike" u="none">
              <a:solidFill>
                <a:srgbClr val="ffffff"/>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bcbcb"/>
                </a:solidFill>
                <a:effectLst/>
                <a:uFillTx/>
                <a:latin typeface="Times New Roman"/>
              </a:rPr>
              <a:t>What if loads hadn’t been </a:t>
            </a:r>
            <a:br>
              <a:rPr sz="4000"/>
            </a:br>
            <a:r>
              <a:rPr b="0" lang="en-US" sz="4000" strike="noStrike" u="none">
                <a:solidFill>
                  <a:srgbClr val="cbcbcb"/>
                </a:solidFill>
                <a:effectLst/>
                <a:uFillTx/>
                <a:latin typeface="Times New Roman"/>
              </a:rPr>
              <a:t>reduced</a:t>
            </a:r>
            <a:endParaRPr b="0" lang="en-US" sz="4000" strike="noStrike" u="none">
              <a:solidFill>
                <a:srgbClr val="cbcbcb"/>
              </a:solidFill>
              <a:effectLst/>
              <a:uFillTx/>
              <a:latin typeface="Times New Roman"/>
            </a:endParaRPr>
          </a:p>
        </p:txBody>
      </p:sp>
      <p:graphicFrame>
        <p:nvGraphicFramePr>
          <p:cNvPr id="124" name=""/>
          <p:cNvGraphicFramePr/>
          <p:nvPr/>
        </p:nvGraphicFramePr>
        <p:xfrm>
          <a:off x="693720" y="1981080"/>
          <a:ext cx="7764480" cy="4116600"/>
        </p:xfrm>
        <a:graphic>
          <a:graphicData uri="http://schemas.openxmlformats.org/presentationml/2006/ole">
            <p:oleObj r:id="rId1" spid="">
              <p:embed/>
              <p:pic>
                <p:nvPicPr>
                  <p:cNvPr id="125" name="" descr=""/>
                  <p:cNvPicPr/>
                  <p:nvPr/>
                </p:nvPicPr>
                <p:blipFill>
                  <a:blip r:embed="rId2"/>
                  <a:stretch/>
                </p:blipFill>
                <p:spPr>
                  <a:xfrm>
                    <a:off x="693720" y="1981080"/>
                    <a:ext cx="7764480" cy="4116600"/>
                  </a:xfrm>
                  <a:prstGeom prst="rect">
                    <a:avLst/>
                  </a:prstGeom>
                  <a:noFill/>
                  <a:ln w="0">
                    <a:noFill/>
                  </a:ln>
                </p:spPr>
              </p:pic>
            </p:oleObj>
          </a:graphicData>
        </a:graphic>
      </p:graphicFrame>
      <p:sp>
        <p:nvSpPr>
          <p:cNvPr id="126" name=""/>
          <p:cNvSpPr/>
          <p:nvPr/>
        </p:nvSpPr>
        <p:spPr>
          <a:xfrm>
            <a:off x="6248160" y="2362320"/>
            <a:ext cx="337320" cy="4215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t>
            </a:r>
            <a:endParaRPr b="0" lang="en-US" sz="2400" strike="noStrike" u="none">
              <a:solidFill>
                <a:srgbClr val="ffffff"/>
              </a:solidFill>
              <a:effectLst/>
              <a:uFillTx/>
              <a:latin typeface="Times New Roman"/>
            </a:endParaRPr>
          </a:p>
        </p:txBody>
      </p:sp>
      <p:sp>
        <p:nvSpPr>
          <p:cNvPr id="127" name=""/>
          <p:cNvSpPr/>
          <p:nvPr/>
        </p:nvSpPr>
        <p:spPr>
          <a:xfrm>
            <a:off x="371520" y="5867280"/>
            <a:ext cx="4764960" cy="70452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*Same hydro conditions, thermal generation </a:t>
            </a:r>
            <a:endParaRPr b="0" lang="en-US" sz="2000" strike="noStrike" u="none">
              <a:solidFill>
                <a:srgbClr val="ffffff"/>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and import availability</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Current analysis bottom line</a:t>
            </a:r>
            <a:endParaRPr b="0" lang="en-US" sz="4400" strike="noStrike" u="none">
              <a:solidFill>
                <a:srgbClr val="cbcbcb"/>
              </a:solidFill>
              <a:effectLst/>
              <a:uFillTx/>
              <a:latin typeface="Times New Roman"/>
            </a:endParaRPr>
          </a:p>
        </p:txBody>
      </p:sp>
      <p:sp>
        <p:nvSpPr>
          <p:cNvPr id="64"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Situation much improved – LOLP&lt;&lt; 5%</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Largely due to:</a:t>
            </a:r>
            <a:endParaRPr b="0" lang="en-US" sz="3200" strike="noStrike" u="none">
              <a:solidFill>
                <a:srgbClr val="ffffff"/>
              </a:solidFill>
              <a:effectLst/>
              <a:uFillTx/>
              <a:latin typeface="Times New Roman"/>
            </a:endParaRPr>
          </a:p>
          <a:p>
            <a:pPr lvl="1" marL="743040" indent="-28584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Additional load reduction</a:t>
            </a:r>
            <a:endParaRPr b="0" lang="en-US" sz="2800" strike="noStrike" u="none">
              <a:solidFill>
                <a:srgbClr val="ffffff"/>
              </a:solidFill>
              <a:effectLst/>
              <a:uFillTx/>
              <a:latin typeface="Times New Roman"/>
            </a:endParaRPr>
          </a:p>
          <a:p>
            <a:pPr lvl="1" marL="743040" indent="-28584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Hydro conditions</a:t>
            </a: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What’s changed</a:t>
            </a:r>
            <a:endParaRPr b="0" lang="en-US" sz="4400" strike="noStrike" u="none">
              <a:solidFill>
                <a:srgbClr val="cbcbcb"/>
              </a:solidFill>
              <a:effectLst/>
              <a:uFillTx/>
              <a:latin typeface="Times New Roman"/>
            </a:endParaRPr>
          </a:p>
        </p:txBody>
      </p:sp>
      <p:sp>
        <p:nvSpPr>
          <p:cNvPr id="66"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Aggressive actions to reduce loads – loads further reduced from May analysis</a:t>
            </a:r>
            <a:endParaRPr b="0" lang="en-US" sz="2800" strike="noStrike" u="none">
              <a:solidFill>
                <a:srgbClr val="ffffff"/>
              </a:solidFill>
              <a:effectLst/>
              <a:uFillTx/>
              <a:latin typeface="Times New Roman"/>
            </a:endParaRPr>
          </a:p>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Hydro</a:t>
            </a:r>
            <a:endParaRPr b="0" lang="en-US" sz="28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Succeeded in storing addition energy in Canada (3700 MW-Mo vs 1500 MW-Mo, increased withdrawal rate</a:t>
            </a:r>
            <a:endParaRPr b="0" lang="en-US" sz="24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Different distribution of water conditions</a:t>
            </a:r>
            <a:endParaRPr b="0" lang="en-US" sz="24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Different Canadian operation</a:t>
            </a:r>
            <a:endParaRPr b="0" lang="en-US" sz="2400" strike="noStrike" u="none">
              <a:solidFill>
                <a:srgbClr val="ffffff"/>
              </a:solidFill>
              <a:effectLst/>
              <a:uFillTx/>
              <a:latin typeface="Times New Roman"/>
            </a:endParaRPr>
          </a:p>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Improved analytics</a:t>
            </a:r>
            <a:endParaRPr b="0" lang="en-US" sz="28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Treatment of forced outages</a:t>
            </a:r>
            <a:endParaRPr b="0" lang="en-US" sz="24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Transmission</a:t>
            </a:r>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bcbcb"/>
                </a:solidFill>
                <a:effectLst/>
                <a:uFillTx/>
                <a:latin typeface="Times New Roman"/>
              </a:rPr>
              <a:t>What hasn’t changed but might</a:t>
            </a:r>
            <a:endParaRPr b="0" lang="en-US" sz="4000" strike="noStrike" u="none">
              <a:solidFill>
                <a:srgbClr val="cbcbcb"/>
              </a:solidFill>
              <a:effectLst/>
              <a:uFillTx/>
              <a:latin typeface="Times New Roman"/>
            </a:endParaRPr>
          </a:p>
        </p:txBody>
      </p:sp>
      <p:sp>
        <p:nvSpPr>
          <p:cNvPr id="68" name="PlaceHolder 2"/>
          <p:cNvSpPr>
            <a:spLocks noGrp="1"/>
          </p:cNvSpPr>
          <p:nvPr>
            <p:ph/>
          </p:nvPr>
        </p:nvSpPr>
        <p:spPr>
          <a:xfrm>
            <a:off x="685800" y="1828800"/>
            <a:ext cx="7772400" cy="4572000"/>
          </a:xfrm>
          <a:prstGeom prst="rect">
            <a:avLst/>
          </a:prstGeom>
          <a:noFill/>
          <a:ln w="0">
            <a:noFill/>
          </a:ln>
        </p:spPr>
        <p:txBody>
          <a:bodyPr lIns="92160" rIns="92160" tIns="46080" bIns="46080" anchor="t">
            <a:normAutofit/>
          </a:bodyPr>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New thermal generation</a:t>
            </a:r>
            <a:endParaRPr b="0" lang="en-US" sz="28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About the same as May analysis</a:t>
            </a:r>
            <a:endParaRPr b="0" lang="en-US" sz="2400" strike="noStrike" u="none">
              <a:solidFill>
                <a:srgbClr val="ffffff"/>
              </a:solidFill>
              <a:effectLst/>
              <a:uFillTx/>
              <a:latin typeface="Times New Roman"/>
            </a:endParaRPr>
          </a:p>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Import availability – </a:t>
            </a:r>
            <a:endParaRPr b="0" lang="en-US" sz="28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Using same assumptions as May analysis </a:t>
            </a:r>
            <a:endParaRPr b="0" lang="en-US" sz="24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If anything, availability should be improved.</a:t>
            </a:r>
            <a:endParaRPr b="0" lang="en-US" sz="2400" strike="noStrike" u="none">
              <a:solidFill>
                <a:srgbClr val="ffffff"/>
              </a:solidFill>
              <a:effectLst/>
              <a:uFillTx/>
              <a:latin typeface="Times New Roman"/>
            </a:endParaRPr>
          </a:p>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Contracts in/out of region </a:t>
            </a:r>
            <a:endParaRPr b="0" lang="en-US" sz="28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Unable to get updated information from most utilities</a:t>
            </a:r>
            <a:endParaRPr b="0" lang="en-US" sz="24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Using same assumptions as May</a:t>
            </a:r>
            <a:endParaRPr b="0" lang="en-US" sz="24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Continuing to pursue additional information</a:t>
            </a:r>
            <a:endParaRPr b="0" lang="en-US" sz="2400" strike="noStrike" u="none">
              <a:solidFill>
                <a:srgbClr val="ffffff"/>
              </a:solidFill>
              <a:effectLst/>
              <a:uFillTx/>
              <a:latin typeface="Times New Roman"/>
            </a:endParaRPr>
          </a:p>
          <a:p>
            <a:pPr lvl="1" marL="743040" indent="-285840">
              <a:lnSpc>
                <a:spcPct val="90000"/>
              </a:lnSpc>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Will update analysis if necessary</a:t>
            </a:r>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85800" y="2285640"/>
            <a:ext cx="7772400" cy="1143000"/>
          </a:xfrm>
          <a:prstGeom prst="rect">
            <a:avLst/>
          </a:prstGeom>
          <a:solidFill>
            <a:srgbClr val="009999"/>
          </a:solid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Short to Mid-Term Load Forecast</a:t>
            </a:r>
            <a:endParaRPr b="0" lang="en-US" sz="4400" strike="noStrike" u="none">
              <a:solidFill>
                <a:srgbClr val="cbcbcb"/>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533160"/>
            <a:ext cx="7772400" cy="1143000"/>
          </a:xfrm>
          <a:prstGeom prst="rect">
            <a:avLst/>
          </a:prstGeom>
          <a:noFill/>
          <a:ln w="0">
            <a:noFill/>
          </a:ln>
        </p:spPr>
        <p:txBody>
          <a:bodyPr lIns="92160" rIns="92160" tIns="46080" bIns="46080" anchor="ctr">
            <a:noAutofit/>
          </a:bodyPr>
          <a:p>
            <a:pPr indent="0" algn="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bcbcb"/>
                </a:solidFill>
                <a:effectLst/>
                <a:uFillTx/>
                <a:latin typeface="Times New Roman"/>
              </a:rPr>
              <a:t>Monthly load change </a:t>
            </a:r>
            <a:br>
              <a:rPr sz="4000"/>
            </a:br>
            <a:r>
              <a:rPr b="0" lang="en-US" sz="4000" strike="noStrike" u="none">
                <a:solidFill>
                  <a:srgbClr val="cbcbcb"/>
                </a:solidFill>
                <a:effectLst/>
                <a:uFillTx/>
                <a:latin typeface="Times New Roman"/>
              </a:rPr>
              <a:t>from previous year</a:t>
            </a:r>
            <a:endParaRPr b="0" lang="en-US" sz="4000" strike="noStrike" u="none">
              <a:solidFill>
                <a:srgbClr val="cbcbcb"/>
              </a:solidFill>
              <a:effectLst/>
              <a:uFillTx/>
              <a:latin typeface="Times New Roman"/>
            </a:endParaRPr>
          </a:p>
        </p:txBody>
      </p:sp>
      <p:pic>
        <p:nvPicPr>
          <p:cNvPr id="71" name="" descr=""/>
          <p:cNvPicPr/>
          <p:nvPr/>
        </p:nvPicPr>
        <p:blipFill>
          <a:blip r:embed="rId1"/>
          <a:stretch/>
        </p:blipFill>
        <p:spPr>
          <a:xfrm>
            <a:off x="914400" y="1752480"/>
            <a:ext cx="7467480" cy="478656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bcbcb"/>
                </a:solidFill>
                <a:effectLst/>
                <a:uFillTx/>
                <a:latin typeface="Times New Roman"/>
              </a:rPr>
              <a:t>Composition of July 2001 </a:t>
            </a:r>
            <a:br>
              <a:rPr sz="4000"/>
            </a:br>
            <a:r>
              <a:rPr b="0" lang="en-US" sz="4000" strike="noStrike" u="none">
                <a:solidFill>
                  <a:srgbClr val="cbcbcb"/>
                </a:solidFill>
                <a:effectLst/>
                <a:uFillTx/>
                <a:latin typeface="Times New Roman"/>
              </a:rPr>
              <a:t>load reduction</a:t>
            </a:r>
            <a:endParaRPr b="0" lang="en-US" sz="4000" strike="noStrike" u="none">
              <a:solidFill>
                <a:srgbClr val="cbcbcb"/>
              </a:solidFill>
              <a:effectLst/>
              <a:uFillTx/>
              <a:latin typeface="Times New Roman"/>
            </a:endParaRPr>
          </a:p>
        </p:txBody>
      </p:sp>
      <p:pic>
        <p:nvPicPr>
          <p:cNvPr id="73" name="" descr=""/>
          <p:cNvPicPr/>
          <p:nvPr/>
        </p:nvPicPr>
        <p:blipFill>
          <a:blip r:embed="rId1"/>
          <a:stretch/>
        </p:blipFill>
        <p:spPr>
          <a:xfrm>
            <a:off x="1371600" y="1828800"/>
            <a:ext cx="6629400" cy="475452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66cc"/>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85800" y="685440"/>
            <a:ext cx="7772400" cy="10666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bcbcb"/>
                </a:solidFill>
                <a:effectLst/>
                <a:uFillTx/>
                <a:latin typeface="Times New Roman"/>
              </a:rPr>
              <a:t>Factors to consider</a:t>
            </a:r>
            <a:endParaRPr b="0" lang="en-US" sz="4400" strike="noStrike" u="none">
              <a:solidFill>
                <a:srgbClr val="cbcbcb"/>
              </a:solidFill>
              <a:effectLst/>
              <a:uFillTx/>
              <a:latin typeface="Times New Roman"/>
            </a:endParaRPr>
          </a:p>
        </p:txBody>
      </p:sp>
      <p:sp>
        <p:nvSpPr>
          <p:cNvPr id="75" name="PlaceHolder 2"/>
          <p:cNvSpPr>
            <a:spLocks noGrp="1"/>
          </p:cNvSpPr>
          <p:nvPr>
            <p:ph/>
          </p:nvPr>
        </p:nvSpPr>
        <p:spPr>
          <a:xfrm>
            <a:off x="912600" y="1904760"/>
            <a:ext cx="8110440" cy="4724280"/>
          </a:xfrm>
          <a:prstGeom prst="rect">
            <a:avLst/>
          </a:prstGeom>
          <a:noFill/>
          <a:ln w="0">
            <a:noFill/>
          </a:ln>
        </p:spPr>
        <p:txBody>
          <a:bodyPr lIns="92160" rIns="92160" tIns="46080" bIns="4608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Effect of recent retail price increases</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Economic recession</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Lower wholesale prices</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Status of load buyout agreements</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Potential for reduced retail prices</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Persistence of voluntary load reductions after end of crisis atmosphere</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549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2001-10-15T20:25:32Z</dcterms:created>
  <dc:creator>Dick Watson</dc:creator>
  <dc:description/>
  <dc:language>en-US</dc:language>
  <cp:lastModifiedBy>Lorna Brennan</cp:lastModifiedBy>
  <dcterms:modified xsi:type="dcterms:W3CDTF">2001-10-30T13:06:25Z</dcterms:modified>
  <cp:revision>11</cp:revision>
  <dc:subject/>
  <dc:title>Winter 2001-02 Power Supply Adequacy/Reliability Analysis</dc:title>
</cp:coreProperties>
</file>