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7020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0" name="PlaceHolder 1"/>
          <p:cNvSpPr>
            <a:spLocks noGrp="1"/>
          </p:cNvSpPr>
          <p:nvPr>
            <p:ph type="hdr"/>
          </p:nvPr>
        </p:nvSpPr>
        <p:spPr>
          <a:xfrm>
            <a:off x="-360" y="0"/>
            <a:ext cx="3041640" cy="463680"/>
          </a:xfrm>
          <a:prstGeom prst="rect">
            <a:avLst/>
          </a:prstGeom>
          <a:noFill/>
          <a:ln w="0">
            <a:noFill/>
          </a:ln>
        </p:spPr>
        <p:txBody>
          <a:bodyPr lIns="92880" rIns="92880" tIns="46440" bIns="46440" anchor="t">
            <a:noAutofit/>
          </a:bodyPr>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1"/>
          </p:nvPr>
        </p:nvSpPr>
        <p:spPr>
          <a:xfrm>
            <a:off x="3978000" y="0"/>
            <a:ext cx="3041640" cy="463680"/>
          </a:xfrm>
          <a:prstGeom prst="rect">
            <a:avLst/>
          </a:prstGeom>
          <a:noFill/>
          <a:ln w="0">
            <a:noFill/>
          </a:ln>
        </p:spPr>
        <p:txBody>
          <a:bodyPr lIns="92880" rIns="92880" tIns="46440" bIns="46440" anchor="t">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96640" y="696960"/>
            <a:ext cx="4630680" cy="34732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move the slide</a:t>
            </a:r>
            <a:endParaRPr b="1" i="1" lang="en-US" sz="3600" strike="noStrike" u="none">
              <a:solidFill>
                <a:srgbClr val="000000"/>
              </a:solidFill>
              <a:effectLst/>
              <a:uFillTx/>
              <a:latin typeface="Arial"/>
            </a:endParaRPr>
          </a:p>
        </p:txBody>
      </p:sp>
      <p:sp>
        <p:nvSpPr>
          <p:cNvPr id="13" name="PlaceHolder 4"/>
          <p:cNvSpPr>
            <a:spLocks noGrp="1"/>
          </p:cNvSpPr>
          <p:nvPr>
            <p:ph type="body"/>
          </p:nvPr>
        </p:nvSpPr>
        <p:spPr>
          <a:xfrm>
            <a:off x="934560" y="4401720"/>
            <a:ext cx="5149800" cy="41706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4" name="PlaceHolder 5"/>
          <p:cNvSpPr>
            <a:spLocks noGrp="1"/>
          </p:cNvSpPr>
          <p:nvPr>
            <p:ph type="ftr" idx="2"/>
          </p:nvPr>
        </p:nvSpPr>
        <p:spPr>
          <a:xfrm>
            <a:off x="-360" y="8805600"/>
            <a:ext cx="3041640" cy="463320"/>
          </a:xfrm>
          <a:prstGeom prst="rect">
            <a:avLst/>
          </a:prstGeom>
          <a:noFill/>
          <a:ln w="0">
            <a:noFill/>
          </a:ln>
        </p:spPr>
        <p:txBody>
          <a:bodyPr lIns="92880" rIns="92880" tIns="46440" bIns="46440" anchor="b">
            <a:noAutofit/>
          </a:bodyPr>
          <a:lstStyle>
            <a:lvl1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3"/>
          </p:nvPr>
        </p:nvSpPr>
        <p:spPr>
          <a:xfrm>
            <a:off x="3978000" y="8805600"/>
            <a:ext cx="3041640" cy="463320"/>
          </a:xfrm>
          <a:prstGeom prst="rect">
            <a:avLst/>
          </a:prstGeom>
          <a:noFill/>
          <a:ln w="0">
            <a:noFill/>
          </a:ln>
        </p:spPr>
        <p:txBody>
          <a:bodyPr lIns="92880" rIns="92880" tIns="46440" bIns="46440" anchor="b">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1C772D6A-7E41-4415-BF19-D207EDEAFC3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1197000" y="696960"/>
            <a:ext cx="4630680" cy="3473280"/>
          </a:xfrm>
          <a:prstGeom prst="rect">
            <a:avLst/>
          </a:prstGeom>
          <a:ln w="0">
            <a:noFill/>
          </a:ln>
        </p:spPr>
      </p:sp>
      <p:sp>
        <p:nvSpPr>
          <p:cNvPr id="40" name="PlaceHolder 2"/>
          <p:cNvSpPr>
            <a:spLocks noGrp="1"/>
          </p:cNvSpPr>
          <p:nvPr>
            <p:ph type="body"/>
          </p:nvPr>
        </p:nvSpPr>
        <p:spPr>
          <a:xfrm>
            <a:off x="533160" y="4401720"/>
            <a:ext cx="6172200" cy="4170600"/>
          </a:xfrm>
          <a:prstGeom prst="rect">
            <a:avLst/>
          </a:prstGeom>
          <a:noFill/>
          <a:ln w="0">
            <a:noFill/>
          </a:ln>
        </p:spPr>
        <p:txBody>
          <a:bodyPr lIns="92880" rIns="92880" tIns="46440" bIns="46440" anchor="t">
            <a:noAutofit/>
          </a:bodyPr>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was a push this year to add tough state oversight measures, mandatory internal inspection requirements and significant increases in pipeline user fees to pipeline safety reauthorization legislation.  This has been led by the Washington state delegation which is under political pressure to deliver stronger pipeline safety measures as a response to an accident last year in Bellingham, Wash.  Legislation was already well on its way this year prior to the El Paso accident, although this has only added to the pressure to deliver legislation before Congress adjourns. </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Senate passed </a:t>
            </a:r>
            <a:r>
              <a:rPr b="1" lang="en-US" sz="1200" strike="noStrike" u="sng">
                <a:solidFill>
                  <a:srgbClr val="000000"/>
                </a:solidFill>
                <a:effectLst/>
                <a:uFillTx/>
                <a:latin typeface="Arial"/>
              </a:rPr>
              <a:t>S. 2438</a:t>
            </a:r>
            <a:r>
              <a:rPr b="1" lang="en-US" sz="1200" strike="noStrike" u="none">
                <a:solidFill>
                  <a:srgbClr val="000000"/>
                </a:solidFill>
                <a:effectLst/>
                <a:uFillTx/>
                <a:latin typeface="Arial"/>
              </a:rPr>
              <a:t> by unanimous consent on September 7, 2000</a:t>
            </a:r>
            <a:r>
              <a:rPr b="0" lang="en-US" sz="1200" strike="noStrike" u="none">
                <a:solidFill>
                  <a:srgbClr val="000000"/>
                </a:solidFill>
                <a:effectLst/>
                <a:uFillTx/>
                <a:latin typeface="Arial"/>
              </a:rPr>
              <a:t>.  This bi-partisan legislation was the product of more than a year of intense negotiation and consensus-building.  The interstate natural gas pipeline industry support this as a tough, effective safety measure.  The bill provided operators with flexibility in assessing pipeline integrity; provides a process for DOT to handle local input into integrity plans; and authorizes DOT and DOE to carry out a cooperative R&amp;D program for integrity assessment technologies.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House democrats (Reps. Dingell &amp; Oberstar) persuaded enough democrats to vote against the Senate bill so that it fell short of the 2/3 needed for passage under the suspension of rules vote.</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1197000" y="696960"/>
            <a:ext cx="4630680" cy="3473280"/>
          </a:xfrm>
          <a:prstGeom prst="rect">
            <a:avLst/>
          </a:prstGeom>
          <a:ln w="0">
            <a:noFill/>
          </a:ln>
        </p:spPr>
      </p:sp>
      <p:sp>
        <p:nvSpPr>
          <p:cNvPr id="42" name="PlaceHolder 2"/>
          <p:cNvSpPr>
            <a:spLocks noGrp="1"/>
          </p:cNvSpPr>
          <p:nvPr>
            <p:ph type="body"/>
          </p:nvPr>
        </p:nvSpPr>
        <p:spPr>
          <a:xfrm>
            <a:off x="934560" y="4401720"/>
            <a:ext cx="5149800" cy="41706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November 3, 2000, the Research and Special Programs Administration (RSPA), DOT issued a final rule related to integrity management in high consequence areas.  This rule impacts hazardous liquid operators with 500 miles or more of pipeline.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While this rule does not directly impact natural gas pipelines, it is important for several reasons.  RSPA will issue a natural gas pipeline integrity rule in 2001 and there is every indication that the gas rule will closely track the liquid rule.  In fact, the individual that wrote this rule will write the gas rule.  This individual has not participated in the INGAA-OPS integrity workshops conducted throughout the year.</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liquid final rule is more prescriptive than the proposed rule.  The items of primary concern are: (1) the presumption for smart pigging or hydrostatic testing over other testing methods; (2) the 5 year maximum testing interval; and (3) the expansion of the definition of High Consequence Areas (HCAs) to include other populated areas.   On a positive note, the rule does recognize that pigging or hydrostatic testing may not be appropriate in all cases (although the variance process is not defined) and the rule provides some flexibility in the timing to correct anomalies that are found during testing. </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1197000" y="696960"/>
            <a:ext cx="4630680" cy="3473280"/>
          </a:xfrm>
          <a:prstGeom prst="rect">
            <a:avLst/>
          </a:prstGeom>
          <a:ln w="0">
            <a:noFill/>
          </a:ln>
        </p:spPr>
      </p:sp>
      <p:sp>
        <p:nvSpPr>
          <p:cNvPr id="44" name="PlaceHolder 2"/>
          <p:cNvSpPr>
            <a:spLocks noGrp="1"/>
          </p:cNvSpPr>
          <p:nvPr>
            <p:ph type="body"/>
          </p:nvPr>
        </p:nvSpPr>
        <p:spPr>
          <a:xfrm>
            <a:off x="934560" y="4401720"/>
            <a:ext cx="5149800" cy="41706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November 3, President Clinton issued an Executive Memo to the Secretary of Transportation.  The memo directs the DOT to undertake certain actions in addition to the liquid integrity rule: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While on its face the Executive Order appears to present a list of new action items, in reality, the Office of Pipeline has already been working on these items. For example, the pipelines had already presented OPS with a format to enhance incident reporting.  Accordingly, the Executive Order appears to be more about providing the DOT with political cover, than offering any new safety measures.  Moreover, the Executive order directs DOT to pursue these actions within current law.</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a nutshell, the Executive Order is significant only in that it signals the direction of upcoming DOT initiatives, and taken together with the liquid integrity rule, shows a trend towards tough new testing rules.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F2C7FCD3-32B6-482E-8724-FF8F3315E726}"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3" name=""/>
          <p:cNvGrpSpPr/>
          <p:nvPr/>
        </p:nvGrpSpPr>
        <p:grpSpPr>
          <a:xfrm>
            <a:off x="8229600" y="6013440"/>
            <a:ext cx="819000" cy="700200"/>
            <a:chOff x="8229600" y="6013440"/>
            <a:chExt cx="819000" cy="700200"/>
          </a:xfrm>
        </p:grpSpPr>
        <p:pic>
          <p:nvPicPr>
            <p:cNvPr id="4"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edit the title text format</a:t>
            </a:r>
            <a:endParaRPr b="1" i="1" lang="en-US" sz="3600" strike="noStrike" u="none">
              <a:solidFill>
                <a:srgbClr val="000000"/>
              </a:solidFill>
              <a:effectLst/>
              <a:uFillTx/>
              <a:latin typeface="Arial"/>
            </a:endParaRPr>
          </a:p>
        </p:txBody>
      </p:sp>
      <p:sp>
        <p:nvSpPr>
          <p:cNvPr id="7"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0FC54894-07B4-48A7-A881-59C37A39F3A7}"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
        <p:nvSpPr>
          <p:cNvPr id="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457200" indent="230040" algn="ctr">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914400" indent="11448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37160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1828800" algn="ctr">
              <a:spcBef>
                <a:spcPts val="550"/>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990720" y="4343400"/>
            <a:ext cx="7772400" cy="579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17" name=""/>
          <p:cNvGrpSpPr/>
          <p:nvPr/>
        </p:nvGrpSpPr>
        <p:grpSpPr>
          <a:xfrm>
            <a:off x="3429000" y="533520"/>
            <a:ext cx="1964880" cy="1809720"/>
            <a:chOff x="3429000" y="533520"/>
            <a:chExt cx="1964880" cy="1809720"/>
          </a:xfrm>
        </p:grpSpPr>
        <p:pic>
          <p:nvPicPr>
            <p:cNvPr id="18" name="ENE_C_WHI" descr=""/>
            <p:cNvPicPr/>
            <p:nvPr/>
          </p:nvPicPr>
          <p:blipFill>
            <a:blip r:embed="rId1"/>
            <a:stretch/>
          </p:blipFill>
          <p:spPr>
            <a:xfrm>
              <a:off x="3429000" y="533520"/>
              <a:ext cx="1855440" cy="1809720"/>
            </a:xfrm>
            <a:prstGeom prst="rect">
              <a:avLst/>
            </a:prstGeom>
            <a:noFill/>
            <a:ln w="0">
              <a:noFill/>
            </a:ln>
          </p:spPr>
        </p:pic>
        <p:sp>
          <p:nvSpPr>
            <p:cNvPr id="19" name=""/>
            <p:cNvSpPr/>
            <p:nvPr/>
          </p:nvSpPr>
          <p:spPr>
            <a:xfrm>
              <a:off x="5044680" y="151164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
        <p:nvSpPr>
          <p:cNvPr id="20" name=""/>
          <p:cNvSpPr/>
          <p:nvPr/>
        </p:nvSpPr>
        <p:spPr>
          <a:xfrm>
            <a:off x="8153280" y="6095880"/>
            <a:ext cx="609840" cy="838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a:off x="1143000" y="2514600"/>
            <a:ext cx="6504120" cy="5878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Pipeline Safety Update</a:t>
            </a:r>
            <a:endParaRPr b="0" lang="en-US" sz="3600" strike="noStrike" u="none">
              <a:solidFill>
                <a:srgbClr val="000000"/>
              </a:solidFill>
              <a:effectLst/>
              <a:uFillTx/>
              <a:latin typeface="Arial"/>
            </a:endParaRPr>
          </a:p>
        </p:txBody>
      </p:sp>
      <p:sp>
        <p:nvSpPr>
          <p:cNvPr id="22" name=""/>
          <p:cNvSpPr/>
          <p:nvPr/>
        </p:nvSpPr>
        <p:spPr>
          <a:xfrm>
            <a:off x="457200" y="4191120"/>
            <a:ext cx="8077320" cy="22467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Stan Horton, Chairman &amp; CEO,</a:t>
            </a:r>
            <a:endParaRPr b="0" lang="en-US" sz="2400" strike="noStrike" u="none">
              <a:solidFill>
                <a:srgbClr val="000000"/>
              </a:solidFill>
              <a:effectLst/>
              <a:uFillTx/>
              <a:latin typeface="Arial"/>
            </a:endParaRPr>
          </a:p>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Enron Transportation Services Company</a:t>
            </a:r>
            <a:endParaRPr b="0" lang="en-US" sz="2400" strike="noStrike" u="none">
              <a:solidFill>
                <a:srgbClr val="000000"/>
              </a:solidFill>
              <a:effectLst/>
              <a:uFillTx/>
              <a:latin typeface="Arial"/>
            </a:endParaRPr>
          </a:p>
          <a:p>
            <a:pPr algn="ct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Natural Gas Council</a:t>
            </a:r>
            <a:endParaRPr b="0" lang="en-US" sz="2400" strike="noStrike" u="none">
              <a:solidFill>
                <a:srgbClr val="000000"/>
              </a:solidFill>
              <a:effectLst/>
              <a:uFillTx/>
              <a:latin typeface="Arial"/>
            </a:endParaRPr>
          </a:p>
          <a:p>
            <a:pPr algn="ct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gn="ct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November 29, 2000</a:t>
            </a:r>
            <a:endParaRPr b="0" lang="en-US" sz="2000" strike="noStrike" u="none">
              <a:solidFill>
                <a:srgbClr val="000000"/>
              </a:solidFill>
              <a:effectLst/>
              <a:uFillTx/>
              <a:latin typeface="Arial"/>
            </a:endParaRPr>
          </a:p>
        </p:txBody>
      </p:sp>
      <p:sp>
        <p:nvSpPr>
          <p:cNvPr id="23" name="PlaceHolder 1"/>
          <p:cNvSpPr>
            <a:spLocks noGrp="1"/>
          </p:cNvSpPr>
          <p:nvPr>
            <p:ph type="subTitle"/>
          </p:nvPr>
        </p:nvSpPr>
        <p:spPr>
          <a:xfrm>
            <a:off x="1371600" y="3733560"/>
            <a:ext cx="6400800" cy="1904760"/>
          </a:xfrm>
          <a:prstGeom prst="rect">
            <a:avLst/>
          </a:prstGeom>
          <a:noFill/>
          <a:ln w="0">
            <a:noFill/>
          </a:ln>
        </p:spPr>
        <p:txBody>
          <a:bodyPr lIns="0" rIns="0" tIns="0" bIns="0" anchor="t">
            <a:spAutoFit/>
          </a:bodyPr>
          <a:p>
            <a:endParaRPr b="1"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143000" y="-89280"/>
            <a:ext cx="848376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Current Pipeline Safety Environment</a:t>
            </a:r>
            <a:endParaRPr b="1" i="1" lang="en-US" sz="3000" strike="noStrike" u="none">
              <a:solidFill>
                <a:srgbClr val="000000"/>
              </a:solidFill>
              <a:effectLst/>
              <a:uFillTx/>
              <a:latin typeface="Arial"/>
            </a:endParaRPr>
          </a:p>
        </p:txBody>
      </p:sp>
      <p:sp>
        <p:nvSpPr>
          <p:cNvPr id="25" name="PlaceHolder 2"/>
          <p:cNvSpPr>
            <a:spLocks noGrp="1"/>
          </p:cNvSpPr>
          <p:nvPr>
            <p:ph/>
          </p:nvPr>
        </p:nvSpPr>
        <p:spPr>
          <a:xfrm>
            <a:off x="762120" y="990720"/>
            <a:ext cx="8229600" cy="4952880"/>
          </a:xfrm>
          <a:prstGeom prst="rect">
            <a:avLst/>
          </a:prstGeom>
          <a:noFill/>
          <a:ln w="0">
            <a:noFill/>
          </a:ln>
        </p:spPr>
        <p:txBody>
          <a:bodyPr lIns="90000" rIns="90000" tIns="46800" bIns="46800" anchor="t">
            <a:normAutofit fontScale="85000" lnSpcReduction="9999"/>
          </a:bodyPr>
          <a:p>
            <a:pPr marL="461880" indent="-396720">
              <a:lnSpc>
                <a:spcPct val="10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Background</a:t>
            </a:r>
            <a:r>
              <a:rPr b="0" lang="en-US" sz="2000" strike="noStrike" u="none">
                <a:solidFill>
                  <a:srgbClr val="000000"/>
                </a:solidFill>
                <a:effectLst/>
                <a:uFillTx/>
                <a:latin typeface="Arial"/>
              </a:rPr>
              <a:t>. Recent pipeline incidents in Bellingham, WA and Carlsbad NM have increased calls for pipeline safety legislation.  Perception that current federal oversight is inadequate.</a:t>
            </a:r>
            <a:endParaRPr b="1" lang="en-US" sz="2000" strike="noStrike" u="none">
              <a:solidFill>
                <a:srgbClr val="000000"/>
              </a:solidFill>
              <a:effectLst/>
              <a:uFillTx/>
              <a:latin typeface="Arial"/>
            </a:endParaRPr>
          </a:p>
          <a:p>
            <a:pPr marL="461880" indent="-396720">
              <a:lnSpc>
                <a:spcPct val="100000"/>
              </a:lnSpc>
              <a:spcBef>
                <a:spcPts val="275"/>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Key </a:t>
            </a:r>
            <a:r>
              <a:rPr b="1" lang="en-US" sz="2200" strike="noStrike" u="none">
                <a:solidFill>
                  <a:srgbClr val="000000"/>
                </a:solidFill>
                <a:effectLst/>
                <a:uFillTx/>
                <a:latin typeface="Arial"/>
              </a:rPr>
              <a:t>Issues</a:t>
            </a:r>
            <a:endParaRPr b="1" lang="en-US" sz="2200" strike="noStrike" u="none">
              <a:solidFill>
                <a:srgbClr val="000000"/>
              </a:solidFill>
              <a:effectLst/>
              <a:uFillTx/>
              <a:latin typeface="Arial"/>
            </a:endParaRPr>
          </a:p>
          <a:p>
            <a:pPr lvl="1" marL="914400" indent="-227160">
              <a:lnSpc>
                <a:spcPct val="10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Mandatory Pigging or Intern</a:t>
            </a:r>
            <a:r>
              <a:rPr b="0" lang="en-US" sz="2000" strike="noStrike" u="none">
                <a:solidFill>
                  <a:srgbClr val="000000"/>
                </a:solidFill>
                <a:effectLst/>
                <a:uFillTx/>
                <a:latin typeface="Arial"/>
              </a:rPr>
              <a:t>al Inspection</a:t>
            </a:r>
            <a:endParaRPr b="1" lang="en-US" sz="2000" strike="noStrike" u="none">
              <a:solidFill>
                <a:srgbClr val="000000"/>
              </a:solidFill>
              <a:effectLst/>
              <a:uFillTx/>
              <a:latin typeface="Arial"/>
            </a:endParaRPr>
          </a:p>
          <a:p>
            <a:pPr lvl="1" marL="914400" indent="-227160">
              <a:lnSpc>
                <a:spcPct val="10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Testing Intervals</a:t>
            </a:r>
            <a:endParaRPr b="1" lang="en-US" sz="20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State Oversight</a:t>
            </a:r>
            <a:endParaRPr b="1" lang="en-US" sz="20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Funding</a:t>
            </a:r>
            <a:endParaRPr b="1" lang="en-US" sz="2000" strike="noStrike" u="none">
              <a:solidFill>
                <a:srgbClr val="000000"/>
              </a:solidFill>
              <a:effectLst/>
              <a:uFillTx/>
              <a:latin typeface="Arial"/>
            </a:endParaRPr>
          </a:p>
          <a:p>
            <a:pPr marL="461880" indent="-396720">
              <a:lnSpc>
                <a:spcPct val="100000"/>
              </a:lnSpc>
              <a:spcBef>
                <a:spcPts val="275"/>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Status</a:t>
            </a:r>
            <a:endParaRPr b="1" lang="en-US" sz="2200" strike="noStrike" u="none">
              <a:solidFill>
                <a:srgbClr val="000000"/>
              </a:solidFill>
              <a:effectLst/>
              <a:uFillTx/>
              <a:latin typeface="Arial"/>
            </a:endParaRPr>
          </a:p>
          <a:p>
            <a:pPr lvl="1" marL="914400" indent="-227160">
              <a:lnSpc>
                <a:spcPct val="10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legislation this Con</a:t>
            </a:r>
            <a:r>
              <a:rPr b="0" lang="en-US" sz="2000" strike="noStrike" u="none">
                <a:solidFill>
                  <a:srgbClr val="000000"/>
                </a:solidFill>
                <a:effectLst/>
                <a:uFillTx/>
                <a:latin typeface="Arial"/>
              </a:rPr>
              <a:t>gress.  Senate adopted consensus legislation, but House leadership sought more prescriptive legislation. </a:t>
            </a:r>
            <a:endParaRPr b="1" lang="en-US" sz="20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Executive Order issued - Nov. 7</a:t>
            </a:r>
            <a:endParaRPr b="1" lang="en-US" sz="20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DOT issued Final Liquid Pipeline Integrity Rule - Nov. 7</a:t>
            </a:r>
            <a:endParaRPr b="1" lang="en-US" sz="2000" strike="noStrike" u="none">
              <a:solidFill>
                <a:srgbClr val="000000"/>
              </a:solidFill>
              <a:effectLst/>
              <a:uFillTx/>
              <a:latin typeface="Arial"/>
            </a:endParaRPr>
          </a:p>
          <a:p>
            <a:pPr lvl="1" marL="914400" indent="-227160">
              <a:lnSpc>
                <a:spcPct val="10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Final </a:t>
            </a:r>
            <a:r>
              <a:rPr b="0" lang="en-US" sz="2000" strike="noStrike" u="none">
                <a:solidFill>
                  <a:srgbClr val="000000"/>
                </a:solidFill>
                <a:effectLst/>
                <a:uFillTx/>
                <a:latin typeface="Arial"/>
              </a:rPr>
              <a:t>Natural Gas Integrity Rule in 2001</a:t>
            </a:r>
            <a:endParaRPr b="1" lang="en-US" sz="20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a:t>
            </a:r>
            <a:r>
              <a:rPr b="0" lang="en-US" sz="2000" strike="noStrike" u="none">
                <a:solidFill>
                  <a:srgbClr val="000000"/>
                </a:solidFill>
                <a:effectLst/>
                <a:uFillTx/>
                <a:latin typeface="Arial"/>
              </a:rPr>
              <a:t>gislation likely in in next Congress</a:t>
            </a:r>
            <a:br>
              <a:rPr sz="2000"/>
            </a:br>
            <a:r>
              <a:rPr b="0"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04920" y="-89280"/>
            <a:ext cx="932184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Review of Legislative Efforts in This Congress</a:t>
            </a:r>
            <a:endParaRPr b="1" i="1" lang="en-US" sz="3000" strike="noStrike" u="none">
              <a:solidFill>
                <a:srgbClr val="000000"/>
              </a:solidFill>
              <a:effectLst/>
              <a:uFillTx/>
              <a:latin typeface="Arial"/>
            </a:endParaRPr>
          </a:p>
        </p:txBody>
      </p:sp>
      <p:sp>
        <p:nvSpPr>
          <p:cNvPr id="27" name="PlaceHolder 2"/>
          <p:cNvSpPr>
            <a:spLocks noGrp="1"/>
          </p:cNvSpPr>
          <p:nvPr>
            <p:ph/>
          </p:nvPr>
        </p:nvSpPr>
        <p:spPr>
          <a:xfrm>
            <a:off x="762120" y="1142640"/>
            <a:ext cx="8229600" cy="4800600"/>
          </a:xfrm>
          <a:prstGeom prst="rect">
            <a:avLst/>
          </a:prstGeom>
          <a:noFill/>
          <a:ln w="0">
            <a:noFill/>
          </a:ln>
        </p:spPr>
        <p:txBody>
          <a:bodyPr lIns="90000" rIns="90000" tIns="46800" bIns="46800" anchor="t">
            <a:normAutofit/>
          </a:bodyPr>
          <a:p>
            <a:pPr marL="461880" indent="-396720">
              <a:lnSpc>
                <a:spcPct val="10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a:t>
            </a:r>
            <a:r>
              <a:rPr b="1" lang="en-US" sz="2200" strike="noStrike" u="none">
                <a:solidFill>
                  <a:srgbClr val="000000"/>
                </a:solidFill>
                <a:effectLst/>
                <a:uFillTx/>
                <a:latin typeface="Arial"/>
              </a:rPr>
              <a:t>enate </a:t>
            </a:r>
            <a:r>
              <a:rPr b="1" lang="en-US" sz="2200" strike="noStrike" u="none">
                <a:solidFill>
                  <a:srgbClr val="000000"/>
                </a:solidFill>
                <a:effectLst/>
                <a:uFillTx/>
                <a:latin typeface="Arial"/>
              </a:rPr>
              <a:t>unanimously adopted the McCain Bill (S.2438) </a:t>
            </a:r>
            <a:endParaRPr b="1" lang="en-US" sz="22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Required comprehensive pipeline integrity management programs</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Allows for interaction with state officials -- but does not cede jurisdiction</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Community right to know provisions’</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operator qualification</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 penalties for noncompliance</a:t>
            </a:r>
            <a:endParaRPr b="1" lang="en-US" sz="2000" strike="noStrike" u="none">
              <a:solidFill>
                <a:srgbClr val="000000"/>
              </a:solidFill>
              <a:effectLst/>
              <a:uFillTx/>
              <a:latin typeface="Arial"/>
            </a:endParaRPr>
          </a:p>
          <a:p>
            <a:pPr marL="461880" indent="-396720">
              <a:lnSpc>
                <a:spcPct val="10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House le</a:t>
            </a:r>
            <a:r>
              <a:rPr b="1" lang="en-US" sz="2200" strike="noStrike" u="none">
                <a:solidFill>
                  <a:srgbClr val="000000"/>
                </a:solidFill>
                <a:effectLst/>
                <a:uFillTx/>
                <a:latin typeface="Arial"/>
              </a:rPr>
              <a:t>adership rejected Senate Bill </a:t>
            </a:r>
            <a:endParaRPr b="1" lang="en-US" sz="2200" strike="noStrike" u="none">
              <a:solidFill>
                <a:srgbClr val="000000"/>
              </a:solidFill>
              <a:effectLst/>
              <a:uFillTx/>
              <a:latin typeface="Arial"/>
            </a:endParaRPr>
          </a:p>
          <a:p>
            <a:pPr lvl="1" marL="914400" indent="-22716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Sought more prescriptive integrity rules, including mandatory  pigging and internal inspection</a:t>
            </a:r>
            <a:endParaRPr b="1" lang="en-US" sz="2000" strike="noStrike" u="none">
              <a:solidFill>
                <a:srgbClr val="000000"/>
              </a:solidFill>
              <a:effectLst/>
              <a:uFillTx/>
              <a:latin typeface="Arial"/>
            </a:endParaRPr>
          </a:p>
          <a:p>
            <a:pPr marL="461880" indent="-396720">
              <a:spcBef>
                <a:spcPts val="275"/>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Pipeline Safety Appropriations Increased Modestly</a:t>
            </a:r>
            <a:endParaRPr b="1" lang="en-US" sz="2200" strike="noStrike" u="none">
              <a:solidFill>
                <a:srgbClr val="000000"/>
              </a:solidFill>
              <a:effectLst/>
              <a:uFillTx/>
              <a:latin typeface="Arial"/>
            </a:endParaRPr>
          </a:p>
          <a:p>
            <a:pPr lvl="1" marL="914400" indent="-227160">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20% Increase in Pipeline User Fees ($5 million)</a:t>
            </a:r>
            <a:endParaRPr b="1" lang="en-US" sz="1800" strike="noStrike" u="none">
              <a:solidFill>
                <a:srgbClr val="000000"/>
              </a:solidFill>
              <a:effectLst/>
              <a:uFillTx/>
              <a:latin typeface="Arial"/>
            </a:endParaRPr>
          </a:p>
          <a:p>
            <a:pPr lvl="1" marL="914400" indent="0">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60" y="-89280"/>
            <a:ext cx="96267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Final Liquid Integrity Rule</a:t>
            </a:r>
            <a:endParaRPr b="1" i="1" lang="en-US" sz="3000" strike="noStrike" u="none">
              <a:solidFill>
                <a:srgbClr val="000000"/>
              </a:solidFill>
              <a:effectLst/>
              <a:uFillTx/>
              <a:latin typeface="Arial"/>
            </a:endParaRPr>
          </a:p>
        </p:txBody>
      </p:sp>
      <p:sp>
        <p:nvSpPr>
          <p:cNvPr id="29" name="PlaceHolder 2"/>
          <p:cNvSpPr>
            <a:spLocks noGrp="1"/>
          </p:cNvSpPr>
          <p:nvPr>
            <p:ph/>
          </p:nvPr>
        </p:nvSpPr>
        <p:spPr>
          <a:xfrm>
            <a:off x="762120" y="1142640"/>
            <a:ext cx="8229600" cy="4800600"/>
          </a:xfrm>
          <a:prstGeom prst="rect">
            <a:avLst/>
          </a:prstGeom>
          <a:noFill/>
          <a:ln w="0">
            <a:noFill/>
          </a:ln>
        </p:spPr>
        <p:txBody>
          <a:bodyPr lIns="90000" rIns="90000" tIns="46800" bIns="46800" anchor="t">
            <a:normAutofit fontScale="92500" lnSpcReduction="9999"/>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High Consequence Area (HCA) Definition</a:t>
            </a:r>
            <a:r>
              <a:rPr b="0" lang="en-US" sz="2200" strike="noStrike" u="none">
                <a:solidFill>
                  <a:srgbClr val="000000"/>
                </a:solidFill>
                <a:effectLst/>
                <a:uFillTx/>
                <a:latin typeface="Arial"/>
              </a:rPr>
              <a:t> – Includes unusually sensitive areas, high population areas, other populated areas, navigable waterways. </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Written Integrity Plan</a:t>
            </a:r>
            <a:r>
              <a:rPr b="0" lang="en-US" sz="2200" strike="noStrike" u="none">
                <a:solidFill>
                  <a:srgbClr val="000000"/>
                </a:solidFill>
                <a:effectLst/>
                <a:uFillTx/>
                <a:latin typeface="Arial"/>
              </a:rPr>
              <a:t>.  Must develop a written integrity management plan within one year; have to identify all pipeline segments that could affect an HCA within 9 months.</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Baseline Assessment</a:t>
            </a:r>
            <a:r>
              <a:rPr b="0" lang="en-US" sz="2200" strike="noStrike" u="none">
                <a:solidFill>
                  <a:srgbClr val="000000"/>
                </a:solidFill>
                <a:effectLst/>
                <a:uFillTx/>
                <a:latin typeface="Arial"/>
              </a:rPr>
              <a:t> within 7 years</a:t>
            </a:r>
            <a:endParaRPr b="1" lang="en-US" sz="2200" strike="noStrike" u="none">
              <a:solidFill>
                <a:srgbClr val="000000"/>
              </a:solidFill>
              <a:effectLst/>
              <a:uFillTx/>
              <a:latin typeface="Arial"/>
            </a:endParaRPr>
          </a:p>
          <a:p>
            <a:pPr lvl="1" marL="914400" indent="-227160">
              <a:spcBef>
                <a:spcPts val="55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Must risk rank and do worst half in 3.5 years</a:t>
            </a:r>
            <a:endParaRPr b="1" lang="en-US" sz="2200" strike="noStrike" u="none">
              <a:solidFill>
                <a:srgbClr val="000000"/>
              </a:solidFill>
              <a:effectLst/>
              <a:uFillTx/>
              <a:latin typeface="Arial"/>
            </a:endParaRPr>
          </a:p>
          <a:p>
            <a:pPr lvl="1" marL="914400" indent="-227160">
              <a:spcBef>
                <a:spcPts val="55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Very strong preference toward smart pigging, both corrosion and geometry pigging.</a:t>
            </a:r>
            <a:endParaRPr b="1" lang="en-US" sz="2200" strike="noStrike" u="none">
              <a:solidFill>
                <a:srgbClr val="000000"/>
              </a:solidFill>
              <a:effectLst/>
              <a:uFillTx/>
              <a:latin typeface="Arial"/>
            </a:endParaRPr>
          </a:p>
          <a:p>
            <a:pPr lvl="1" marL="914400" indent="-227160">
              <a:spcBef>
                <a:spcPts val="55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Hydrostatic testing is a clear second choice </a:t>
            </a:r>
            <a:endParaRPr b="1" lang="en-US" sz="2200" strike="noStrike" u="none">
              <a:solidFill>
                <a:srgbClr val="000000"/>
              </a:solidFill>
              <a:effectLst/>
              <a:uFillTx/>
              <a:latin typeface="Arial"/>
            </a:endParaRPr>
          </a:p>
          <a:p>
            <a:pPr lvl="1" marL="914400" indent="-227160">
              <a:spcBef>
                <a:spcPts val="55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Direct assessment is not mentioned</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Retest Interval</a:t>
            </a:r>
            <a:r>
              <a:rPr b="0" lang="en-US" sz="2200" strike="noStrike" u="none">
                <a:solidFill>
                  <a:srgbClr val="000000"/>
                </a:solidFill>
                <a:effectLst/>
                <a:uFillTx/>
                <a:latin typeface="Arial"/>
              </a:rPr>
              <a:t> - 5 year maximum. </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60" y="-89280"/>
            <a:ext cx="96267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Implications for Gas Integrity Rule</a:t>
            </a:r>
            <a:endParaRPr b="1" i="1" lang="en-US" sz="3000" strike="noStrike" u="none">
              <a:solidFill>
                <a:srgbClr val="000000"/>
              </a:solidFill>
              <a:effectLst/>
              <a:uFillTx/>
              <a:latin typeface="Arial"/>
            </a:endParaRPr>
          </a:p>
        </p:txBody>
      </p:sp>
      <p:sp>
        <p:nvSpPr>
          <p:cNvPr id="31" name="PlaceHolder 2"/>
          <p:cNvSpPr>
            <a:spLocks noGrp="1"/>
          </p:cNvSpPr>
          <p:nvPr>
            <p:ph/>
          </p:nvPr>
        </p:nvSpPr>
        <p:spPr>
          <a:xfrm>
            <a:off x="762120" y="1142640"/>
            <a:ext cx="8229600" cy="4800600"/>
          </a:xfrm>
          <a:prstGeom prst="rect">
            <a:avLst/>
          </a:prstGeom>
          <a:noFill/>
          <a:ln w="0">
            <a:noFill/>
          </a:ln>
        </p:spPr>
        <p:txBody>
          <a:bodyPr lIns="90000" rIns="90000" tIns="46800" bIns="46800" anchor="t">
            <a:normAutofit/>
          </a:bodyPr>
          <a:p>
            <a:pPr marL="461880" indent="-39672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“Givens”</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Definition of High Consequence Areas will be revised. </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Written Integrity Plans will be Required. </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Baseline Testing Requirement and Retest Interval </a:t>
            </a:r>
            <a:endParaRPr b="1" lang="en-US" sz="2200" strike="noStrike" u="none">
              <a:solidFill>
                <a:srgbClr val="000000"/>
              </a:solidFill>
              <a:effectLst/>
              <a:uFillTx/>
              <a:latin typeface="Arial"/>
            </a:endParaRPr>
          </a:p>
          <a:p>
            <a:pPr marL="4618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Areas to Work towards Modification</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Longer testing interval.</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Eliminate presumption in favor of pigging or hydrostatic testing to the exclusion of other assessment methods. </a:t>
            </a:r>
            <a:endParaRPr b="1" lang="en-US" sz="2200" strike="noStrike" u="none">
              <a:solidFill>
                <a:srgbClr val="000000"/>
              </a:solidFill>
              <a:effectLst/>
              <a:uFillTx/>
              <a:latin typeface="Arial"/>
            </a:endParaRPr>
          </a:p>
          <a:p>
            <a:pPr marL="4618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60" y="-89280"/>
            <a:ext cx="9626760" cy="1003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Executive Order</a:t>
            </a:r>
            <a:endParaRPr b="1" i="1" lang="en-US" sz="3000" strike="noStrike" u="none">
              <a:solidFill>
                <a:srgbClr val="000000"/>
              </a:solidFill>
              <a:effectLst/>
              <a:uFillTx/>
              <a:latin typeface="Arial"/>
            </a:endParaRPr>
          </a:p>
        </p:txBody>
      </p:sp>
      <p:sp>
        <p:nvSpPr>
          <p:cNvPr id="33" name="PlaceHolder 2"/>
          <p:cNvSpPr>
            <a:spLocks noGrp="1"/>
          </p:cNvSpPr>
          <p:nvPr>
            <p:ph/>
          </p:nvPr>
        </p:nvSpPr>
        <p:spPr>
          <a:xfrm>
            <a:off x="762120" y="914400"/>
            <a:ext cx="8229600" cy="5029200"/>
          </a:xfrm>
          <a:prstGeom prst="rect">
            <a:avLst/>
          </a:prstGeom>
          <a:noFill/>
          <a:ln w="0">
            <a:noFill/>
          </a:ln>
        </p:spPr>
        <p:txBody>
          <a:bodyPr lIns="90000" rIns="90000" tIns="46800" bIns="46800" anchor="t">
            <a:normAutofit fontScale="92500" lnSpcReduction="9999"/>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Executive Memo to the Secretary of Transportation directs the DOT to pursue certain actions (to extent of current laws) in addition to the liquid integrity rule:</a:t>
            </a:r>
            <a:endParaRPr b="1" lang="en-US" sz="22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Further Improve pipeline safety standards</a:t>
            </a:r>
            <a:r>
              <a:rPr b="0" lang="en-US" sz="2000" strike="noStrike" u="none">
                <a:solidFill>
                  <a:srgbClr val="000000"/>
                </a:solidFill>
                <a:effectLst/>
                <a:uFillTx/>
                <a:latin typeface="Arial"/>
              </a:rPr>
              <a:t>.  Issue a final rulemaking within 30 days to define environmentally sensitive areas &amp; develop a plan by 1/15/01 for further improving liquid pipeline and natural gas pipeline standards; </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Enforce current laws</a:t>
            </a:r>
            <a:r>
              <a:rPr b="0" lang="en-US" sz="2000" strike="noStrike" u="none">
                <a:solidFill>
                  <a:srgbClr val="000000"/>
                </a:solidFill>
                <a:effectLst/>
                <a:uFillTx/>
                <a:latin typeface="Arial"/>
              </a:rPr>
              <a:t> to deter noncompliance;</a:t>
            </a:r>
            <a:endParaRPr b="1" lang="en-US" sz="2000" strike="noStrike" u="none">
              <a:solidFill>
                <a:srgbClr val="000000"/>
              </a:solidFill>
              <a:effectLst/>
              <a:uFillTx/>
              <a:latin typeface="Arial"/>
            </a:endParaRPr>
          </a:p>
          <a:p>
            <a:pPr lvl="1" marL="914400" indent="-227160">
              <a:spcBef>
                <a:spcPts val="49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Develop guidelines for Federal-State partnerships</a:t>
            </a:r>
            <a:r>
              <a:rPr b="0" lang="en-US" sz="2000" strike="noStrike" u="none">
                <a:solidFill>
                  <a:srgbClr val="000000"/>
                </a:solidFill>
                <a:effectLst/>
                <a:uFillTx/>
                <a:latin typeface="Arial"/>
              </a:rPr>
              <a:t> within 60 days to allow States to participate in the oversight of new construction and incident investigation;</a:t>
            </a:r>
            <a:endParaRPr b="1" lang="en-US" sz="2000" strike="noStrike" u="none">
              <a:solidFill>
                <a:srgbClr val="000000"/>
              </a:solidFill>
              <a:effectLst/>
              <a:uFillTx/>
              <a:latin typeface="Arial"/>
            </a:endParaRPr>
          </a:p>
          <a:p>
            <a:pPr lvl="1" marL="914400" indent="-22716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Improve public right-to-know opportunities</a:t>
            </a:r>
            <a:r>
              <a:rPr b="0" lang="en-US" sz="2000" strike="noStrike" u="none">
                <a:solidFill>
                  <a:srgbClr val="000000"/>
                </a:solidFill>
                <a:effectLst/>
                <a:uFillTx/>
                <a:latin typeface="Arial"/>
              </a:rPr>
              <a:t> through improved access to safety reports;</a:t>
            </a:r>
            <a:endParaRPr b="1" lang="en-US" sz="2000" strike="noStrike" u="none">
              <a:solidFill>
                <a:srgbClr val="000000"/>
              </a:solidFill>
              <a:effectLst/>
              <a:uFillTx/>
              <a:latin typeface="Arial"/>
            </a:endParaRPr>
          </a:p>
          <a:p>
            <a:pPr lvl="1" marL="914400" indent="-227160">
              <a:spcBef>
                <a:spcPts val="55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Support for cooperative research and development</a:t>
            </a:r>
            <a:r>
              <a:rPr b="0" lang="en-US" sz="2000" strike="noStrike" u="none">
                <a:solidFill>
                  <a:srgbClr val="000000"/>
                </a:solidFill>
                <a:effectLst/>
                <a:uFillTx/>
                <a:latin typeface="Arial"/>
              </a:rPr>
              <a:t>.</a:t>
            </a:r>
            <a:r>
              <a:rPr b="0" lang="en-US" sz="2200" strike="noStrike" u="none">
                <a:solidFill>
                  <a:srgbClr val="000000"/>
                </a:solidFill>
                <a:effectLst/>
                <a:uFillTx/>
                <a:latin typeface="Arial"/>
              </a:rPr>
              <a:t> </a:t>
            </a:r>
            <a:endParaRPr b="1" lang="en-US" sz="2200" strike="noStrike" u="none">
              <a:solidFill>
                <a:srgbClr val="000000"/>
              </a:solidFill>
              <a:effectLst/>
              <a:uFillTx/>
              <a:latin typeface="Arial"/>
            </a:endParaRPr>
          </a:p>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Executive Order signals likely direction of upcoming DOT initiatives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990720" y="4343400"/>
            <a:ext cx="7772400" cy="579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35" name=""/>
          <p:cNvGrpSpPr/>
          <p:nvPr/>
        </p:nvGrpSpPr>
        <p:grpSpPr>
          <a:xfrm>
            <a:off x="2895480" y="1371600"/>
            <a:ext cx="2744640" cy="2895480"/>
            <a:chOff x="2895480" y="1371600"/>
            <a:chExt cx="2744640" cy="2895480"/>
          </a:xfrm>
        </p:grpSpPr>
        <p:pic>
          <p:nvPicPr>
            <p:cNvPr id="36" name="ENE_C_WHI" descr=""/>
            <p:cNvPicPr/>
            <p:nvPr/>
          </p:nvPicPr>
          <p:blipFill>
            <a:blip r:embed="rId1"/>
            <a:stretch/>
          </p:blipFill>
          <p:spPr>
            <a:xfrm>
              <a:off x="2895480" y="1371600"/>
              <a:ext cx="2664720" cy="2895480"/>
            </a:xfrm>
            <a:prstGeom prst="rect">
              <a:avLst/>
            </a:prstGeom>
            <a:noFill/>
            <a:ln w="0">
              <a:noFill/>
            </a:ln>
          </p:spPr>
        </p:pic>
        <p:sp>
          <p:nvSpPr>
            <p:cNvPr id="37" name=""/>
            <p:cNvSpPr/>
            <p:nvPr/>
          </p:nvSpPr>
          <p:spPr>
            <a:xfrm>
              <a:off x="5290920" y="304560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
        <p:nvSpPr>
          <p:cNvPr id="38" name=""/>
          <p:cNvSpPr/>
          <p:nvPr/>
        </p:nvSpPr>
        <p:spPr>
          <a:xfrm>
            <a:off x="8153280" y="6095880"/>
            <a:ext cx="609840" cy="838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2664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2000-03-10T13:04:21Z</dcterms:created>
  <dc:creator>ddiamon</dc:creator>
  <dc:description/>
  <dc:language>en-US</dc:language>
  <cp:lastModifiedBy>scorman</cp:lastModifiedBy>
  <cp:lastPrinted>2000-11-15T16:40:41Z</cp:lastPrinted>
  <dcterms:modified xsi:type="dcterms:W3CDTF">2000-11-15T16:40:50Z</dcterms:modified>
  <cp:revision>87</cp:revision>
  <dc:subject/>
  <dc:title>Enron Corp</dc:title>
</cp:coreProperties>
</file>