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wmf" ContentType="image/x-wmf"/>
  <Override PartName="/ppt/media/image4.wmf" ContentType="image/x-wmf"/>
  <Override PartName="/ppt/media/image9.wmf" ContentType="image/x-wmf"/>
  <Override PartName="/ppt/media/image5.jpeg" ContentType="image/jpeg"/>
  <Override PartName="/ppt/media/image18.wmf" ContentType="image/x-wmf"/>
  <Override PartName="/ppt/media/image20.wmf" ContentType="image/x-wmf"/>
  <Override PartName="/ppt/media/image11.wmf" ContentType="image/x-wmf"/>
  <Override PartName="/ppt/media/image2.wmf" ContentType="image/x-wmf"/>
  <Override PartName="/ppt/media/image8.png" ContentType="image/png"/>
  <Override PartName="/ppt/media/image10.wmf" ContentType="image/x-wmf"/>
  <Override PartName="/ppt/media/image7.png" ContentType="image/png"/>
  <Override PartName="/ppt/media/image12.wmf" ContentType="image/x-wmf"/>
  <Override PartName="/ppt/media/image3.wmf" ContentType="image/x-wmf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9.wmf" ContentType="image/x-wmf"/>
  <Override PartName="/ppt/media/image17.wmf" ContentType="image/x-wmf"/>
  <Override PartName="/ppt/media/image6.jpeg" ContentType="image/jpeg"/>
  <Override PartName="/ppt/media/image1.png" ContentType="image/png"/>
  <Override PartName="/ppt/media/image14.wmf" ContentType="image/x-wmf"/>
  <Override PartName="/ppt/media/image26.wmf" ContentType="image/x-wmf"/>
  <Override PartName="/ppt/media/image16.jpeg" ContentType="image/jpeg"/>
  <Override PartName="/ppt/media/image15.wmf" ContentType="image/x-wmf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2.xlsx" ContentType="application/vnd.openxmlformats-officedocument.spreadsheetml.shee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1.xml.rels" ContentType="application/vnd.openxmlformats-package.relationships+xml"/>
  <Override PartName="/ppt/slides/_rels/slide39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6858000" cy="91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4"/>
          </p:nvPr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Img"/>
          </p:nvPr>
        </p:nvSpPr>
        <p:spPr>
          <a:xfrm>
            <a:off x="1133640" y="693360"/>
            <a:ext cx="4590720" cy="3443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5"/>
          </p:nvPr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6"/>
          </p:nvPr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2A391A-D71C-4C69-B68E-3B2ECC29D433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1133640" y="693720"/>
            <a:ext cx="4590720" cy="344340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Let’s go back to the main topic – how did the industry perform this winter?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Let’s talk about some of the primary factors at work – and then come back to what conclusions we can make.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Storage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Bottlenecks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Commodity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Quality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Regulatory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1133640" y="693720"/>
            <a:ext cx="4590720" cy="344340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33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Free</a:t>
            </a:r>
            <a:r>
              <a:rPr b="0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, 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Internet-based</a:t>
            </a:r>
            <a:r>
              <a:rPr b="0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, 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Global</a:t>
            </a:r>
            <a:r>
              <a:rPr b="0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Transaction  System Which Allows Counter parties to View 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Real Time Prices</a:t>
            </a:r>
            <a:r>
              <a:rPr b="0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From Enron’s Traders and 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Transact Instantly</a:t>
            </a:r>
            <a:r>
              <a:rPr b="0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Online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33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e80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e80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Integrated into Enron’s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Established Risk Management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Logistic Processes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e80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Utilizing Site to Offer Energy-Related Auction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e80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Expands Enron’s Information Base and Market 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e80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“Tried and Tested” Platform for Expanding Enron’s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e80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3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33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33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3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1139760" y="693720"/>
            <a:ext cx="4584600" cy="343872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6080" bIns="460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11:30 a.m., Tuesday, March 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Good Morning Everyone - thanks for the introduction….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5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Today I’d like to discuss something very unusual for our industry -- a cold winter and high energy prices.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5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5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I’ll be reviewing some of the causes of the supply/demand situation that we found ourselves in as well as the effects that the industry and consumers felt during the winter.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5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5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It’s always good to step back at the end of any winter season and look at what happened and how the industry responded -- and to assess if we could or should have done things differently.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1133640" y="693720"/>
            <a:ext cx="4590720" cy="344340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18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Ford claims $23 Million Loss in Supply Dispute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Futures Skyrockets; California jumps over $23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Forty-one dollars in California – ‘nuff said!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Greenspan warns of energy price dangers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Tuesday, March 27, 2001 03:44 PM</a:t>
            </a: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 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 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Panel OKs Power Rate Hikes of Up to 46%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California Electricity Crisis</a:t>
            </a:r>
            <a:br>
              <a:rPr sz="500"/>
            </a:b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Judge Frees Small Firm From Edison Contract  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Blackouts keep whole system functioning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How State's Consumers Lost With Electricity Deregulation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Estimate of Possible Overcharges for Electricity Rises to $6.3 Billion 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Blackout Brings Together Factions in Crisis </a:t>
            </a: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ahoma"/>
                <a:ea typeface="Times New Roman"/>
              </a:rPr>
              <a:t> </a:t>
            </a:r>
            <a:br>
              <a:rPr sz="500"/>
            </a:br>
            <a:br>
              <a:rPr sz="500"/>
            </a:b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1133640" y="693720"/>
            <a:ext cx="4590720" cy="344340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(these bullets from Paul Cherry)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Due to price volatility, credit conditions have changed, requests have increased for additional security, letters of credit, guaranties, and prepayments.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Financially distressed situations have been reduced due to: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sophistication - Information accessibility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strategies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Strategic Alliances/Relationships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1133640" y="693720"/>
            <a:ext cx="4590720" cy="3443400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7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(these bullets from Paul Cherry)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Due to price volatility, credit conditions have changed, requests have increased for additional security, letters of credit, guaranties, and prepayments.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Financially distressed situations have been reduced due to: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sophistication - Information accessibility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Hedging strategies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Strategic Alliances/Relationships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654099-31F7-4114-B3FA-5245F7843C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99FD27-E6CD-467D-9F4E-5EB7B3F5DC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2BB738-85AE-4B97-AC04-65043B3E1E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689D46-44EB-4A05-A03F-A938737EEF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154A93-CB3B-43A8-985F-158ADE7FDE92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5.wmf"/><Relationship Id="rId5" Type="http://schemas.openxmlformats.org/officeDocument/2006/relationships/image" Target="../media/image2.wmf"/><Relationship Id="rId6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6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3581280" y="914400"/>
            <a:ext cx="5181840" cy="5505480"/>
          </a:xfrm>
          <a:prstGeom prst="cloudCallout">
            <a:avLst>
              <a:gd name="adj1" fmla="val 32199"/>
              <a:gd name="adj2" fmla="val 117328"/>
            </a:avLst>
          </a:prstGeom>
          <a:solidFill>
            <a:srgbClr val="ababab">
              <a:alpha val="5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247680" y="1162080"/>
            <a:ext cx="4686120" cy="5257800"/>
          </a:xfrm>
          <a:prstGeom prst="cloudCallout">
            <a:avLst>
              <a:gd name="adj1" fmla="val -103013"/>
              <a:gd name="adj2" fmla="val 38615"/>
            </a:avLst>
          </a:prstGeom>
          <a:solidFill>
            <a:srgbClr val="ababab">
              <a:alpha val="50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04840" y="342720"/>
            <a:ext cx="569592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CHAOS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42480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SLA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637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Carlton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Processing/Gas Quality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495680" y="1981080"/>
            <a:ext cx="426744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TRANSWESTERN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  <a:ea typeface="Arial"/>
              </a:rPr>
              <a:t>California Gas Supply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  <a:ea typeface="Arial"/>
              </a:rPr>
              <a:t> Transport Uncertainty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  <a:ea typeface="Arial"/>
              </a:rPr>
              <a:t> Basis Volatility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  <a:ea typeface="Arial"/>
              </a:rPr>
              <a:t>	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  <a:ea typeface="Arial"/>
              </a:rPr>
              <a:t>	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"/>
          <p:cNvGraphicFramePr/>
          <p:nvPr/>
        </p:nvGraphicFramePr>
        <p:xfrm>
          <a:off x="533520" y="1143000"/>
          <a:ext cx="8001000" cy="5486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1143000"/>
                    <a:ext cx="8001000" cy="5486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Processing Economics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" name=""/>
          <p:cNvGrpSpPr/>
          <p:nvPr/>
        </p:nvGrpSpPr>
        <p:grpSpPr>
          <a:xfrm>
            <a:off x="8001000" y="5715000"/>
            <a:ext cx="794160" cy="762120"/>
            <a:chOff x="8001000" y="5715000"/>
            <a:chExt cx="794160" cy="762120"/>
          </a:xfrm>
        </p:grpSpPr>
        <p:pic>
          <p:nvPicPr>
            <p:cNvPr id="58" name="" descr=""/>
            <p:cNvPicPr/>
            <p:nvPr/>
          </p:nvPicPr>
          <p:blipFill>
            <a:blip r:embed="rId3"/>
            <a:stretch/>
          </p:blipFill>
          <p:spPr>
            <a:xfrm>
              <a:off x="8001000" y="5715000"/>
              <a:ext cx="71424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9" name=""/>
            <p:cNvSpPr/>
            <p:nvPr/>
          </p:nvSpPr>
          <p:spPr>
            <a:xfrm>
              <a:off x="8525880" y="61416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" name=""/>
          <p:cNvSpPr/>
          <p:nvPr/>
        </p:nvSpPr>
        <p:spPr>
          <a:xfrm>
            <a:off x="7203960" y="231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2331720" y="1447920"/>
            <a:ext cx="495468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4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Services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 Day Max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Gray Interconnect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Trailblazer Expansion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" name=""/>
          <p:cNvGrpSpPr/>
          <p:nvPr/>
        </p:nvGrpSpPr>
        <p:grpSpPr>
          <a:xfrm>
            <a:off x="7848720" y="5562720"/>
            <a:ext cx="794160" cy="761760"/>
            <a:chOff x="7848720" y="5562720"/>
            <a:chExt cx="794160" cy="761760"/>
          </a:xfrm>
        </p:grpSpPr>
        <p:pic>
          <p:nvPicPr>
            <p:cNvPr id="63" name="" descr=""/>
            <p:cNvPicPr/>
            <p:nvPr/>
          </p:nvPicPr>
          <p:blipFill>
            <a:blip r:embed="rId1"/>
            <a:stretch/>
          </p:blipFill>
          <p:spPr>
            <a:xfrm>
              <a:off x="7848720" y="55627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8373600" y="59893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" name=""/>
          <p:cNvSpPr/>
          <p:nvPr/>
        </p:nvSpPr>
        <p:spPr>
          <a:xfrm>
            <a:off x="3358800" y="654120"/>
            <a:ext cx="2732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NNG Issues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Services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047240" y="1981080"/>
            <a:ext cx="74106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Preferred Deferred Delivery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Auto Balance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Internet Services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On-Line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 rot="19604400">
            <a:off x="2230920" y="307440"/>
            <a:ext cx="2649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0000"/>
                </a:solidFill>
                <a:effectLst/>
                <a:uFillTx/>
                <a:latin typeface="Tahoma"/>
              </a:rPr>
              <a:t>PROJECT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497400" y="882720"/>
            <a:ext cx="30636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</a:t>
            </a:r>
            <a:r>
              <a:rPr b="1" lang="en-US" sz="2800" strike="noStrike" u="none">
                <a:solidFill>
                  <a:srgbClr val="ff0000"/>
                </a:solidFill>
                <a:effectLst/>
                <a:uFillTx/>
                <a:latin typeface="Tahoma"/>
              </a:rPr>
              <a:t>M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arket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</a:t>
            </a:r>
            <a:r>
              <a:rPr b="1" lang="en-US" sz="2800" strike="noStrike" u="none">
                <a:solidFill>
                  <a:srgbClr val="ff0000"/>
                </a:solidFill>
                <a:effectLst/>
                <a:uFillTx/>
                <a:latin typeface="Tahoma"/>
              </a:rPr>
              <a:t>A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rea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</a:t>
            </a:r>
            <a:r>
              <a:rPr b="1" lang="en-US" sz="2800" strike="noStrike" u="none">
                <a:solidFill>
                  <a:srgbClr val="ff0000"/>
                </a:solidFill>
                <a:effectLst/>
                <a:uFillTx/>
                <a:latin typeface="Tahoma"/>
              </a:rPr>
              <a:t>X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pansion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03360" y="2255760"/>
            <a:ext cx="7815240" cy="30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5960" indent="-28872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Project Max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35040" indent="-174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Matches customers’ growth plans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35040" indent="-174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Provides several years’ growth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35040" indent="-174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Target November 2003 In-Service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35040" indent="-174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Open Season invitations out soon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5960" indent="-2887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419040" y="798480"/>
          <a:ext cx="8115480" cy="523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9040" y="798480"/>
                    <a:ext cx="8115480" cy="523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"/>
          <p:cNvSpPr/>
          <p:nvPr/>
        </p:nvSpPr>
        <p:spPr>
          <a:xfrm>
            <a:off x="0" y="96840"/>
            <a:ext cx="9144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Key NNG Interconnects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811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027080" y="2017800"/>
            <a:ext cx="75312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Interconnect with Transwestern on NNG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Matches 150 mmcfd TW Red Rock Expansion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June 2002 In-Service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 to bring gas from Rockies, Anadarko, Hugoton or Permian with flow to California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77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8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" name=""/>
          <p:cNvSpPr/>
          <p:nvPr/>
        </p:nvSpPr>
        <p:spPr>
          <a:xfrm>
            <a:off x="1546560" y="388800"/>
            <a:ext cx="632988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Transwestern Interconnect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at Gray County, TX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Trailblazer Interconnect </a:t>
            </a:r>
            <a:br>
              <a:rPr sz="4400"/>
            </a:b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at NNG Beatrice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46120" y="2017800"/>
            <a:ext cx="840888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NNG Interconnect Expansion to match Trailblazer Expansion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June 2002 In-Service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Potential volume of 150 mmbtu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Premium markets for producer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Alternative supplies for markets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83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4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2000/2001 Review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906480" y="1980720"/>
            <a:ext cx="6937200" cy="3814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How stressed were our resources and infrastructure?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Why was this winter so much different than the past?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7" name=""/>
          <p:cNvGrpSpPr/>
          <p:nvPr/>
        </p:nvGrpSpPr>
        <p:grpSpPr>
          <a:xfrm>
            <a:off x="7848720" y="5562720"/>
            <a:ext cx="794160" cy="761760"/>
            <a:chOff x="7848720" y="5562720"/>
            <a:chExt cx="794160" cy="761760"/>
          </a:xfrm>
        </p:grpSpPr>
        <p:pic>
          <p:nvPicPr>
            <p:cNvPr id="88" name="" descr=""/>
            <p:cNvPicPr/>
            <p:nvPr/>
          </p:nvPicPr>
          <p:blipFill>
            <a:blip r:embed="rId1"/>
            <a:stretch/>
          </p:blipFill>
          <p:spPr>
            <a:xfrm>
              <a:off x="7848720" y="55627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9" name=""/>
            <p:cNvSpPr/>
            <p:nvPr/>
          </p:nvSpPr>
          <p:spPr>
            <a:xfrm>
              <a:off x="8373600" y="59893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85960" y="906120"/>
            <a:ext cx="7315200" cy="608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Transportation Issues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2398680" y="2401560"/>
            <a:ext cx="3200400" cy="3352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Bottlenecks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Investment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Liquidity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2" name=""/>
          <p:cNvGrpSpPr/>
          <p:nvPr/>
        </p:nvGrpSpPr>
        <p:grpSpPr>
          <a:xfrm>
            <a:off x="8001000" y="5715000"/>
            <a:ext cx="794160" cy="762120"/>
            <a:chOff x="8001000" y="5715000"/>
            <a:chExt cx="794160" cy="762120"/>
          </a:xfrm>
        </p:grpSpPr>
        <p:pic>
          <p:nvPicPr>
            <p:cNvPr id="93" name="" descr=""/>
            <p:cNvPicPr/>
            <p:nvPr/>
          </p:nvPicPr>
          <p:blipFill>
            <a:blip r:embed="rId1"/>
            <a:stretch/>
          </p:blipFill>
          <p:spPr>
            <a:xfrm>
              <a:off x="8001000" y="5715000"/>
              <a:ext cx="71424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4" name=""/>
            <p:cNvSpPr/>
            <p:nvPr/>
          </p:nvSpPr>
          <p:spPr>
            <a:xfrm>
              <a:off x="8525880" y="61416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im1" descr=""/>
          <p:cNvPicPr/>
          <p:nvPr/>
        </p:nvPicPr>
        <p:blipFill>
          <a:blip r:embed="rId1"/>
          <a:stretch/>
        </p:blipFill>
        <p:spPr>
          <a:xfrm>
            <a:off x="0" y="27000"/>
            <a:ext cx="9144000" cy="683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"/>
          <p:cNvSpPr/>
          <p:nvPr/>
        </p:nvSpPr>
        <p:spPr>
          <a:xfrm>
            <a:off x="685800" y="4876920"/>
            <a:ext cx="8839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Did you feel like you went from this….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304920" y="533520"/>
            <a:ext cx="42242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Capacity Bottlenecks --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D04972_" descr=""/>
          <p:cNvPicPr/>
          <p:nvPr/>
        </p:nvPicPr>
        <p:blipFill>
          <a:blip r:embed="rId1"/>
          <a:stretch/>
        </p:blipFill>
        <p:spPr>
          <a:xfrm>
            <a:off x="399960" y="38160"/>
            <a:ext cx="8469360" cy="634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076480" y="38160"/>
            <a:ext cx="4790880" cy="1333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CONTROL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99960" y="1704600"/>
            <a:ext cx="4400640" cy="3514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4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New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Peak Day Max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Gray Interconnect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Trailblazer Expansion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4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52560" y="1704960"/>
            <a:ext cx="4591080" cy="2876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18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TRANSWESTERN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Red Rock Expansion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Transport Options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8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Index-Based Transport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newhall" descr=""/>
          <p:cNvPicPr/>
          <p:nvPr/>
        </p:nvPicPr>
        <p:blipFill>
          <a:blip r:embed="rId1"/>
          <a:srcRect l="0" t="10406" r="0" b="0"/>
          <a:stretch/>
        </p:blipFill>
        <p:spPr>
          <a:xfrm>
            <a:off x="0" y="0"/>
            <a:ext cx="58626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5943600" y="4648320"/>
            <a:ext cx="25146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…to this?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0" name=""/>
          <p:cNvGrpSpPr/>
          <p:nvPr/>
        </p:nvGrpSpPr>
        <p:grpSpPr>
          <a:xfrm>
            <a:off x="8077320" y="5791320"/>
            <a:ext cx="794160" cy="761760"/>
            <a:chOff x="8077320" y="5791320"/>
            <a:chExt cx="794160" cy="761760"/>
          </a:xfrm>
        </p:grpSpPr>
        <p:pic>
          <p:nvPicPr>
            <p:cNvPr id="101" name="" descr=""/>
            <p:cNvPicPr/>
            <p:nvPr/>
          </p:nvPicPr>
          <p:blipFill>
            <a:blip r:embed="rId2"/>
            <a:stretch/>
          </p:blipFill>
          <p:spPr>
            <a:xfrm>
              <a:off x="8077320" y="57913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2" name=""/>
            <p:cNvSpPr/>
            <p:nvPr/>
          </p:nvSpPr>
          <p:spPr>
            <a:xfrm>
              <a:off x="8602200" y="62179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2714760" y="3638520"/>
            <a:ext cx="6429240" cy="8683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Transco Zone 3 Pool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$ 9.97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New York City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$19.33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2714760" y="2514600"/>
            <a:ext cx="6429240" cy="8697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 indent="-22716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TW Permian 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$ 9.81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22716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SoCal California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$16.39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714760" y="4815000"/>
            <a:ext cx="6429240" cy="8683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lvl="1" marL="114480" indent="11556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NNG Demarcation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$10.52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indent="11556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Minnesota City Gate   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$11.05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6" name="newhall" descr=""/>
          <p:cNvPicPr/>
          <p:nvPr/>
        </p:nvPicPr>
        <p:blipFill>
          <a:blip r:embed="rId1"/>
          <a:stretch/>
        </p:blipFill>
        <p:spPr>
          <a:xfrm>
            <a:off x="0" y="0"/>
            <a:ext cx="2895480" cy="68580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</p:pic>
      <p:sp>
        <p:nvSpPr>
          <p:cNvPr id="107" name=""/>
          <p:cNvSpPr/>
          <p:nvPr/>
        </p:nvSpPr>
        <p:spPr>
          <a:xfrm>
            <a:off x="2895480" y="457200"/>
            <a:ext cx="6248520" cy="9144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</a:t>
            </a:r>
            <a:br>
              <a:rPr sz="4000"/>
            </a:br>
            <a:r>
              <a:rPr b="1" lang="en-US" sz="40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Bottlenecks </a:t>
            </a:r>
            <a:br>
              <a:rPr sz="4000"/>
            </a:b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4419720" y="1523880"/>
            <a:ext cx="32763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1st of Month Indexes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January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380880"/>
            <a:ext cx="8097840" cy="914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Investment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0" y="2089080"/>
            <a:ext cx="9144000" cy="8697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 indent="-11124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TW Permian 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 $6.58     -     $0.38     =     $6.20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1124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To SoCal California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1" name=""/>
          <p:cNvGrpSpPr/>
          <p:nvPr/>
        </p:nvGrpSpPr>
        <p:grpSpPr>
          <a:xfrm>
            <a:off x="8001000" y="5791320"/>
            <a:ext cx="794160" cy="761760"/>
            <a:chOff x="8001000" y="5791320"/>
            <a:chExt cx="794160" cy="761760"/>
          </a:xfrm>
        </p:grpSpPr>
        <p:pic>
          <p:nvPicPr>
            <p:cNvPr id="112" name="" descr=""/>
            <p:cNvPicPr/>
            <p:nvPr/>
          </p:nvPicPr>
          <p:blipFill>
            <a:blip r:embed="rId1"/>
            <a:stretch/>
          </p:blipFill>
          <p:spPr>
            <a:xfrm>
              <a:off x="8001000" y="57913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3" name=""/>
            <p:cNvSpPr/>
            <p:nvPr/>
          </p:nvSpPr>
          <p:spPr>
            <a:xfrm>
              <a:off x="8525880" y="62179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4" name=""/>
          <p:cNvGrpSpPr/>
          <p:nvPr/>
        </p:nvGrpSpPr>
        <p:grpSpPr>
          <a:xfrm>
            <a:off x="1428840" y="1447920"/>
            <a:ext cx="7097760" cy="642600"/>
            <a:chOff x="1428840" y="1447920"/>
            <a:chExt cx="7097760" cy="642600"/>
          </a:xfrm>
        </p:grpSpPr>
        <p:sp>
          <p:nvSpPr>
            <p:cNvPr id="115" name=""/>
            <p:cNvSpPr/>
            <p:nvPr/>
          </p:nvSpPr>
          <p:spPr>
            <a:xfrm>
              <a:off x="3958920" y="1447920"/>
              <a:ext cx="955800" cy="642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Index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Spread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5181480" y="1447920"/>
              <a:ext cx="1428840" cy="642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Variable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Cost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1428840" y="1600200"/>
              <a:ext cx="2076480" cy="398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January 2001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6610320" y="1447920"/>
              <a:ext cx="1916280" cy="642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Demand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Contribution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"/>
          <p:cNvSpPr/>
          <p:nvPr/>
        </p:nvSpPr>
        <p:spPr>
          <a:xfrm>
            <a:off x="0" y="4640400"/>
            <a:ext cx="9144000" cy="8683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lvl="1" marL="457200" indent="-16812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NNG Demarcation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 $0.53      -     $0.13     =     $0.40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6812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To Minnesota City Gate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0" y="3303720"/>
            <a:ext cx="9372600" cy="7221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lvl="1" marL="457200"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Transco Zone 3 Pool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 $9.36     -     $0.58     =     $8.78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      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To New York City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380880"/>
            <a:ext cx="8097840" cy="914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Investment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-28440" y="2446200"/>
            <a:ext cx="9144000" cy="8697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TW Permian 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 $0.16     -     $0.18    =     </a:t>
            </a:r>
            <a:r>
              <a:rPr b="1" lang="en-US" sz="24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($0.02)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To SoCal California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3" name=""/>
          <p:cNvGrpSpPr/>
          <p:nvPr/>
        </p:nvGrpSpPr>
        <p:grpSpPr>
          <a:xfrm>
            <a:off x="8001000" y="5791320"/>
            <a:ext cx="794160" cy="761760"/>
            <a:chOff x="8001000" y="5791320"/>
            <a:chExt cx="794160" cy="761760"/>
          </a:xfrm>
        </p:grpSpPr>
        <p:pic>
          <p:nvPicPr>
            <p:cNvPr id="124" name="" descr=""/>
            <p:cNvPicPr/>
            <p:nvPr/>
          </p:nvPicPr>
          <p:blipFill>
            <a:blip r:embed="rId1"/>
            <a:stretch/>
          </p:blipFill>
          <p:spPr>
            <a:xfrm>
              <a:off x="8001000" y="57913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5" name=""/>
            <p:cNvSpPr/>
            <p:nvPr/>
          </p:nvSpPr>
          <p:spPr>
            <a:xfrm>
              <a:off x="8525880" y="62179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6" name=""/>
          <p:cNvGrpSpPr/>
          <p:nvPr/>
        </p:nvGrpSpPr>
        <p:grpSpPr>
          <a:xfrm>
            <a:off x="1428840" y="1447920"/>
            <a:ext cx="7097760" cy="642600"/>
            <a:chOff x="1428840" y="1447920"/>
            <a:chExt cx="7097760" cy="642600"/>
          </a:xfrm>
        </p:grpSpPr>
        <p:sp>
          <p:nvSpPr>
            <p:cNvPr id="127" name=""/>
            <p:cNvSpPr/>
            <p:nvPr/>
          </p:nvSpPr>
          <p:spPr>
            <a:xfrm>
              <a:off x="3958920" y="1447920"/>
              <a:ext cx="955800" cy="642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Index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Spread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81480" y="1447920"/>
              <a:ext cx="1428840" cy="642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Variable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Cost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1428840" y="1600200"/>
              <a:ext cx="2076480" cy="398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May 2000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6610320" y="1447920"/>
              <a:ext cx="1916280" cy="642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Demand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66"/>
                  </a:solidFill>
                  <a:effectLst/>
                  <a:uFillTx/>
                  <a:latin typeface="Arial"/>
                </a:rPr>
                <a:t>Contribution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1" name=""/>
          <p:cNvSpPr/>
          <p:nvPr/>
        </p:nvSpPr>
        <p:spPr>
          <a:xfrm>
            <a:off x="0" y="4932360"/>
            <a:ext cx="9144000" cy="86976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NNG Demarcation 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  $0.14      -     $0.095   =     $0.045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To Minneapolis City Gate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0" y="3689280"/>
            <a:ext cx="9391680" cy="8683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Transco Zone 3 Pool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 $0.32     -     $0.20     =     $0.12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To New York City</a:t>
            </a: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Investment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928440" y="2057040"/>
            <a:ext cx="7148520" cy="3809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Annual Average Demand Coverage </a:t>
            </a:r>
            <a:r>
              <a:rPr b="0" lang="en-US" sz="3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must equal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Cost to Build in a 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driven expansion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Downstream markets must be willing to contract for incremental service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5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136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7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29800" y="1144080"/>
            <a:ext cx="7628040" cy="608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Transportation Liquidity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218960" y="1981080"/>
            <a:ext cx="7275240" cy="39261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Gray Market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Release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 Pricing Valuation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On Line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4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8001000" y="5715000"/>
            <a:ext cx="794160" cy="762120"/>
            <a:chOff x="8001000" y="5715000"/>
            <a:chExt cx="794160" cy="762120"/>
          </a:xfrm>
        </p:grpSpPr>
        <p:pic>
          <p:nvPicPr>
            <p:cNvPr id="141" name="" descr=""/>
            <p:cNvPicPr/>
            <p:nvPr/>
          </p:nvPicPr>
          <p:blipFill>
            <a:blip r:embed="rId1"/>
            <a:stretch/>
          </p:blipFill>
          <p:spPr>
            <a:xfrm>
              <a:off x="8001000" y="5715000"/>
              <a:ext cx="71424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2" name=""/>
            <p:cNvSpPr/>
            <p:nvPr/>
          </p:nvSpPr>
          <p:spPr>
            <a:xfrm>
              <a:off x="8525880" y="61416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609480" y="1066680"/>
            <a:ext cx="8001000" cy="5375160"/>
            <a:chOff x="609480" y="1066680"/>
            <a:chExt cx="8001000" cy="5375160"/>
          </a:xfrm>
        </p:grpSpPr>
        <p:graphicFrame>
          <p:nvGraphicFramePr>
            <p:cNvPr id="144" name=""/>
            <p:cNvGraphicFramePr/>
            <p:nvPr/>
          </p:nvGraphicFramePr>
          <p:xfrm>
            <a:off x="609480" y="2223720"/>
            <a:ext cx="8001000" cy="42181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4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09480" y="2223720"/>
                      <a:ext cx="8001000" cy="4218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46" name=""/>
            <p:cNvGraphicFramePr/>
            <p:nvPr/>
          </p:nvGraphicFramePr>
          <p:xfrm>
            <a:off x="609480" y="1066680"/>
            <a:ext cx="7997040" cy="114696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4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609480" y="1066680"/>
                      <a:ext cx="7997040" cy="1146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On 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61760" y="243792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Commodity Issues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0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151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2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2279520" y="1444320"/>
            <a:ext cx="6260760" cy="42094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1444" y="19"/>
                </a:moveTo>
                <a:arcTo wR="10800" hR="10800" stAng="-5194999" swAng="10178560"/>
                <a:lnTo>
                  <a:pt x="10800" y="10800"/>
                </a:lnTo>
                <a:close/>
              </a:path>
              <a:path fill="none" w="21600" h="21600">
                <a:moveTo>
                  <a:pt x="11444" y="19"/>
                </a:moveTo>
                <a:arcTo wR="10800" hR="10800" stAng="-5194999" swAng="10178560"/>
              </a:path>
            </a:pathLst>
          </a:custGeom>
          <a:noFill/>
          <a:ln w="57240">
            <a:solidFill>
              <a:srgbClr val="000000"/>
            </a:solidFill>
            <a:prstDash val="dash"/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4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155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6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7" name=""/>
          <p:cNvGrpSpPr/>
          <p:nvPr/>
        </p:nvGrpSpPr>
        <p:grpSpPr>
          <a:xfrm>
            <a:off x="2051640" y="2826000"/>
            <a:ext cx="4905720" cy="1896840"/>
            <a:chOff x="2051640" y="2826000"/>
            <a:chExt cx="4905720" cy="1896840"/>
          </a:xfrm>
        </p:grpSpPr>
        <p:sp>
          <p:nvSpPr>
            <p:cNvPr id="158" name=""/>
            <p:cNvSpPr/>
            <p:nvPr/>
          </p:nvSpPr>
          <p:spPr>
            <a:xfrm flipV="1">
              <a:off x="3253680" y="2825280"/>
              <a:ext cx="3703680" cy="150948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3700" y="397"/>
                  </a:moveTo>
                  <a:arcTo wR="10800" hR="10800" stAng="-4465341" swAng="4277676"/>
                  <a:lnTo>
                    <a:pt x="10800" y="10800"/>
                  </a:lnTo>
                  <a:close/>
                </a:path>
                <a:path fill="none" w="21600" h="21600">
                  <a:moveTo>
                    <a:pt x="13700" y="397"/>
                  </a:moveTo>
                  <a:arcTo wR="10800" hR="10800" stAng="-4465341" swAng="4277676"/>
                </a:path>
              </a:pathLst>
            </a:custGeom>
            <a:noFill/>
            <a:ln w="381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3340080" y="3809880"/>
              <a:ext cx="2222640" cy="912960"/>
            </a:xfrm>
            <a:prstGeom prst="flowChartAlternateProcess">
              <a:avLst/>
            </a:prstGeom>
            <a:noFill/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Inventory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 flipH="1" flipV="1">
              <a:off x="2051640" y="2844000"/>
              <a:ext cx="2840400" cy="14727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1756" y="42"/>
                  </a:moveTo>
                  <a:arcTo wR="10800" hR="10800" stAng="-5095251" swAng="4779672"/>
                  <a:lnTo>
                    <a:pt x="10800" y="10800"/>
                  </a:lnTo>
                  <a:close/>
                </a:path>
                <a:path fill="none" w="21600" h="21600">
                  <a:moveTo>
                    <a:pt x="11756" y="42"/>
                  </a:moveTo>
                  <a:arcTo wR="10800" hR="10800" stAng="-5095251" swAng="4779672"/>
                </a:path>
              </a:pathLst>
            </a:custGeom>
            <a:noFill/>
            <a:ln w="381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1" name=""/>
          <p:cNvSpPr/>
          <p:nvPr/>
        </p:nvSpPr>
        <p:spPr>
          <a:xfrm>
            <a:off x="3078720" y="457200"/>
            <a:ext cx="3084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Price Drivers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2" name=""/>
          <p:cNvGrpSpPr/>
          <p:nvPr/>
        </p:nvGrpSpPr>
        <p:grpSpPr>
          <a:xfrm>
            <a:off x="838080" y="1295280"/>
            <a:ext cx="7096320" cy="2362320"/>
            <a:chOff x="838080" y="1295280"/>
            <a:chExt cx="7096320" cy="2362320"/>
          </a:xfrm>
        </p:grpSpPr>
        <p:sp>
          <p:nvSpPr>
            <p:cNvPr id="163" name=""/>
            <p:cNvSpPr/>
            <p:nvPr/>
          </p:nvSpPr>
          <p:spPr>
            <a:xfrm flipH="1">
              <a:off x="2208960" y="1828800"/>
              <a:ext cx="2539800" cy="94572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1043" y="3"/>
                  </a:moveTo>
                  <a:arcTo wR="10800" hR="10800" stAng="-5322716" swAng="5427598"/>
                  <a:lnTo>
                    <a:pt x="10800" y="10800"/>
                  </a:lnTo>
                  <a:close/>
                </a:path>
                <a:path fill="none" w="21600" h="21600">
                  <a:moveTo>
                    <a:pt x="11043" y="3"/>
                  </a:moveTo>
                  <a:arcTo wR="10800" hR="10800" stAng="-5322716" swAng="5427598"/>
                </a:path>
              </a:pathLst>
            </a:custGeom>
            <a:noFill/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4278600" y="1828800"/>
              <a:ext cx="2415600" cy="94284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800" y="0"/>
                  </a:moveTo>
                  <a:arcTo wR="10800" hR="10800" stAng="-5400000" swAng="5400000"/>
                  <a:lnTo>
                    <a:pt x="10800" y="10800"/>
                  </a:lnTo>
                  <a:close/>
                </a:path>
                <a:path fill="none" w="21600" h="21600">
                  <a:moveTo>
                    <a:pt x="10800" y="0"/>
                  </a:moveTo>
                  <a:arcTo wR="10800" hR="10800" stAng="-5400000" swAng="5400000"/>
                </a:path>
              </a:pathLst>
            </a:custGeom>
            <a:noFill/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5" name=""/>
            <p:cNvGrpSpPr/>
            <p:nvPr/>
          </p:nvGrpSpPr>
          <p:grpSpPr>
            <a:xfrm>
              <a:off x="3495600" y="1295280"/>
              <a:ext cx="1911240" cy="990720"/>
              <a:chOff x="3495600" y="1295280"/>
              <a:chExt cx="1911240" cy="990720"/>
            </a:xfrm>
          </p:grpSpPr>
          <p:sp>
            <p:nvSpPr>
              <p:cNvPr id="166" name=""/>
              <p:cNvSpPr/>
              <p:nvPr/>
            </p:nvSpPr>
            <p:spPr>
              <a:xfrm>
                <a:off x="3495600" y="1295280"/>
                <a:ext cx="1759320" cy="990720"/>
              </a:xfrm>
              <a:prstGeom prst="flowChartAlternateProcess">
                <a:avLst/>
              </a:prstGeom>
              <a:noFill/>
              <a:ln w="57240">
                <a:solidFill>
                  <a:srgbClr val="00d8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400" strike="noStrike" u="sng">
                    <a:solidFill>
                      <a:srgbClr val="000000"/>
                    </a:solidFill>
                    <a:effectLst/>
                    <a:uFillTx/>
                    <a:latin typeface="Tahoma"/>
                  </a:rPr>
                  <a:t>Price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" name="Infopage"/>
              <p:cNvSpPr/>
              <p:nvPr/>
            </p:nvSpPr>
            <p:spPr>
              <a:xfrm>
                <a:off x="4550400" y="1295280"/>
                <a:ext cx="856440" cy="990720"/>
              </a:xfrm>
              <a:custGeom>
                <a:avLst/>
                <a:gdLst>
                  <a:gd name="textAreaLeft" fmla="*/ 39600 w 856440"/>
                  <a:gd name="textAreaRight" fmla="*/ 825480 w 856440"/>
                  <a:gd name="textAreaTop" fmla="*/ 558360 h 990720"/>
                  <a:gd name="textAreaBottom" fmla="*/ 786600 h 990720"/>
                  <a:gd name="GluePoint1X" fmla="*/ 10757 w 21706"/>
                  <a:gd name="GluePoint1Y" fmla="*/ 21632 h 21632"/>
                  <a:gd name="GluePoint2X" fmla="*/ 85 w 21706"/>
                  <a:gd name="GluePoint2Y" fmla="*/ 10849 h 21632"/>
                  <a:gd name="GluePoint3X" fmla="*/ 10757 w 21706"/>
                  <a:gd name="GluePoint3Y" fmla="*/ 81 h 21632"/>
                  <a:gd name="GluePoint4X" fmla="*/ 21706 w 21706"/>
                  <a:gd name="GluePoint4Y" fmla="*/ 10652 h 21632"/>
                  <a:gd name="GluePoint5X" fmla="*/ 10757 w 21706"/>
                  <a:gd name="GluePoint5Y" fmla="*/ 21632 h 21632"/>
                  <a:gd name="GluePoint6X" fmla="*/ 0 w 21706"/>
                  <a:gd name="GluePoint6Y" fmla="*/ 0 h 21632"/>
                  <a:gd name="GluePoint7X" fmla="*/ 21600 w 21706"/>
                  <a:gd name="GluePoint7Y" fmla="*/ 0 h 21632"/>
                  <a:gd name="GluePoint8X" fmla="*/ 21600 w 21706"/>
                  <a:gd name="GluePoint8Y" fmla="*/ 21600 h 2163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21706" h="21632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706" h="21632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706" h="21632">
                    <a:moveTo>
                      <a:pt x="8333" y="4025"/>
                    </a:moveTo>
                    <a:lnTo>
                      <a:pt x="12500" y="4025"/>
                    </a:lnTo>
                    <a:lnTo>
                      <a:pt x="12500" y="11094"/>
                    </a:lnTo>
                    <a:lnTo>
                      <a:pt x="13903" y="11094"/>
                    </a:lnTo>
                    <a:lnTo>
                      <a:pt x="13903" y="11618"/>
                    </a:lnTo>
                    <a:lnTo>
                      <a:pt x="7908" y="11618"/>
                    </a:lnTo>
                    <a:lnTo>
                      <a:pt x="7908" y="11078"/>
                    </a:lnTo>
                    <a:lnTo>
                      <a:pt x="9418" y="11078"/>
                    </a:lnTo>
                    <a:lnTo>
                      <a:pt x="9418" y="4549"/>
                    </a:lnTo>
                    <a:lnTo>
                      <a:pt x="8333" y="4549"/>
                    </a:lnTo>
                    <a:lnTo>
                      <a:pt x="8333" y="4025"/>
                    </a:lnTo>
                    <a:close/>
                  </a:path>
                  <a:path w="21706" h="21632">
                    <a:moveTo>
                      <a:pt x="9120" y="2127"/>
                    </a:moveTo>
                    <a:lnTo>
                      <a:pt x="9120" y="1783"/>
                    </a:lnTo>
                    <a:lnTo>
                      <a:pt x="9269" y="1538"/>
                    </a:lnTo>
                    <a:lnTo>
                      <a:pt x="9588" y="1194"/>
                    </a:lnTo>
                    <a:lnTo>
                      <a:pt x="10013" y="998"/>
                    </a:lnTo>
                    <a:lnTo>
                      <a:pt x="10396" y="850"/>
                    </a:lnTo>
                    <a:lnTo>
                      <a:pt x="10906" y="801"/>
                    </a:lnTo>
                    <a:lnTo>
                      <a:pt x="11480" y="900"/>
                    </a:lnTo>
                    <a:lnTo>
                      <a:pt x="11926" y="1047"/>
                    </a:lnTo>
                    <a:lnTo>
                      <a:pt x="12266" y="1292"/>
                    </a:lnTo>
                    <a:lnTo>
                      <a:pt x="12500" y="1587"/>
                    </a:lnTo>
                    <a:lnTo>
                      <a:pt x="12649" y="1832"/>
                    </a:lnTo>
                    <a:lnTo>
                      <a:pt x="12692" y="2143"/>
                    </a:lnTo>
                    <a:lnTo>
                      <a:pt x="12649" y="2421"/>
                    </a:lnTo>
                    <a:lnTo>
                      <a:pt x="12500" y="2781"/>
                    </a:lnTo>
                    <a:lnTo>
                      <a:pt x="12330" y="3060"/>
                    </a:lnTo>
                    <a:lnTo>
                      <a:pt x="11884" y="3305"/>
                    </a:lnTo>
                    <a:lnTo>
                      <a:pt x="11501" y="3452"/>
                    </a:lnTo>
                    <a:lnTo>
                      <a:pt x="10863" y="3550"/>
                    </a:lnTo>
                    <a:lnTo>
                      <a:pt x="10396" y="3518"/>
                    </a:lnTo>
                    <a:lnTo>
                      <a:pt x="9949" y="3321"/>
                    </a:lnTo>
                    <a:lnTo>
                      <a:pt x="9524" y="3125"/>
                    </a:lnTo>
                    <a:lnTo>
                      <a:pt x="9311" y="2765"/>
                    </a:lnTo>
                    <a:lnTo>
                      <a:pt x="9184" y="2438"/>
                    </a:lnTo>
                    <a:lnTo>
                      <a:pt x="9120" y="2127"/>
                    </a:lnTo>
                    <a:close/>
                  </a:path>
                </a:pathLst>
              </a:custGeom>
              <a:noFill/>
              <a:ln w="57240">
                <a:solidFill>
                  <a:srgbClr val="00d800"/>
                </a:solidFill>
                <a:miter/>
              </a:ln>
              <a:effectLst>
                <a:outerShdw dist="107932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68" name=""/>
            <p:cNvSpPr/>
            <p:nvPr/>
          </p:nvSpPr>
          <p:spPr>
            <a:xfrm>
              <a:off x="838080" y="2362320"/>
              <a:ext cx="2143080" cy="1295280"/>
            </a:xfrm>
            <a:prstGeom prst="flowChartAlternateProcess">
              <a:avLst/>
            </a:prstGeom>
            <a:noFill/>
            <a:ln w="572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Supply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69" name="bd10421_" descr=""/>
            <p:cNvPicPr/>
            <p:nvPr/>
          </p:nvPicPr>
          <p:blipFill>
            <a:blip r:embed="rId2"/>
            <a:stretch/>
          </p:blipFill>
          <p:spPr>
            <a:xfrm>
              <a:off x="2362320" y="2286000"/>
              <a:ext cx="1209600" cy="1371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0" name=""/>
            <p:cNvSpPr/>
            <p:nvPr/>
          </p:nvSpPr>
          <p:spPr>
            <a:xfrm>
              <a:off x="5791320" y="2324160"/>
              <a:ext cx="2143080" cy="1295280"/>
            </a:xfrm>
            <a:prstGeom prst="flowChartAlternateProcess">
              <a:avLst/>
            </a:prstGeom>
            <a:noFill/>
            <a:ln w="57240">
              <a:solidFill>
                <a:srgbClr val="00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sng">
                  <a:solidFill>
                    <a:srgbClr val="000000"/>
                  </a:solidFill>
                  <a:effectLst/>
                  <a:uFillTx/>
                  <a:latin typeface="Tahoma"/>
                </a:rPr>
                <a:t>Demand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1" name=""/>
          <p:cNvGrpSpPr/>
          <p:nvPr/>
        </p:nvGrpSpPr>
        <p:grpSpPr>
          <a:xfrm>
            <a:off x="3186000" y="4724280"/>
            <a:ext cx="2530440" cy="1752840"/>
            <a:chOff x="3186000" y="4724280"/>
            <a:chExt cx="2530440" cy="1752840"/>
          </a:xfrm>
        </p:grpSpPr>
        <p:sp>
          <p:nvSpPr>
            <p:cNvPr id="172" name=""/>
            <p:cNvSpPr/>
            <p:nvPr/>
          </p:nvSpPr>
          <p:spPr>
            <a:xfrm>
              <a:off x="3219480" y="5029200"/>
              <a:ext cx="2496960" cy="1198440"/>
            </a:xfrm>
            <a:prstGeom prst="flowChartAlternateProcess">
              <a:avLst/>
            </a:prstGeom>
            <a:noFill/>
            <a:ln w="57240">
              <a:solidFill>
                <a:srgbClr val="00d8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73" name="bd18043_" descr=""/>
            <p:cNvPicPr/>
            <p:nvPr/>
          </p:nvPicPr>
          <p:blipFill>
            <a:blip r:embed="rId3"/>
            <a:stretch/>
          </p:blipFill>
          <p:spPr>
            <a:xfrm>
              <a:off x="3186000" y="5029200"/>
              <a:ext cx="1166760" cy="1447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4" name=""/>
            <p:cNvSpPr/>
            <p:nvPr/>
          </p:nvSpPr>
          <p:spPr>
            <a:xfrm>
              <a:off x="4419720" y="4724280"/>
              <a:ext cx="0" cy="3049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5" name=""/>
          <p:cNvSpPr/>
          <p:nvPr/>
        </p:nvSpPr>
        <p:spPr>
          <a:xfrm>
            <a:off x="4419720" y="5410080"/>
            <a:ext cx="94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Price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085760" y="352080"/>
            <a:ext cx="739152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Are we in an energy crisis?  </a:t>
            </a: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–1970’s Headlines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819000" y="4749840"/>
            <a:ext cx="3676680" cy="32364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19080">
                  <a:solidFill>
                    <a:srgbClr val="000000"/>
                  </a:solidFill>
                  <a:miter/>
                </a:ln>
                <a:solidFill>
                  <a:srgbClr val="b2b2b2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Impact"/>
              </a:rPr>
              <a:t>Carter warns of "Impending Crisis"</a:t>
            </a:r>
            <a:endParaRPr b="0" lang="en-US" sz="2000" spc="3" strike="noStrike" u="none">
              <a:ln w="19080">
                <a:solidFill>
                  <a:srgbClr val="000000"/>
                </a:solidFill>
                <a:miter/>
              </a:ln>
              <a:solidFill>
                <a:srgbClr val="b2b2b2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Impact"/>
              <a:ea typeface="Impact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685800" y="2362320"/>
            <a:ext cx="4038480" cy="7617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3" strike="noStrike" u="none">
                <a:ln w="0">
                  <a:noFill/>
                </a:ln>
                <a:solidFill>
                  <a:srgbClr val="000066"/>
                </a:solidFill>
                <a:effectLst>
                  <a:outerShdw dist="40186" dir="1096358" blurRad="0" rotWithShape="0">
                    <a:srgbClr val="c0c0c0"/>
                  </a:outerShdw>
                </a:effectLst>
                <a:uFillTx/>
                <a:latin typeface="Times New Roman"/>
              </a:rPr>
              <a:t>Industrial Output down 1% in January -</a:t>
            </a:r>
            <a:endParaRPr b="1" lang="en-US" sz="2800" spc="3" strike="noStrike" u="none">
              <a:ln w="0">
                <a:noFill/>
              </a:ln>
              <a:solidFill>
                <a:srgbClr val="000066"/>
              </a:solidFill>
              <a:effectLst>
                <a:outerShdw dist="40186" dir="1096358" blurRad="0" rotWithShape="0">
                  <a:srgbClr val="c0c0c0"/>
                </a:outerShdw>
              </a:effectLst>
              <a:uFillTx/>
              <a:latin typeface="Times New Roman"/>
              <a:ea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3" strike="noStrike" u="none">
                <a:ln w="0">
                  <a:noFill/>
                </a:ln>
                <a:solidFill>
                  <a:srgbClr val="000066"/>
                </a:solidFill>
                <a:effectLst>
                  <a:outerShdw dist="40186" dir="1096358" blurRad="0" rotWithShape="0">
                    <a:srgbClr val="c0c0c0"/>
                  </a:outerShdw>
                </a:effectLst>
                <a:uFillTx/>
                <a:latin typeface="Times New Roman"/>
              </a:rPr>
              <a:t>Shortages Blamed</a:t>
            </a:r>
            <a:endParaRPr b="1" lang="en-US" sz="2800" spc="3" strike="noStrike" u="none">
              <a:ln w="0">
                <a:noFill/>
              </a:ln>
              <a:solidFill>
                <a:srgbClr val="000066"/>
              </a:solidFill>
              <a:effectLst>
                <a:outerShdw dist="40186" dir="1096358" blurRad="0" rotWithShape="0">
                  <a:srgbClr val="c0c0c0"/>
                </a:outerShdw>
              </a:effectLst>
              <a:uFillTx/>
              <a:latin typeface="Times New Roman"/>
              <a:ea typeface="Times New Roman"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5495760" y="1495440"/>
            <a:ext cx="3038760" cy="3618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12600">
                  <a:solidFill>
                    <a:srgbClr val="000000"/>
                  </a:solidFill>
                  <a:miter/>
                </a:ln>
                <a:solidFill>
                  <a:srgbClr val="333333">
                    <a:alpha val="50000"/>
                  </a:srgbClr>
                </a:solidFill>
                <a:effectLst>
                  <a:outerShdw dist="40186" dir="1096358" blurRad="0" rotWithShape="0">
                    <a:srgbClr val="9999ff"/>
                  </a:outerShdw>
                </a:effectLst>
                <a:uFillTx/>
                <a:latin typeface="Arial Black"/>
              </a:rPr>
              <a:t>Gas Diversion Curbed</a:t>
            </a:r>
            <a:endParaRPr b="0" lang="en-US" sz="2000" spc="3" strike="noStrike" u="none">
              <a:ln w="12600">
                <a:solidFill>
                  <a:srgbClr val="000000"/>
                </a:solidFill>
                <a:miter/>
              </a:ln>
              <a:solidFill>
                <a:srgbClr val="333333">
                  <a:alpha val="50000"/>
                </a:srgbClr>
              </a:solidFill>
              <a:effectLst>
                <a:outerShdw dist="40186" dir="1096358" blurRad="0" rotWithShape="0">
                  <a:srgbClr val="9999ff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5981760" y="3301920"/>
            <a:ext cx="2924280" cy="723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Arial Black"/>
              </a:rPr>
              <a:t>Law Waived to Ease </a:t>
            </a:r>
            <a:endParaRPr b="0" lang="en-US" sz="20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Arial Black"/>
              </a:rPr>
              <a:t>Gas Transport</a:t>
            </a:r>
            <a:endParaRPr b="0" lang="en-US" sz="20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Arial Black"/>
              <a:ea typeface="Arial Black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4495680" y="2895480"/>
            <a:ext cx="3229200" cy="3621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12600">
                  <a:solidFill>
                    <a:srgbClr val="3333cc"/>
                  </a:solidFill>
                  <a:miter/>
                </a:ln>
                <a:solidFill>
                  <a:srgbClr val="b2b2b2">
                    <a:alpha val="50000"/>
                  </a:srgbClr>
                </a:solidFill>
                <a:effectLst>
                  <a:outerShdw dist="40186" dir="1096358" blurRad="0" rotWithShape="0">
                    <a:srgbClr val="9999ff"/>
                  </a:outerShdw>
                </a:effectLst>
                <a:uFillTx/>
                <a:latin typeface="Arial Black"/>
              </a:rPr>
              <a:t>FPC Reprisals Charged</a:t>
            </a:r>
            <a:endParaRPr b="0" lang="en-US" sz="2000" spc="3" strike="noStrike" u="none">
              <a:ln w="12600">
                <a:solidFill>
                  <a:srgbClr val="3333cc"/>
                </a:solidFill>
                <a:miter/>
              </a:ln>
              <a:solidFill>
                <a:srgbClr val="b2b2b2">
                  <a:alpha val="50000"/>
                </a:srgbClr>
              </a:solidFill>
              <a:effectLst>
                <a:outerShdw dist="40186" dir="1096358" blurRad="0" rotWithShape="0">
                  <a:srgbClr val="9999ff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82" name=""/>
          <p:cNvSpPr/>
          <p:nvPr/>
        </p:nvSpPr>
        <p:spPr>
          <a:xfrm>
            <a:off x="3627360" y="5446800"/>
            <a:ext cx="18432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4924440" y="2200320"/>
            <a:ext cx="4152960" cy="32364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1908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Impact"/>
              </a:rPr>
              <a:t>Ford, Governors Discuss Gas Shortages</a:t>
            </a:r>
            <a:endParaRPr b="0" lang="en-US" sz="2000" spc="3" strike="noStrike" u="none">
              <a:ln w="19080">
                <a:solidFill>
                  <a:srgbClr val="000000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Impact"/>
              <a:ea typeface="Impact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4924440" y="4824360"/>
            <a:ext cx="3552840" cy="3715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19080">
                  <a:solidFill>
                    <a:srgbClr val="99ccff"/>
                  </a:solidFill>
                  <a:miter/>
                </a:ln>
                <a:solidFill>
                  <a:srgbClr val="000000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Impact"/>
              </a:rPr>
              <a:t>Factories Closed in 15 States</a:t>
            </a:r>
            <a:endParaRPr b="0" lang="en-US" sz="2400" spc="3" strike="noStrike" u="none">
              <a:ln w="19080">
                <a:solidFill>
                  <a:srgbClr val="99ccff"/>
                </a:solidFill>
                <a:miter/>
              </a:ln>
              <a:solidFill>
                <a:srgbClr val="000000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Impact"/>
              <a:ea typeface="Impact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233280" y="4124160"/>
            <a:ext cx="2505240" cy="3240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Impact"/>
              </a:rPr>
              <a:t>Overcharge Suit Settled</a:t>
            </a:r>
            <a:endParaRPr b="0" lang="en-US" sz="2000" spc="3" strike="noStrike" u="none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Impact"/>
              <a:ea typeface="Impact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3390840" y="4025880"/>
            <a:ext cx="4334040" cy="723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99"/>
                </a:solidFill>
                <a:uFillTx/>
                <a:latin typeface="Arial Black"/>
              </a:rPr>
              <a:t>FPC Hikes 'New' Natural </a:t>
            </a:r>
            <a:endParaRPr b="0" lang="en-US" sz="20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ffff99"/>
              </a:solidFill>
              <a:uFillTx/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99"/>
                </a:solidFill>
                <a:uFillTx/>
                <a:latin typeface="Arial Black"/>
              </a:rPr>
              <a:t>Gas Rate; Court Orders Refund</a:t>
            </a:r>
            <a:endParaRPr b="0" lang="en-US" sz="20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ffff99"/>
              </a:solidFill>
              <a:uFillTx/>
              <a:latin typeface="Arial Black"/>
              <a:ea typeface="Arial Black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609480" y="5381640"/>
            <a:ext cx="4591080" cy="3618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0">
                  <a:noFill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/>
                </a:gradFill>
                <a:effectLst>
                  <a:outerShdw dist="40186" dir="4303641" blurRad="0" rotWithShape="0">
                    <a:srgbClr val="4d4d4d"/>
                  </a:outerShdw>
                </a:effectLst>
                <a:uFillTx/>
                <a:latin typeface="Arial Black"/>
              </a:rPr>
              <a:t>Gas Withholding Charges Denied</a:t>
            </a:r>
            <a:endParaRPr b="0" lang="en-US" sz="2000" spc="3" strike="noStrike" u="none">
              <a:ln w="0">
                <a:noFill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/>
              </a:gradFill>
              <a:effectLst>
                <a:outerShdw dist="40186" dir="4303641" blurRad="0" rotWithShape="0">
                  <a:srgbClr val="4d4d4d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1486080" y="3124080"/>
            <a:ext cx="3619440" cy="9018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solidFill>
                  <a:srgbClr val="969696"/>
                </a:solidFill>
                <a:effectLst>
                  <a:outerShdw dist="40186" dir="1096358" blurRad="0" rotWithShape="0">
                    <a:srgbClr val="c0c0c0"/>
                  </a:outerShdw>
                </a:effectLst>
                <a:uFillTx/>
                <a:latin typeface="Times New Roman"/>
              </a:rPr>
              <a:t>Industry Accused</a:t>
            </a:r>
            <a:endParaRPr b="0" lang="en-US" sz="2400" spc="3" strike="noStrike" u="none">
              <a:ln w="0">
                <a:noFill/>
              </a:ln>
              <a:solidFill>
                <a:srgbClr val="969696"/>
              </a:solidFill>
              <a:effectLst>
                <a:outerShdw dist="40186" dir="1096358" blurRad="0" rotWithShape="0">
                  <a:srgbClr val="c0c0c0"/>
                </a:outerShdw>
              </a:effectLst>
              <a:uFillTx/>
              <a:latin typeface="Times New Roman"/>
              <a:ea typeface="Times New Roman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228600" y="6045120"/>
            <a:ext cx="6210360" cy="4953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pc="3" strike="noStrike" u="none">
                <a:ln w="9360">
                  <a:solidFill>
                    <a:srgbClr val="969696"/>
                  </a:solidFill>
                  <a:miter/>
                </a:ln>
                <a:solidFill>
                  <a:srgbClr val="000000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Schools Closed for Lack of Heat</a:t>
            </a:r>
            <a:endParaRPr b="0" i="1" lang="en-US" sz="2800" spc="3" strike="noStrike" u="none">
              <a:ln w="9360">
                <a:solidFill>
                  <a:srgbClr val="969696"/>
                </a:solidFill>
                <a:miter/>
              </a:ln>
              <a:solidFill>
                <a:srgbClr val="000000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6172200" y="5486400"/>
            <a:ext cx="1943280" cy="25704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3" strike="noStrike" u="none">
                <a:ln w="0">
                  <a:noFill/>
                </a:ln>
                <a:solidFill>
                  <a:srgbClr val="000000"/>
                </a:solidFill>
                <a:effectLst>
                  <a:outerShdw dist="40186" dir="4303641" blurRad="0" rotWithShape="0">
                    <a:srgbClr val="4d4d4d"/>
                  </a:outerShdw>
                </a:effectLst>
                <a:uFillTx/>
                <a:latin typeface="Arial Black"/>
              </a:rPr>
              <a:t>Reserves Fall in '75</a:t>
            </a:r>
            <a:endParaRPr b="0" lang="en-US" sz="1400" spc="3" strike="noStrike" u="none">
              <a:ln w="0">
                <a:noFill/>
              </a:ln>
              <a:solidFill>
                <a:srgbClr val="000000"/>
              </a:solidFill>
              <a:effectLst>
                <a:outerShdw dist="40186" dir="4303641" blurRad="0" rotWithShape="0">
                  <a:srgbClr val="4d4d4d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228600" y="1857240"/>
            <a:ext cx="4695840" cy="3621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uFillTx/>
                <a:latin typeface="Arial Black"/>
              </a:rPr>
              <a:t>Blizzard Strikes Gas-Short States</a:t>
            </a:r>
            <a:endParaRPr b="0" lang="en-US" sz="20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uFillTx/>
              <a:latin typeface="Arial Black"/>
              <a:ea typeface="Arial Black"/>
            </a:endParaRPr>
          </a:p>
        </p:txBody>
      </p:sp>
      <p:grpSp>
        <p:nvGrpSpPr>
          <p:cNvPr id="192" name=""/>
          <p:cNvGrpSpPr/>
          <p:nvPr/>
        </p:nvGrpSpPr>
        <p:grpSpPr>
          <a:xfrm>
            <a:off x="8077320" y="5867280"/>
            <a:ext cx="731160" cy="673200"/>
            <a:chOff x="8077320" y="5867280"/>
            <a:chExt cx="731160" cy="673200"/>
          </a:xfrm>
        </p:grpSpPr>
        <p:pic>
          <p:nvPicPr>
            <p:cNvPr id="193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4" name=""/>
            <p:cNvSpPr/>
            <p:nvPr/>
          </p:nvSpPr>
          <p:spPr>
            <a:xfrm>
              <a:off x="8576280" y="6243120"/>
              <a:ext cx="232200" cy="16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2284560" y="6858000"/>
            <a:ext cx="868320" cy="485640"/>
          </a:xfrm>
          <a:prstGeom prst="rightArrow">
            <a:avLst>
              <a:gd name="adj1" fmla="val 50000"/>
              <a:gd name="adj2" fmla="val 44749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80880" y="533520"/>
            <a:ext cx="8534520" cy="48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Dave Neubauer, Vice President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7848720" y="5562720"/>
            <a:ext cx="794160" cy="761760"/>
            <a:chOff x="7848720" y="5562720"/>
            <a:chExt cx="794160" cy="761760"/>
          </a:xfrm>
        </p:grpSpPr>
        <p:pic>
          <p:nvPicPr>
            <p:cNvPr id="30" name="" descr=""/>
            <p:cNvPicPr/>
            <p:nvPr/>
          </p:nvPicPr>
          <p:blipFill>
            <a:blip r:embed="rId1"/>
            <a:stretch/>
          </p:blipFill>
          <p:spPr>
            <a:xfrm>
              <a:off x="7848720" y="55627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"/>
            <p:cNvSpPr/>
            <p:nvPr/>
          </p:nvSpPr>
          <p:spPr>
            <a:xfrm>
              <a:off x="8373600" y="59893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" name=""/>
          <p:cNvSpPr/>
          <p:nvPr/>
        </p:nvSpPr>
        <p:spPr>
          <a:xfrm>
            <a:off x="1864440" y="857160"/>
            <a:ext cx="47199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Chaos and Control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083079-2962-4B84-92A4-6A10C07C145F}" type="slidenum">
              <a:t>3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7332CC66-9CB1-4660-8DC8-B439204B2C90}" type="datetime1">
              <a:rPr lang="en-US"/>
              <a:t>09/27/25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 txBox="1"/>
          <p:nvPr/>
        </p:nvSpPr>
        <p:spPr>
          <a:xfrm>
            <a:off x="685800" y="4348080"/>
            <a:ext cx="5029200" cy="3240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3" strike="noStrike" u="none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Impact"/>
              </a:rPr>
              <a:t>Ford claims $23 Million Loss in Supply Dispute</a:t>
            </a:r>
            <a:endParaRPr b="0" lang="en-US" sz="2000" spc="3" strike="noStrike" u="none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Impact"/>
              <a:ea typeface="Impact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361800" y="1914480"/>
            <a:ext cx="5981760" cy="3142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3" strike="noStrike" u="none">
                <a:ln w="12600">
                  <a:solidFill>
                    <a:srgbClr val="000000"/>
                  </a:solidFill>
                  <a:miter/>
                </a:ln>
                <a:solidFill>
                  <a:srgbClr val="b2b2b2">
                    <a:alpha val="50000"/>
                  </a:srgbClr>
                </a:solidFill>
                <a:effectLst>
                  <a:outerShdw dist="40186" dir="1096358" blurRad="0" rotWithShape="0">
                    <a:srgbClr val="9999ff"/>
                  </a:outerShdw>
                </a:effectLst>
                <a:uFillTx/>
                <a:latin typeface="Arial Black"/>
              </a:rPr>
              <a:t>Futures Skyrockets; California jumps over $23</a:t>
            </a:r>
            <a:endParaRPr b="0" lang="en-US" sz="1800" spc="3" strike="noStrike" u="none">
              <a:ln w="12600">
                <a:solidFill>
                  <a:srgbClr val="000000"/>
                </a:solidFill>
                <a:miter/>
              </a:ln>
              <a:solidFill>
                <a:srgbClr val="b2b2b2">
                  <a:alpha val="50000"/>
                </a:srgbClr>
              </a:solidFill>
              <a:effectLst>
                <a:outerShdw dist="40186" dir="1096358" blurRad="0" rotWithShape="0">
                  <a:srgbClr val="9999ff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568440" y="2843280"/>
            <a:ext cx="8265960" cy="64764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solidFill>
                  <a:srgbClr val="000000"/>
                </a:solidFill>
                <a:effectLst>
                  <a:outerShdw dist="40186" dir="4303641" blurRad="0" rotWithShape="0">
                    <a:srgbClr val="4d4d4d"/>
                  </a:outerShdw>
                </a:effectLst>
                <a:uFillTx/>
                <a:latin typeface="Arial Black"/>
              </a:rPr>
              <a:t>Forty-one dollars in California – ‘nuff said!</a:t>
            </a:r>
            <a:endParaRPr b="0" lang="en-US" sz="2400" spc="3" strike="noStrike" u="none">
              <a:ln w="0">
                <a:noFill/>
              </a:ln>
              <a:solidFill>
                <a:srgbClr val="000000"/>
              </a:solidFill>
              <a:effectLst>
                <a:outerShdw dist="40186" dir="4303641" blurRad="0" rotWithShape="0">
                  <a:srgbClr val="4d4d4d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98" name=""/>
          <p:cNvSpPr txBox="1"/>
          <p:nvPr/>
        </p:nvSpPr>
        <p:spPr>
          <a:xfrm>
            <a:off x="361800" y="5272200"/>
            <a:ext cx="4172040" cy="25704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3" strike="noStrike" u="none">
                <a:ln w="1260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effectLst>
                  <a:outerShdw dist="40186" dir="1096358" blurRad="0" rotWithShape="0">
                    <a:srgbClr val="9999ff"/>
                  </a:outerShdw>
                </a:effectLst>
                <a:uFillTx/>
                <a:latin typeface="Arial Black"/>
              </a:rPr>
              <a:t>Greenspan warns of energy price dangers</a:t>
            </a:r>
            <a:endParaRPr b="0" lang="en-US" sz="1400" spc="3" strike="noStrike" u="none">
              <a:ln w="12600">
                <a:solidFill>
                  <a:srgbClr val="000000"/>
                </a:solidFill>
                <a:miter/>
              </a:ln>
              <a:solidFill>
                <a:srgbClr val="000000"/>
              </a:solidFill>
              <a:effectLst>
                <a:outerShdw dist="40186" dir="1096358" blurRad="0" rotWithShape="0">
                  <a:srgbClr val="9999ff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361800" y="1290600"/>
            <a:ext cx="5467680" cy="3142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993366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Panel OKs Power Rate Hikes of Up to 46%</a:t>
            </a:r>
            <a:endParaRPr b="0" i="1" lang="en-US" sz="18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993366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3724200" y="5400720"/>
            <a:ext cx="5238720" cy="5238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solidFill>
                  <a:srgbClr val="336699"/>
                </a:solidFill>
                <a:effectLst>
                  <a:outerShdw dist="40186" dir="1096358" blurRad="0" rotWithShape="0">
                    <a:srgbClr val="c0c0c0"/>
                  </a:outerShdw>
                </a:effectLst>
                <a:uFillTx/>
                <a:latin typeface="Times New Roman"/>
              </a:rPr>
              <a:t>California Electricity Crisis</a:t>
            </a:r>
            <a:endParaRPr b="0" lang="en-US" sz="2400" spc="3" strike="noStrike" u="none">
              <a:ln w="0">
                <a:noFill/>
              </a:ln>
              <a:solidFill>
                <a:srgbClr val="336699"/>
              </a:solidFill>
              <a:effectLst>
                <a:outerShdw dist="40186" dir="1096358" blurRad="0" rotWithShape="0">
                  <a:srgbClr val="c0c0c0"/>
                </a:outerShdw>
              </a:effectLst>
              <a:uFillTx/>
              <a:latin typeface="Times New Roman"/>
              <a:ea typeface="Times New Roman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4800600" y="1604880"/>
            <a:ext cx="3657600" cy="2476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pc="3" strike="noStrike" u="none">
                <a:ln w="19080">
                  <a:solidFill>
                    <a:srgbClr val="808080"/>
                  </a:solidFill>
                  <a:miter/>
                </a:ln>
                <a:solidFill>
                  <a:srgbClr val="000000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Goudy Stout"/>
              </a:rPr>
              <a:t>Judge Frees Small Firm From Edison Contract </a:t>
            </a:r>
            <a:endParaRPr b="0" lang="en-US" sz="1600" spc="3" strike="noStrike" u="none">
              <a:ln w="19080">
                <a:solidFill>
                  <a:srgbClr val="808080"/>
                </a:solidFill>
                <a:miter/>
              </a:ln>
              <a:solidFill>
                <a:srgbClr val="000000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Goudy Stout"/>
              <a:ea typeface="Goudy Stout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1328760" y="2228760"/>
            <a:ext cx="6943680" cy="4017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pc="3" strike="noStrike" u="none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uFillTx/>
                <a:latin typeface="Goudy Stout"/>
              </a:rPr>
              <a:t>Blackouts keep whole system functioning_x000b_</a:t>
            </a:r>
            <a:endParaRPr b="1" lang="en-US" sz="1200" spc="3" strike="noStrike" u="none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effectLst>
                <a:outerShdw dist="17819" dir="2700000" blurRad="0" rotWithShape="0">
                  <a:srgbClr val="990000"/>
                </a:outerShdw>
              </a:effectLst>
              <a:uFillTx/>
              <a:latin typeface="Goudy Stout"/>
              <a:ea typeface="Goudy Stout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963720" y="6269040"/>
            <a:ext cx="7870680" cy="291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solidFill>
                  <a:srgbClr val="003366"/>
                </a:solidFill>
                <a:effectLst>
                  <a:outerShdw dist="40186" dir="1096358" blurRad="0" rotWithShape="0">
                    <a:srgbClr val="c0c0c0"/>
                  </a:outerShdw>
                </a:effectLst>
                <a:uFillTx/>
                <a:latin typeface="Stencil"/>
              </a:rPr>
              <a:t>How State's Consumers Lost With Electricity Deregulation</a:t>
            </a:r>
            <a:endParaRPr b="0" lang="en-US" sz="2400" spc="3" strike="noStrike" u="none">
              <a:ln w="0">
                <a:noFill/>
              </a:ln>
              <a:solidFill>
                <a:srgbClr val="003366"/>
              </a:solidFill>
              <a:effectLst>
                <a:outerShdw dist="40186" dir="1096358" blurRad="0" rotWithShape="0">
                  <a:srgbClr val="c0c0c0"/>
                </a:outerShdw>
              </a:effectLst>
              <a:uFillTx/>
              <a:latin typeface="Stencil"/>
              <a:ea typeface="Stencil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127080" y="3767040"/>
            <a:ext cx="8429400" cy="2476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3" strike="noStrike" u="none">
                <a:ln w="12600">
                  <a:solidFill>
                    <a:srgbClr val="3333cc"/>
                  </a:solidFill>
                  <a:miter/>
                </a:ln>
                <a:solidFill>
                  <a:srgbClr val="b2b2b2">
                    <a:alpha val="50000"/>
                  </a:srgbClr>
                </a:solidFill>
                <a:effectLst>
                  <a:outerShdw dist="40186" dir="1096358" blurRad="0" rotWithShape="0">
                    <a:srgbClr val="9999ff"/>
                  </a:outerShdw>
                </a:effectLst>
                <a:uFillTx/>
                <a:latin typeface="comic"/>
              </a:rPr>
              <a:t>Estimate of Possible Overcharges for Electricity Rises to $6.3 Billion </a:t>
            </a:r>
            <a:endParaRPr b="0" lang="en-US" sz="1800" spc="3" strike="noStrike" u="none">
              <a:ln w="12600">
                <a:solidFill>
                  <a:srgbClr val="3333cc"/>
                </a:solidFill>
                <a:miter/>
              </a:ln>
              <a:solidFill>
                <a:srgbClr val="b2b2b2">
                  <a:alpha val="50000"/>
                </a:srgbClr>
              </a:solidFill>
              <a:effectLst>
                <a:outerShdw dist="40186" dir="1096358" blurRad="0" rotWithShape="0">
                  <a:srgbClr val="9999ff"/>
                </a:outerShdw>
              </a:effectLst>
              <a:uFillTx/>
              <a:latin typeface="comic"/>
              <a:ea typeface="comic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1727280" y="4672080"/>
            <a:ext cx="6829200" cy="4665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3" strike="noStrike" u="none">
                <a:ln w="0">
                  <a:noFill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/>
                </a:gradFill>
                <a:effectLst>
                  <a:outerShdw dist="40186" dir="4303641" blurRad="0" rotWithShape="0">
                    <a:srgbClr val="4d4d4d"/>
                  </a:outerShdw>
                </a:effectLst>
                <a:uFillTx/>
                <a:latin typeface="Bauhaus 93"/>
              </a:rPr>
              <a:t>Blackout Brings Together Factions in Crisis</a:t>
            </a:r>
            <a:endParaRPr b="1" lang="en-US" sz="3200" spc="3" strike="noStrike" u="none">
              <a:ln w="0">
                <a:noFill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/>
              </a:gradFill>
              <a:effectLst>
                <a:outerShdw dist="40186" dir="4303641" blurRad="0" rotWithShape="0">
                  <a:srgbClr val="4d4d4d"/>
                </a:outerShdw>
              </a:effectLst>
              <a:uFillTx/>
              <a:latin typeface="Bauhaus 93"/>
              <a:ea typeface="Bauhaus 93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147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 Headlines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380880" y="762120"/>
            <a:ext cx="8229600" cy="5486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479520" y="6093000"/>
            <a:ext cx="668160" cy="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97160" y="6093000"/>
            <a:ext cx="932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82840" y="6093000"/>
            <a:ext cx="21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586800" y="6093000"/>
            <a:ext cx="317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PressClub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911160" y="6093000"/>
            <a:ext cx="21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932400" y="6093000"/>
            <a:ext cx="143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0900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3800" y="6093000"/>
            <a:ext cx="21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086480" y="6093000"/>
            <a:ext cx="7200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3475080" y="833400"/>
            <a:ext cx="2084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1717560" y="457200"/>
            <a:ext cx="582624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Death Spiral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on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8" name=""/>
          <p:cNvGrpSpPr/>
          <p:nvPr/>
        </p:nvGrpSpPr>
        <p:grpSpPr>
          <a:xfrm>
            <a:off x="3659040" y="1525680"/>
            <a:ext cx="1670040" cy="647640"/>
            <a:chOff x="3659040" y="1525680"/>
            <a:chExt cx="1670040" cy="647640"/>
          </a:xfrm>
        </p:grpSpPr>
        <p:sp>
          <p:nvSpPr>
            <p:cNvPr id="219" name=""/>
            <p:cNvSpPr/>
            <p:nvPr/>
          </p:nvSpPr>
          <p:spPr>
            <a:xfrm>
              <a:off x="3659040" y="1525680"/>
              <a:ext cx="1670040" cy="647640"/>
            </a:xfrm>
            <a:custGeom>
              <a:avLst/>
              <a:gdLst/>
              <a:ahLst/>
              <a:rect l="l" t="t" r="r" b="b"/>
              <a:pathLst>
                <a:path w="1052" h="408">
                  <a:moveTo>
                    <a:pt x="68" y="0"/>
                  </a:moveTo>
                  <a:lnTo>
                    <a:pt x="54" y="2"/>
                  </a:lnTo>
                  <a:lnTo>
                    <a:pt x="41" y="5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42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341"/>
                  </a:lnTo>
                  <a:lnTo>
                    <a:pt x="1" y="354"/>
                  </a:lnTo>
                  <a:lnTo>
                    <a:pt x="4" y="367"/>
                  </a:lnTo>
                  <a:lnTo>
                    <a:pt x="11" y="378"/>
                  </a:lnTo>
                  <a:lnTo>
                    <a:pt x="20" y="389"/>
                  </a:lnTo>
                  <a:lnTo>
                    <a:pt x="30" y="397"/>
                  </a:lnTo>
                  <a:lnTo>
                    <a:pt x="41" y="404"/>
                  </a:lnTo>
                  <a:lnTo>
                    <a:pt x="54" y="407"/>
                  </a:lnTo>
                  <a:lnTo>
                    <a:pt x="68" y="408"/>
                  </a:lnTo>
                  <a:lnTo>
                    <a:pt x="984" y="408"/>
                  </a:lnTo>
                  <a:lnTo>
                    <a:pt x="998" y="407"/>
                  </a:lnTo>
                  <a:lnTo>
                    <a:pt x="1011" y="404"/>
                  </a:lnTo>
                  <a:lnTo>
                    <a:pt x="1022" y="397"/>
                  </a:lnTo>
                  <a:lnTo>
                    <a:pt x="1033" y="389"/>
                  </a:lnTo>
                  <a:lnTo>
                    <a:pt x="1041" y="378"/>
                  </a:lnTo>
                  <a:lnTo>
                    <a:pt x="1048" y="367"/>
                  </a:lnTo>
                  <a:lnTo>
                    <a:pt x="1051" y="354"/>
                  </a:lnTo>
                  <a:lnTo>
                    <a:pt x="1052" y="341"/>
                  </a:lnTo>
                  <a:lnTo>
                    <a:pt x="1052" y="68"/>
                  </a:lnTo>
                  <a:lnTo>
                    <a:pt x="1051" y="55"/>
                  </a:lnTo>
                  <a:lnTo>
                    <a:pt x="1048" y="42"/>
                  </a:lnTo>
                  <a:lnTo>
                    <a:pt x="1041" y="31"/>
                  </a:lnTo>
                  <a:lnTo>
                    <a:pt x="1033" y="20"/>
                  </a:lnTo>
                  <a:lnTo>
                    <a:pt x="1022" y="12"/>
                  </a:lnTo>
                  <a:lnTo>
                    <a:pt x="1011" y="5"/>
                  </a:lnTo>
                  <a:lnTo>
                    <a:pt x="998" y="2"/>
                  </a:lnTo>
                  <a:lnTo>
                    <a:pt x="98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9a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3904200" y="1704960"/>
              <a:ext cx="1178280" cy="28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Shortages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1" name=""/>
          <p:cNvGrpSpPr/>
          <p:nvPr/>
        </p:nvGrpSpPr>
        <p:grpSpPr>
          <a:xfrm>
            <a:off x="3657600" y="4643280"/>
            <a:ext cx="3065400" cy="1111320"/>
            <a:chOff x="3657600" y="4643280"/>
            <a:chExt cx="3065400" cy="1111320"/>
          </a:xfrm>
        </p:grpSpPr>
        <p:grpSp>
          <p:nvGrpSpPr>
            <p:cNvPr id="222" name=""/>
            <p:cNvGrpSpPr/>
            <p:nvPr/>
          </p:nvGrpSpPr>
          <p:grpSpPr>
            <a:xfrm>
              <a:off x="3657600" y="5105520"/>
              <a:ext cx="1670040" cy="649080"/>
              <a:chOff x="3657600" y="5105520"/>
              <a:chExt cx="1670040" cy="649080"/>
            </a:xfrm>
          </p:grpSpPr>
          <p:sp>
            <p:nvSpPr>
              <p:cNvPr id="223" name=""/>
              <p:cNvSpPr/>
              <p:nvPr/>
            </p:nvSpPr>
            <p:spPr>
              <a:xfrm>
                <a:off x="3657600" y="5105520"/>
                <a:ext cx="1670040" cy="649080"/>
              </a:xfrm>
              <a:custGeom>
                <a:avLst/>
                <a:gdLst/>
                <a:ahLst/>
                <a:rect l="l" t="t" r="r" b="b"/>
                <a:pathLst>
                  <a:path w="1052" h="409">
                    <a:moveTo>
                      <a:pt x="68" y="0"/>
                    </a:moveTo>
                    <a:lnTo>
                      <a:pt x="54" y="1"/>
                    </a:lnTo>
                    <a:lnTo>
                      <a:pt x="41" y="4"/>
                    </a:lnTo>
                    <a:lnTo>
                      <a:pt x="30" y="11"/>
                    </a:lnTo>
                    <a:lnTo>
                      <a:pt x="20" y="20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1" y="54"/>
                    </a:lnTo>
                    <a:lnTo>
                      <a:pt x="0" y="68"/>
                    </a:lnTo>
                    <a:lnTo>
                      <a:pt x="0" y="340"/>
                    </a:lnTo>
                    <a:lnTo>
                      <a:pt x="1" y="355"/>
                    </a:lnTo>
                    <a:lnTo>
                      <a:pt x="4" y="368"/>
                    </a:lnTo>
                    <a:lnTo>
                      <a:pt x="11" y="379"/>
                    </a:lnTo>
                    <a:lnTo>
                      <a:pt x="20" y="390"/>
                    </a:lnTo>
                    <a:lnTo>
                      <a:pt x="30" y="398"/>
                    </a:lnTo>
                    <a:lnTo>
                      <a:pt x="41" y="404"/>
                    </a:lnTo>
                    <a:lnTo>
                      <a:pt x="54" y="408"/>
                    </a:lnTo>
                    <a:lnTo>
                      <a:pt x="68" y="409"/>
                    </a:lnTo>
                    <a:lnTo>
                      <a:pt x="984" y="409"/>
                    </a:lnTo>
                    <a:lnTo>
                      <a:pt x="998" y="408"/>
                    </a:lnTo>
                    <a:lnTo>
                      <a:pt x="1011" y="404"/>
                    </a:lnTo>
                    <a:lnTo>
                      <a:pt x="1022" y="398"/>
                    </a:lnTo>
                    <a:lnTo>
                      <a:pt x="1033" y="390"/>
                    </a:lnTo>
                    <a:lnTo>
                      <a:pt x="1041" y="379"/>
                    </a:lnTo>
                    <a:lnTo>
                      <a:pt x="1048" y="368"/>
                    </a:lnTo>
                    <a:lnTo>
                      <a:pt x="1051" y="355"/>
                    </a:lnTo>
                    <a:lnTo>
                      <a:pt x="1052" y="340"/>
                    </a:lnTo>
                    <a:lnTo>
                      <a:pt x="1052" y="68"/>
                    </a:lnTo>
                    <a:lnTo>
                      <a:pt x="1051" y="54"/>
                    </a:lnTo>
                    <a:lnTo>
                      <a:pt x="1048" y="41"/>
                    </a:lnTo>
                    <a:lnTo>
                      <a:pt x="1041" y="30"/>
                    </a:lnTo>
                    <a:lnTo>
                      <a:pt x="1033" y="20"/>
                    </a:lnTo>
                    <a:lnTo>
                      <a:pt x="1022" y="11"/>
                    </a:lnTo>
                    <a:lnTo>
                      <a:pt x="1011" y="4"/>
                    </a:lnTo>
                    <a:lnTo>
                      <a:pt x="998" y="1"/>
                    </a:lnTo>
                    <a:lnTo>
                      <a:pt x="984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3733920" y="5316480"/>
                <a:ext cx="1523880" cy="28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Price Caps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5" name=""/>
            <p:cNvSpPr/>
            <p:nvPr/>
          </p:nvSpPr>
          <p:spPr>
            <a:xfrm>
              <a:off x="5495760" y="4643280"/>
              <a:ext cx="1227240" cy="1081080"/>
            </a:xfrm>
            <a:custGeom>
              <a:avLst/>
              <a:gdLst/>
              <a:ahLst/>
              <a:rect l="l" t="t" r="r" b="b"/>
              <a:pathLst>
                <a:path w="773" h="681">
                  <a:moveTo>
                    <a:pt x="0" y="489"/>
                  </a:moveTo>
                  <a:lnTo>
                    <a:pt x="231" y="681"/>
                  </a:lnTo>
                  <a:lnTo>
                    <a:pt x="231" y="590"/>
                  </a:lnTo>
                  <a:lnTo>
                    <a:pt x="328" y="590"/>
                  </a:lnTo>
                  <a:lnTo>
                    <a:pt x="373" y="588"/>
                  </a:lnTo>
                  <a:lnTo>
                    <a:pt x="418" y="584"/>
                  </a:lnTo>
                  <a:lnTo>
                    <a:pt x="461" y="577"/>
                  </a:lnTo>
                  <a:lnTo>
                    <a:pt x="501" y="568"/>
                  </a:lnTo>
                  <a:lnTo>
                    <a:pt x="540" y="555"/>
                  </a:lnTo>
                  <a:lnTo>
                    <a:pt x="576" y="540"/>
                  </a:lnTo>
                  <a:lnTo>
                    <a:pt x="612" y="523"/>
                  </a:lnTo>
                  <a:lnTo>
                    <a:pt x="642" y="504"/>
                  </a:lnTo>
                  <a:lnTo>
                    <a:pt x="671" y="483"/>
                  </a:lnTo>
                  <a:lnTo>
                    <a:pt x="696" y="460"/>
                  </a:lnTo>
                  <a:lnTo>
                    <a:pt x="719" y="436"/>
                  </a:lnTo>
                  <a:lnTo>
                    <a:pt x="738" y="411"/>
                  </a:lnTo>
                  <a:lnTo>
                    <a:pt x="752" y="384"/>
                  </a:lnTo>
                  <a:lnTo>
                    <a:pt x="764" y="356"/>
                  </a:lnTo>
                  <a:lnTo>
                    <a:pt x="772" y="328"/>
                  </a:lnTo>
                  <a:lnTo>
                    <a:pt x="773" y="297"/>
                  </a:lnTo>
                  <a:lnTo>
                    <a:pt x="773" y="0"/>
                  </a:lnTo>
                  <a:lnTo>
                    <a:pt x="541" y="0"/>
                  </a:lnTo>
                  <a:lnTo>
                    <a:pt x="541" y="297"/>
                  </a:lnTo>
                  <a:lnTo>
                    <a:pt x="540" y="307"/>
                  </a:lnTo>
                  <a:lnTo>
                    <a:pt x="536" y="316"/>
                  </a:lnTo>
                  <a:lnTo>
                    <a:pt x="532" y="324"/>
                  </a:lnTo>
                  <a:lnTo>
                    <a:pt x="525" y="334"/>
                  </a:lnTo>
                  <a:lnTo>
                    <a:pt x="516" y="342"/>
                  </a:lnTo>
                  <a:lnTo>
                    <a:pt x="504" y="348"/>
                  </a:lnTo>
                  <a:lnTo>
                    <a:pt x="479" y="363"/>
                  </a:lnTo>
                  <a:lnTo>
                    <a:pt x="447" y="374"/>
                  </a:lnTo>
                  <a:lnTo>
                    <a:pt x="412" y="382"/>
                  </a:lnTo>
                  <a:lnTo>
                    <a:pt x="372" y="388"/>
                  </a:lnTo>
                  <a:lnTo>
                    <a:pt x="328" y="390"/>
                  </a:lnTo>
                  <a:lnTo>
                    <a:pt x="231" y="390"/>
                  </a:lnTo>
                  <a:lnTo>
                    <a:pt x="231" y="297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" name=""/>
          <p:cNvGrpSpPr/>
          <p:nvPr/>
        </p:nvGrpSpPr>
        <p:grpSpPr>
          <a:xfrm>
            <a:off x="5494320" y="1677960"/>
            <a:ext cx="1409760" cy="2712960"/>
            <a:chOff x="5494320" y="1677960"/>
            <a:chExt cx="1409760" cy="2712960"/>
          </a:xfrm>
        </p:grpSpPr>
        <p:sp>
          <p:nvSpPr>
            <p:cNvPr id="227" name=""/>
            <p:cNvSpPr/>
            <p:nvPr/>
          </p:nvSpPr>
          <p:spPr>
            <a:xfrm>
              <a:off x="5494320" y="1677960"/>
              <a:ext cx="1343160" cy="925560"/>
            </a:xfrm>
            <a:custGeom>
              <a:avLst/>
              <a:gdLst/>
              <a:ahLst/>
              <a:rect l="l" t="t" r="r" b="b"/>
              <a:pathLst>
                <a:path w="846" h="583">
                  <a:moveTo>
                    <a:pt x="608" y="583"/>
                  </a:moveTo>
                  <a:lnTo>
                    <a:pt x="846" y="408"/>
                  </a:lnTo>
                  <a:lnTo>
                    <a:pt x="733" y="408"/>
                  </a:lnTo>
                  <a:lnTo>
                    <a:pt x="733" y="336"/>
                  </a:lnTo>
                  <a:lnTo>
                    <a:pt x="731" y="303"/>
                  </a:lnTo>
                  <a:lnTo>
                    <a:pt x="725" y="269"/>
                  </a:lnTo>
                  <a:lnTo>
                    <a:pt x="717" y="237"/>
                  </a:lnTo>
                  <a:lnTo>
                    <a:pt x="704" y="205"/>
                  </a:lnTo>
                  <a:lnTo>
                    <a:pt x="689" y="176"/>
                  </a:lnTo>
                  <a:lnTo>
                    <a:pt x="670" y="149"/>
                  </a:lnTo>
                  <a:lnTo>
                    <a:pt x="649" y="122"/>
                  </a:lnTo>
                  <a:lnTo>
                    <a:pt x="627" y="100"/>
                  </a:lnTo>
                  <a:lnTo>
                    <a:pt x="600" y="77"/>
                  </a:lnTo>
                  <a:lnTo>
                    <a:pt x="573" y="58"/>
                  </a:lnTo>
                  <a:lnTo>
                    <a:pt x="542" y="40"/>
                  </a:lnTo>
                  <a:lnTo>
                    <a:pt x="512" y="28"/>
                  </a:lnTo>
                  <a:lnTo>
                    <a:pt x="478" y="15"/>
                  </a:lnTo>
                  <a:lnTo>
                    <a:pt x="443" y="7"/>
                  </a:lnTo>
                  <a:lnTo>
                    <a:pt x="408" y="2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371" y="175"/>
                  </a:lnTo>
                  <a:lnTo>
                    <a:pt x="382" y="176"/>
                  </a:lnTo>
                  <a:lnTo>
                    <a:pt x="393" y="178"/>
                  </a:lnTo>
                  <a:lnTo>
                    <a:pt x="416" y="188"/>
                  </a:lnTo>
                  <a:lnTo>
                    <a:pt x="435" y="202"/>
                  </a:lnTo>
                  <a:lnTo>
                    <a:pt x="451" y="223"/>
                  </a:lnTo>
                  <a:lnTo>
                    <a:pt x="465" y="245"/>
                  </a:lnTo>
                  <a:lnTo>
                    <a:pt x="475" y="274"/>
                  </a:lnTo>
                  <a:lnTo>
                    <a:pt x="483" y="304"/>
                  </a:lnTo>
                  <a:lnTo>
                    <a:pt x="485" y="336"/>
                  </a:lnTo>
                  <a:lnTo>
                    <a:pt x="485" y="408"/>
                  </a:lnTo>
                  <a:lnTo>
                    <a:pt x="371" y="408"/>
                  </a:lnTo>
                  <a:lnTo>
                    <a:pt x="608" y="583"/>
                  </a:lnTo>
                  <a:close/>
                </a:path>
              </a:pathLst>
            </a:custGeom>
            <a:solidFill>
              <a:srgbClr val="0000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8" name=""/>
            <p:cNvGrpSpPr/>
            <p:nvPr/>
          </p:nvGrpSpPr>
          <p:grpSpPr>
            <a:xfrm>
              <a:off x="6253200" y="2719440"/>
              <a:ext cx="650880" cy="1671480"/>
              <a:chOff x="6253200" y="2719440"/>
              <a:chExt cx="650880" cy="1671480"/>
            </a:xfrm>
          </p:grpSpPr>
          <p:sp>
            <p:nvSpPr>
              <p:cNvPr id="229" name=""/>
              <p:cNvSpPr/>
              <p:nvPr/>
            </p:nvSpPr>
            <p:spPr>
              <a:xfrm>
                <a:off x="6253200" y="2719440"/>
                <a:ext cx="650880" cy="1671480"/>
              </a:xfrm>
              <a:custGeom>
                <a:avLst/>
                <a:gdLst/>
                <a:ahLst/>
                <a:rect l="l" t="t" r="r" b="b"/>
                <a:pathLst>
                  <a:path w="410" h="1053">
                    <a:moveTo>
                      <a:pt x="0" y="984"/>
                    </a:moveTo>
                    <a:lnTo>
                      <a:pt x="2" y="999"/>
                    </a:lnTo>
                    <a:lnTo>
                      <a:pt x="7" y="1012"/>
                    </a:lnTo>
                    <a:lnTo>
                      <a:pt x="13" y="1023"/>
                    </a:lnTo>
                    <a:lnTo>
                      <a:pt x="21" y="1034"/>
                    </a:lnTo>
                    <a:lnTo>
                      <a:pt x="31" y="1042"/>
                    </a:lnTo>
                    <a:lnTo>
                      <a:pt x="43" y="1048"/>
                    </a:lnTo>
                    <a:lnTo>
                      <a:pt x="56" y="1052"/>
                    </a:lnTo>
                    <a:lnTo>
                      <a:pt x="69" y="1053"/>
                    </a:lnTo>
                    <a:lnTo>
                      <a:pt x="343" y="1053"/>
                    </a:lnTo>
                    <a:lnTo>
                      <a:pt x="355" y="1052"/>
                    </a:lnTo>
                    <a:lnTo>
                      <a:pt x="368" y="1048"/>
                    </a:lnTo>
                    <a:lnTo>
                      <a:pt x="379" y="1042"/>
                    </a:lnTo>
                    <a:lnTo>
                      <a:pt x="391" y="1034"/>
                    </a:lnTo>
                    <a:lnTo>
                      <a:pt x="399" y="1023"/>
                    </a:lnTo>
                    <a:lnTo>
                      <a:pt x="405" y="1012"/>
                    </a:lnTo>
                    <a:lnTo>
                      <a:pt x="408" y="999"/>
                    </a:lnTo>
                    <a:lnTo>
                      <a:pt x="410" y="984"/>
                    </a:lnTo>
                    <a:lnTo>
                      <a:pt x="410" y="69"/>
                    </a:lnTo>
                    <a:lnTo>
                      <a:pt x="408" y="55"/>
                    </a:lnTo>
                    <a:lnTo>
                      <a:pt x="405" y="42"/>
                    </a:lnTo>
                    <a:lnTo>
                      <a:pt x="399" y="31"/>
                    </a:lnTo>
                    <a:lnTo>
                      <a:pt x="391" y="21"/>
                    </a:lnTo>
                    <a:lnTo>
                      <a:pt x="379" y="12"/>
                    </a:lnTo>
                    <a:lnTo>
                      <a:pt x="368" y="5"/>
                    </a:lnTo>
                    <a:lnTo>
                      <a:pt x="355" y="2"/>
                    </a:lnTo>
                    <a:lnTo>
                      <a:pt x="343" y="0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3" y="5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7" y="42"/>
                    </a:lnTo>
                    <a:lnTo>
                      <a:pt x="2" y="55"/>
                    </a:lnTo>
                    <a:lnTo>
                      <a:pt x="0" y="69"/>
                    </a:lnTo>
                    <a:lnTo>
                      <a:pt x="0" y="98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 rot="5400000">
                <a:off x="5871240" y="3501360"/>
                <a:ext cx="1433160" cy="28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Price Spikes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31" name=""/>
          <p:cNvGrpSpPr/>
          <p:nvPr/>
        </p:nvGrpSpPr>
        <p:grpSpPr>
          <a:xfrm>
            <a:off x="1946160" y="2665440"/>
            <a:ext cx="1389240" cy="2965320"/>
            <a:chOff x="1946160" y="2665440"/>
            <a:chExt cx="1389240" cy="2965320"/>
          </a:xfrm>
        </p:grpSpPr>
        <p:sp>
          <p:nvSpPr>
            <p:cNvPr id="232" name=""/>
            <p:cNvSpPr/>
            <p:nvPr/>
          </p:nvSpPr>
          <p:spPr>
            <a:xfrm>
              <a:off x="1973160" y="4533840"/>
              <a:ext cx="1362240" cy="1096920"/>
            </a:xfrm>
            <a:custGeom>
              <a:avLst/>
              <a:gdLst/>
              <a:ahLst/>
              <a:rect l="l" t="t" r="r" b="b"/>
              <a:pathLst>
                <a:path w="858" h="691">
                  <a:moveTo>
                    <a:pt x="242" y="0"/>
                  </a:moveTo>
                  <a:lnTo>
                    <a:pt x="0" y="208"/>
                  </a:lnTo>
                  <a:lnTo>
                    <a:pt x="115" y="208"/>
                  </a:lnTo>
                  <a:lnTo>
                    <a:pt x="115" y="294"/>
                  </a:lnTo>
                  <a:lnTo>
                    <a:pt x="117" y="334"/>
                  </a:lnTo>
                  <a:lnTo>
                    <a:pt x="123" y="374"/>
                  </a:lnTo>
                  <a:lnTo>
                    <a:pt x="131" y="413"/>
                  </a:lnTo>
                  <a:lnTo>
                    <a:pt x="144" y="449"/>
                  </a:lnTo>
                  <a:lnTo>
                    <a:pt x="160" y="483"/>
                  </a:lnTo>
                  <a:lnTo>
                    <a:pt x="178" y="517"/>
                  </a:lnTo>
                  <a:lnTo>
                    <a:pt x="200" y="547"/>
                  </a:lnTo>
                  <a:lnTo>
                    <a:pt x="223" y="574"/>
                  </a:lnTo>
                  <a:lnTo>
                    <a:pt x="250" y="600"/>
                  </a:lnTo>
                  <a:lnTo>
                    <a:pt x="277" y="624"/>
                  </a:lnTo>
                  <a:lnTo>
                    <a:pt x="307" y="643"/>
                  </a:lnTo>
                  <a:lnTo>
                    <a:pt x="341" y="661"/>
                  </a:lnTo>
                  <a:lnTo>
                    <a:pt x="375" y="673"/>
                  </a:lnTo>
                  <a:lnTo>
                    <a:pt x="410" y="683"/>
                  </a:lnTo>
                  <a:lnTo>
                    <a:pt x="447" y="689"/>
                  </a:lnTo>
                  <a:lnTo>
                    <a:pt x="483" y="691"/>
                  </a:lnTo>
                  <a:lnTo>
                    <a:pt x="858" y="691"/>
                  </a:lnTo>
                  <a:lnTo>
                    <a:pt x="858" y="485"/>
                  </a:lnTo>
                  <a:lnTo>
                    <a:pt x="483" y="485"/>
                  </a:lnTo>
                  <a:lnTo>
                    <a:pt x="472" y="483"/>
                  </a:lnTo>
                  <a:lnTo>
                    <a:pt x="459" y="481"/>
                  </a:lnTo>
                  <a:lnTo>
                    <a:pt x="450" y="477"/>
                  </a:lnTo>
                  <a:lnTo>
                    <a:pt x="439" y="470"/>
                  </a:lnTo>
                  <a:lnTo>
                    <a:pt x="429" y="462"/>
                  </a:lnTo>
                  <a:lnTo>
                    <a:pt x="419" y="453"/>
                  </a:lnTo>
                  <a:lnTo>
                    <a:pt x="402" y="429"/>
                  </a:lnTo>
                  <a:lnTo>
                    <a:pt x="387" y="401"/>
                  </a:lnTo>
                  <a:lnTo>
                    <a:pt x="378" y="368"/>
                  </a:lnTo>
                  <a:lnTo>
                    <a:pt x="370" y="333"/>
                  </a:lnTo>
                  <a:lnTo>
                    <a:pt x="368" y="294"/>
                  </a:lnTo>
                  <a:lnTo>
                    <a:pt x="368" y="208"/>
                  </a:lnTo>
                  <a:lnTo>
                    <a:pt x="483" y="2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3" name=""/>
            <p:cNvGrpSpPr/>
            <p:nvPr/>
          </p:nvGrpSpPr>
          <p:grpSpPr>
            <a:xfrm>
              <a:off x="1946160" y="2665440"/>
              <a:ext cx="649440" cy="1754280"/>
              <a:chOff x="1946160" y="2665440"/>
              <a:chExt cx="649440" cy="1754280"/>
            </a:xfrm>
          </p:grpSpPr>
          <p:sp>
            <p:nvSpPr>
              <p:cNvPr id="234" name=""/>
              <p:cNvSpPr/>
              <p:nvPr/>
            </p:nvSpPr>
            <p:spPr>
              <a:xfrm>
                <a:off x="1946160" y="2692440"/>
                <a:ext cx="649440" cy="1727280"/>
              </a:xfrm>
              <a:custGeom>
                <a:avLst/>
                <a:gdLst/>
                <a:ahLst/>
                <a:rect l="l" t="t" r="r" b="b"/>
                <a:pathLst>
                  <a:path w="409" h="1088">
                    <a:moveTo>
                      <a:pt x="0" y="1019"/>
                    </a:moveTo>
                    <a:lnTo>
                      <a:pt x="1" y="1033"/>
                    </a:lnTo>
                    <a:lnTo>
                      <a:pt x="6" y="1046"/>
                    </a:lnTo>
                    <a:lnTo>
                      <a:pt x="12" y="1057"/>
                    </a:lnTo>
                    <a:lnTo>
                      <a:pt x="20" y="1069"/>
                    </a:lnTo>
                    <a:lnTo>
                      <a:pt x="30" y="1077"/>
                    </a:lnTo>
                    <a:lnTo>
                      <a:pt x="43" y="1083"/>
                    </a:lnTo>
                    <a:lnTo>
                      <a:pt x="56" y="1086"/>
                    </a:lnTo>
                    <a:lnTo>
                      <a:pt x="68" y="1088"/>
                    </a:lnTo>
                    <a:lnTo>
                      <a:pt x="342" y="1088"/>
                    </a:lnTo>
                    <a:lnTo>
                      <a:pt x="355" y="1086"/>
                    </a:lnTo>
                    <a:lnTo>
                      <a:pt x="368" y="1083"/>
                    </a:lnTo>
                    <a:lnTo>
                      <a:pt x="379" y="1077"/>
                    </a:lnTo>
                    <a:lnTo>
                      <a:pt x="390" y="1069"/>
                    </a:lnTo>
                    <a:lnTo>
                      <a:pt x="398" y="1057"/>
                    </a:lnTo>
                    <a:lnTo>
                      <a:pt x="404" y="1046"/>
                    </a:lnTo>
                    <a:lnTo>
                      <a:pt x="408" y="1033"/>
                    </a:lnTo>
                    <a:lnTo>
                      <a:pt x="409" y="1019"/>
                    </a:lnTo>
                    <a:lnTo>
                      <a:pt x="409" y="69"/>
                    </a:lnTo>
                    <a:lnTo>
                      <a:pt x="408" y="54"/>
                    </a:lnTo>
                    <a:lnTo>
                      <a:pt x="404" y="41"/>
                    </a:lnTo>
                    <a:lnTo>
                      <a:pt x="398" y="30"/>
                    </a:lnTo>
                    <a:lnTo>
                      <a:pt x="390" y="21"/>
                    </a:lnTo>
                    <a:lnTo>
                      <a:pt x="379" y="11"/>
                    </a:lnTo>
                    <a:lnTo>
                      <a:pt x="368" y="5"/>
                    </a:lnTo>
                    <a:lnTo>
                      <a:pt x="355" y="1"/>
                    </a:lnTo>
                    <a:lnTo>
                      <a:pt x="342" y="0"/>
                    </a:lnTo>
                    <a:lnTo>
                      <a:pt x="68" y="0"/>
                    </a:lnTo>
                    <a:lnTo>
                      <a:pt x="56" y="1"/>
                    </a:lnTo>
                    <a:lnTo>
                      <a:pt x="43" y="5"/>
                    </a:lnTo>
                    <a:lnTo>
                      <a:pt x="30" y="11"/>
                    </a:lnTo>
                    <a:lnTo>
                      <a:pt x="20" y="21"/>
                    </a:lnTo>
                    <a:lnTo>
                      <a:pt x="12" y="30"/>
                    </a:lnTo>
                    <a:lnTo>
                      <a:pt x="6" y="41"/>
                    </a:lnTo>
                    <a:lnTo>
                      <a:pt x="1" y="54"/>
                    </a:lnTo>
                    <a:lnTo>
                      <a:pt x="0" y="69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e80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" name=""/>
              <p:cNvSpPr/>
              <p:nvPr/>
            </p:nvSpPr>
            <p:spPr>
              <a:xfrm rot="16200000">
                <a:off x="1416240" y="3424320"/>
                <a:ext cx="1419120" cy="28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Less Supply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 rot="16200000">
                <a:off x="1620000" y="3317040"/>
                <a:ext cx="1593000" cy="28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More Demand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7" name=""/>
          <p:cNvSpPr/>
          <p:nvPr/>
        </p:nvSpPr>
        <p:spPr>
          <a:xfrm>
            <a:off x="4056840" y="4530600"/>
            <a:ext cx="96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8" name=""/>
          <p:cNvGrpSpPr/>
          <p:nvPr/>
        </p:nvGrpSpPr>
        <p:grpSpPr>
          <a:xfrm>
            <a:off x="2798640" y="2514600"/>
            <a:ext cx="2357640" cy="685800"/>
            <a:chOff x="2798640" y="2514600"/>
            <a:chExt cx="2357640" cy="685800"/>
          </a:xfrm>
        </p:grpSpPr>
        <p:grpSp>
          <p:nvGrpSpPr>
            <p:cNvPr id="239" name=""/>
            <p:cNvGrpSpPr/>
            <p:nvPr/>
          </p:nvGrpSpPr>
          <p:grpSpPr>
            <a:xfrm>
              <a:off x="3819600" y="2514600"/>
              <a:ext cx="1336680" cy="685800"/>
              <a:chOff x="3819600" y="2514600"/>
              <a:chExt cx="1336680" cy="685800"/>
            </a:xfrm>
          </p:grpSpPr>
          <p:sp>
            <p:nvSpPr>
              <p:cNvPr id="240" name=""/>
              <p:cNvSpPr/>
              <p:nvPr/>
            </p:nvSpPr>
            <p:spPr>
              <a:xfrm>
                <a:off x="3819600" y="2514600"/>
                <a:ext cx="1336680" cy="685800"/>
              </a:xfrm>
              <a:custGeom>
                <a:avLst/>
                <a:gdLst/>
                <a:ahLst/>
                <a:rect l="l" t="t" r="r" b="b"/>
                <a:pathLst>
                  <a:path w="842" h="329">
                    <a:moveTo>
                      <a:pt x="55" y="0"/>
                    </a:moveTo>
                    <a:lnTo>
                      <a:pt x="43" y="1"/>
                    </a:lnTo>
                    <a:lnTo>
                      <a:pt x="34" y="5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5" y="33"/>
                    </a:lnTo>
                    <a:lnTo>
                      <a:pt x="2" y="43"/>
                    </a:lnTo>
                    <a:lnTo>
                      <a:pt x="0" y="54"/>
                    </a:lnTo>
                    <a:lnTo>
                      <a:pt x="0" y="275"/>
                    </a:lnTo>
                    <a:lnTo>
                      <a:pt x="2" y="286"/>
                    </a:lnTo>
                    <a:lnTo>
                      <a:pt x="5" y="296"/>
                    </a:lnTo>
                    <a:lnTo>
                      <a:pt x="10" y="305"/>
                    </a:lnTo>
                    <a:lnTo>
                      <a:pt x="16" y="313"/>
                    </a:lnTo>
                    <a:lnTo>
                      <a:pt x="24" y="320"/>
                    </a:lnTo>
                    <a:lnTo>
                      <a:pt x="34" y="325"/>
                    </a:lnTo>
                    <a:lnTo>
                      <a:pt x="43" y="328"/>
                    </a:lnTo>
                    <a:lnTo>
                      <a:pt x="55" y="329"/>
                    </a:lnTo>
                    <a:lnTo>
                      <a:pt x="787" y="329"/>
                    </a:lnTo>
                    <a:lnTo>
                      <a:pt x="799" y="328"/>
                    </a:lnTo>
                    <a:lnTo>
                      <a:pt x="808" y="325"/>
                    </a:lnTo>
                    <a:lnTo>
                      <a:pt x="818" y="320"/>
                    </a:lnTo>
                    <a:lnTo>
                      <a:pt x="826" y="313"/>
                    </a:lnTo>
                    <a:lnTo>
                      <a:pt x="832" y="305"/>
                    </a:lnTo>
                    <a:lnTo>
                      <a:pt x="837" y="296"/>
                    </a:lnTo>
                    <a:lnTo>
                      <a:pt x="840" y="286"/>
                    </a:lnTo>
                    <a:lnTo>
                      <a:pt x="842" y="275"/>
                    </a:lnTo>
                    <a:lnTo>
                      <a:pt x="842" y="54"/>
                    </a:lnTo>
                    <a:lnTo>
                      <a:pt x="840" y="43"/>
                    </a:lnTo>
                    <a:lnTo>
                      <a:pt x="837" y="33"/>
                    </a:lnTo>
                    <a:lnTo>
                      <a:pt x="832" y="24"/>
                    </a:lnTo>
                    <a:lnTo>
                      <a:pt x="826" y="16"/>
                    </a:lnTo>
                    <a:lnTo>
                      <a:pt x="818" y="9"/>
                    </a:lnTo>
                    <a:lnTo>
                      <a:pt x="808" y="5"/>
                    </a:lnTo>
                    <a:lnTo>
                      <a:pt x="799" y="1"/>
                    </a:lnTo>
                    <a:lnTo>
                      <a:pt x="787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9a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" name=""/>
              <p:cNvSpPr/>
              <p:nvPr/>
            </p:nvSpPr>
            <p:spPr>
              <a:xfrm>
                <a:off x="3897720" y="2514600"/>
                <a:ext cx="1178280" cy="579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Regulated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Shortages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42" name=""/>
            <p:cNvSpPr/>
            <p:nvPr/>
          </p:nvSpPr>
          <p:spPr>
            <a:xfrm>
              <a:off x="2798640" y="2727360"/>
              <a:ext cx="851040" cy="252360"/>
            </a:xfrm>
            <a:custGeom>
              <a:avLst/>
              <a:gdLst/>
              <a:ahLst/>
              <a:rect l="l" t="t" r="r" b="b"/>
              <a:pathLst>
                <a:path w="536" h="159">
                  <a:moveTo>
                    <a:pt x="403" y="0"/>
                  </a:moveTo>
                  <a:lnTo>
                    <a:pt x="403" y="40"/>
                  </a:lnTo>
                  <a:lnTo>
                    <a:pt x="0" y="40"/>
                  </a:lnTo>
                  <a:lnTo>
                    <a:pt x="0" y="119"/>
                  </a:lnTo>
                  <a:lnTo>
                    <a:pt x="403" y="119"/>
                  </a:lnTo>
                  <a:lnTo>
                    <a:pt x="403" y="159"/>
                  </a:lnTo>
                  <a:lnTo>
                    <a:pt x="536" y="79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00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3" name=""/>
          <p:cNvGrpSpPr/>
          <p:nvPr/>
        </p:nvGrpSpPr>
        <p:grpSpPr>
          <a:xfrm>
            <a:off x="3733920" y="3286080"/>
            <a:ext cx="1601640" cy="1562040"/>
            <a:chOff x="3733920" y="3286080"/>
            <a:chExt cx="1601640" cy="1562040"/>
          </a:xfrm>
        </p:grpSpPr>
        <p:sp>
          <p:nvSpPr>
            <p:cNvPr id="244" name=""/>
            <p:cNvSpPr/>
            <p:nvPr/>
          </p:nvSpPr>
          <p:spPr>
            <a:xfrm>
              <a:off x="4378320" y="3286080"/>
              <a:ext cx="252360" cy="862200"/>
            </a:xfrm>
            <a:custGeom>
              <a:avLst/>
              <a:gdLst/>
              <a:ahLst/>
              <a:rect l="l" t="t" r="r" b="b"/>
              <a:pathLst>
                <a:path w="159" h="543">
                  <a:moveTo>
                    <a:pt x="159" y="408"/>
                  </a:moveTo>
                  <a:lnTo>
                    <a:pt x="119" y="408"/>
                  </a:lnTo>
                  <a:lnTo>
                    <a:pt x="119" y="0"/>
                  </a:lnTo>
                  <a:lnTo>
                    <a:pt x="40" y="0"/>
                  </a:lnTo>
                  <a:lnTo>
                    <a:pt x="40" y="408"/>
                  </a:lnTo>
                  <a:lnTo>
                    <a:pt x="0" y="408"/>
                  </a:lnTo>
                  <a:lnTo>
                    <a:pt x="79" y="543"/>
                  </a:lnTo>
                  <a:lnTo>
                    <a:pt x="159" y="408"/>
                  </a:lnTo>
                  <a:close/>
                </a:path>
              </a:pathLst>
            </a:custGeom>
            <a:solidFill>
              <a:srgbClr val="0000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45" name=""/>
            <p:cNvGrpSpPr/>
            <p:nvPr/>
          </p:nvGrpSpPr>
          <p:grpSpPr>
            <a:xfrm>
              <a:off x="3733920" y="4191120"/>
              <a:ext cx="1601640" cy="657000"/>
              <a:chOff x="3733920" y="4191120"/>
              <a:chExt cx="1601640" cy="657000"/>
            </a:xfrm>
          </p:grpSpPr>
          <p:sp>
            <p:nvSpPr>
              <p:cNvPr id="246" name=""/>
              <p:cNvSpPr/>
              <p:nvPr/>
            </p:nvSpPr>
            <p:spPr>
              <a:xfrm>
                <a:off x="3733920" y="4191120"/>
                <a:ext cx="1600200" cy="533160"/>
              </a:xfrm>
              <a:custGeom>
                <a:avLst/>
                <a:gdLst/>
                <a:ahLst/>
                <a:rect l="l" t="t" r="r" b="b"/>
                <a:pathLst>
                  <a:path w="788" h="307">
                    <a:moveTo>
                      <a:pt x="50" y="0"/>
                    </a:moveTo>
                    <a:lnTo>
                      <a:pt x="40" y="1"/>
                    </a:lnTo>
                    <a:lnTo>
                      <a:pt x="31" y="5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0" y="256"/>
                    </a:lnTo>
                    <a:lnTo>
                      <a:pt x="2" y="267"/>
                    </a:lnTo>
                    <a:lnTo>
                      <a:pt x="4" y="277"/>
                    </a:lnTo>
                    <a:lnTo>
                      <a:pt x="8" y="285"/>
                    </a:lnTo>
                    <a:lnTo>
                      <a:pt x="15" y="293"/>
                    </a:lnTo>
                    <a:lnTo>
                      <a:pt x="23" y="299"/>
                    </a:lnTo>
                    <a:lnTo>
                      <a:pt x="31" y="304"/>
                    </a:lnTo>
                    <a:lnTo>
                      <a:pt x="40" y="305"/>
                    </a:lnTo>
                    <a:lnTo>
                      <a:pt x="50" y="307"/>
                    </a:lnTo>
                    <a:lnTo>
                      <a:pt x="738" y="307"/>
                    </a:lnTo>
                    <a:lnTo>
                      <a:pt x="748" y="305"/>
                    </a:lnTo>
                    <a:lnTo>
                      <a:pt x="757" y="304"/>
                    </a:lnTo>
                    <a:lnTo>
                      <a:pt x="765" y="299"/>
                    </a:lnTo>
                    <a:lnTo>
                      <a:pt x="773" y="293"/>
                    </a:lnTo>
                    <a:lnTo>
                      <a:pt x="780" y="285"/>
                    </a:lnTo>
                    <a:lnTo>
                      <a:pt x="784" y="277"/>
                    </a:lnTo>
                    <a:lnTo>
                      <a:pt x="786" y="267"/>
                    </a:lnTo>
                    <a:lnTo>
                      <a:pt x="788" y="256"/>
                    </a:lnTo>
                    <a:lnTo>
                      <a:pt x="788" y="51"/>
                    </a:lnTo>
                    <a:lnTo>
                      <a:pt x="786" y="40"/>
                    </a:lnTo>
                    <a:lnTo>
                      <a:pt x="784" y="30"/>
                    </a:lnTo>
                    <a:lnTo>
                      <a:pt x="780" y="22"/>
                    </a:lnTo>
                    <a:lnTo>
                      <a:pt x="773" y="14"/>
                    </a:lnTo>
                    <a:lnTo>
                      <a:pt x="765" y="8"/>
                    </a:lnTo>
                    <a:lnTo>
                      <a:pt x="757" y="5"/>
                    </a:lnTo>
                    <a:lnTo>
                      <a:pt x="748" y="1"/>
                    </a:lnTo>
                    <a:lnTo>
                      <a:pt x="73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9966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" name=""/>
              <p:cNvSpPr/>
              <p:nvPr/>
            </p:nvSpPr>
            <p:spPr>
              <a:xfrm>
                <a:off x="3905640" y="4224240"/>
                <a:ext cx="1258200" cy="28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Brownouts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3733920" y="4529160"/>
                <a:ext cx="1601640" cy="318960"/>
              </a:xfrm>
              <a:custGeom>
                <a:avLst/>
                <a:gdLst/>
                <a:ahLst/>
                <a:rect l="l" t="t" r="r" b="b"/>
                <a:pathLst>
                  <a:path w="789" h="184">
                    <a:moveTo>
                      <a:pt x="31" y="0"/>
                    </a:moveTo>
                    <a:lnTo>
                      <a:pt x="20" y="3"/>
                    </a:lnTo>
                    <a:lnTo>
                      <a:pt x="10" y="10"/>
                    </a:lnTo>
                    <a:lnTo>
                      <a:pt x="4" y="19"/>
                    </a:lnTo>
                    <a:lnTo>
                      <a:pt x="0" y="30"/>
                    </a:lnTo>
                    <a:lnTo>
                      <a:pt x="0" y="154"/>
                    </a:lnTo>
                    <a:lnTo>
                      <a:pt x="4" y="165"/>
                    </a:lnTo>
                    <a:lnTo>
                      <a:pt x="10" y="174"/>
                    </a:lnTo>
                    <a:lnTo>
                      <a:pt x="20" y="181"/>
                    </a:lnTo>
                    <a:lnTo>
                      <a:pt x="31" y="184"/>
                    </a:lnTo>
                    <a:lnTo>
                      <a:pt x="759" y="184"/>
                    </a:lnTo>
                    <a:lnTo>
                      <a:pt x="770" y="181"/>
                    </a:lnTo>
                    <a:lnTo>
                      <a:pt x="780" y="174"/>
                    </a:lnTo>
                    <a:lnTo>
                      <a:pt x="786" y="165"/>
                    </a:lnTo>
                    <a:lnTo>
                      <a:pt x="789" y="154"/>
                    </a:lnTo>
                    <a:lnTo>
                      <a:pt x="789" y="30"/>
                    </a:lnTo>
                    <a:lnTo>
                      <a:pt x="786" y="19"/>
                    </a:lnTo>
                    <a:lnTo>
                      <a:pt x="780" y="10"/>
                    </a:lnTo>
                    <a:lnTo>
                      <a:pt x="770" y="3"/>
                    </a:lnTo>
                    <a:lnTo>
                      <a:pt x="759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" name=""/>
              <p:cNvSpPr/>
              <p:nvPr/>
            </p:nvSpPr>
            <p:spPr>
              <a:xfrm>
                <a:off x="3958920" y="4529160"/>
                <a:ext cx="1151640" cy="28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9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Blackouts</a:t>
                </a:r>
                <a:endParaRPr b="0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50" name=""/>
          <p:cNvGrpSpPr/>
          <p:nvPr/>
        </p:nvGrpSpPr>
        <p:grpSpPr>
          <a:xfrm>
            <a:off x="8001000" y="5715000"/>
            <a:ext cx="794160" cy="762120"/>
            <a:chOff x="8001000" y="5715000"/>
            <a:chExt cx="794160" cy="762120"/>
          </a:xfrm>
        </p:grpSpPr>
        <p:pic>
          <p:nvPicPr>
            <p:cNvPr id="251" name="" descr=""/>
            <p:cNvPicPr/>
            <p:nvPr/>
          </p:nvPicPr>
          <p:blipFill>
            <a:blip r:embed="rId1"/>
            <a:stretch/>
          </p:blipFill>
          <p:spPr>
            <a:xfrm>
              <a:off x="8001000" y="5715000"/>
              <a:ext cx="71424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2" name=""/>
            <p:cNvSpPr/>
            <p:nvPr/>
          </p:nvSpPr>
          <p:spPr>
            <a:xfrm>
              <a:off x="8525880" y="61416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"/>
          <p:cNvGraphicFramePr/>
          <p:nvPr/>
        </p:nvGraphicFramePr>
        <p:xfrm>
          <a:off x="0" y="304920"/>
          <a:ext cx="8686800" cy="5715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304920"/>
                    <a:ext cx="8686800" cy="571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5" name=""/>
          <p:cNvSpPr/>
          <p:nvPr/>
        </p:nvSpPr>
        <p:spPr>
          <a:xfrm>
            <a:off x="6400800" y="1905120"/>
            <a:ext cx="1447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2000/2001 Winter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6" name=""/>
          <p:cNvGrpSpPr/>
          <p:nvPr/>
        </p:nvGrpSpPr>
        <p:grpSpPr>
          <a:xfrm>
            <a:off x="8153280" y="5791320"/>
            <a:ext cx="794160" cy="761760"/>
            <a:chOff x="8153280" y="5791320"/>
            <a:chExt cx="794160" cy="761760"/>
          </a:xfrm>
        </p:grpSpPr>
        <p:pic>
          <p:nvPicPr>
            <p:cNvPr id="257" name="" descr=""/>
            <p:cNvPicPr/>
            <p:nvPr/>
          </p:nvPicPr>
          <p:blipFill>
            <a:blip r:embed="rId3"/>
            <a:stretch/>
          </p:blipFill>
          <p:spPr>
            <a:xfrm>
              <a:off x="8153280" y="57913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8" name=""/>
            <p:cNvSpPr/>
            <p:nvPr/>
          </p:nvSpPr>
          <p:spPr>
            <a:xfrm>
              <a:off x="8678160" y="62179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9" name=""/>
          <p:cNvSpPr/>
          <p:nvPr/>
        </p:nvSpPr>
        <p:spPr>
          <a:xfrm>
            <a:off x="8229600" y="2286000"/>
            <a:ext cx="457200" cy="838080"/>
          </a:xfrm>
          <a:prstGeom prst="line">
            <a:avLst/>
          </a:prstGeom>
          <a:ln w="38160">
            <a:solidFill>
              <a:srgbClr val="00860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597600" y="6203880"/>
            <a:ext cx="234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 U.S. DOE (EIA)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65e75"/>
                      </a:gs>
                      <a:gs pos="50000">
                        <a:srgbClr val="99ccff"/>
                      </a:gs>
                      <a:gs pos="100000">
                        <a:srgbClr val="465e75"/>
                      </a:gs>
                    </a:gsLst>
                    <a:lin ang="5400000"/>
                  </a:gra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3" name=""/>
          <p:cNvSpPr/>
          <p:nvPr/>
        </p:nvSpPr>
        <p:spPr>
          <a:xfrm>
            <a:off x="4576320" y="1471680"/>
            <a:ext cx="2644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Costs Per Day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"/>
          <p:cNvGraphicFramePr/>
          <p:nvPr/>
        </p:nvGraphicFramePr>
        <p:xfrm>
          <a:off x="0" y="201600"/>
          <a:ext cx="9144000" cy="6454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01600"/>
                    <a:ext cx="9144000" cy="645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"/>
          <p:cNvSpPr/>
          <p:nvPr/>
        </p:nvSpPr>
        <p:spPr>
          <a:xfrm>
            <a:off x="-2076480" y="6742080"/>
            <a:ext cx="9144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 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7" name=""/>
          <p:cNvGraphicFramePr/>
          <p:nvPr/>
        </p:nvGraphicFramePr>
        <p:xfrm>
          <a:off x="1504800" y="1390680"/>
          <a:ext cx="6019920" cy="4076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04800" y="1390680"/>
                    <a:ext cx="6019920" cy="407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" name=""/>
          <p:cNvGraphicFramePr/>
          <p:nvPr/>
        </p:nvGraphicFramePr>
        <p:xfrm>
          <a:off x="1143000" y="2666880"/>
          <a:ext cx="6496200" cy="27622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7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43000" y="2666880"/>
                    <a:ext cx="6496200" cy="276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1" name=""/>
          <p:cNvSpPr/>
          <p:nvPr/>
        </p:nvSpPr>
        <p:spPr>
          <a:xfrm>
            <a:off x="3195720" y="1981080"/>
            <a:ext cx="2788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NNG Demarcation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3505320" y="685800"/>
            <a:ext cx="25905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Volatility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3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274" name="" descr=""/>
            <p:cNvPicPr/>
            <p:nvPr/>
          </p:nvPicPr>
          <p:blipFill>
            <a:blip r:embed="rId5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5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362240" y="677520"/>
            <a:ext cx="5698800" cy="608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Impact 2000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952560" y="2057400"/>
            <a:ext cx="7353360" cy="41911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January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LDC Purchases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100,000/day x $2.50 x 31=       $7.8 Million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Deduct Line                 </a:t>
            </a:r>
            <a:r>
              <a:rPr b="0" lang="en-US" sz="2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-$10.0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cc00"/>
                </a:solidFill>
                <a:effectLst/>
                <a:uFillTx/>
                <a:latin typeface="Times New Roman"/>
              </a:rPr>
              <a:t>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($10Mil. line of credit with Supplier)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r">
              <a:lnSpc>
                <a:spcPct val="7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8" name=""/>
          <p:cNvGrpSpPr/>
          <p:nvPr/>
        </p:nvGrpSpPr>
        <p:grpSpPr>
          <a:xfrm>
            <a:off x="8077320" y="5791320"/>
            <a:ext cx="794160" cy="761760"/>
            <a:chOff x="8077320" y="5791320"/>
            <a:chExt cx="794160" cy="761760"/>
          </a:xfrm>
        </p:grpSpPr>
        <p:pic>
          <p:nvPicPr>
            <p:cNvPr id="279" name="" descr=""/>
            <p:cNvPicPr/>
            <p:nvPr/>
          </p:nvPicPr>
          <p:blipFill>
            <a:blip r:embed="rId1"/>
            <a:stretch/>
          </p:blipFill>
          <p:spPr>
            <a:xfrm>
              <a:off x="8077320" y="57913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80" name=""/>
            <p:cNvSpPr/>
            <p:nvPr/>
          </p:nvSpPr>
          <p:spPr>
            <a:xfrm>
              <a:off x="8602200" y="62179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81" name=""/>
          <p:cNvSpPr/>
          <p:nvPr/>
        </p:nvSpPr>
        <p:spPr>
          <a:xfrm>
            <a:off x="952560" y="4648320"/>
            <a:ext cx="697212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cc00"/>
                </a:solidFill>
                <a:effectLst/>
                <a:uFillTx/>
                <a:latin typeface="Tahoma"/>
              </a:rPr>
              <a:t>Credit Capacity Impact:      $0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906120" y="829800"/>
            <a:ext cx="6707160" cy="608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Credit Impact 2001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85440" y="1904760"/>
            <a:ext cx="7620120" cy="4190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 algn="ctr">
              <a:lnSpc>
                <a:spcPct val="7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January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LDC Purchases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  130,000/day x $10.50 x 31=     $42.1 Million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Deduct Line                    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-$10.0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$32.1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60 Day LC Required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__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x 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($10Mil. line of credit with Supplier)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r">
              <a:lnSpc>
                <a:spcPct val="7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r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7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4" name=""/>
          <p:cNvGrpSpPr/>
          <p:nvPr/>
        </p:nvGrpSpPr>
        <p:grpSpPr>
          <a:xfrm>
            <a:off x="8077320" y="5791320"/>
            <a:ext cx="794160" cy="761760"/>
            <a:chOff x="8077320" y="5791320"/>
            <a:chExt cx="794160" cy="761760"/>
          </a:xfrm>
        </p:grpSpPr>
        <p:pic>
          <p:nvPicPr>
            <p:cNvPr id="285" name="" descr=""/>
            <p:cNvPicPr/>
            <p:nvPr/>
          </p:nvPicPr>
          <p:blipFill>
            <a:blip r:embed="rId1"/>
            <a:stretch/>
          </p:blipFill>
          <p:spPr>
            <a:xfrm>
              <a:off x="8077320" y="57913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86" name=""/>
            <p:cNvSpPr/>
            <p:nvPr/>
          </p:nvSpPr>
          <p:spPr>
            <a:xfrm>
              <a:off x="8602200" y="62179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87" name=""/>
          <p:cNvSpPr/>
          <p:nvPr/>
        </p:nvSpPr>
        <p:spPr>
          <a:xfrm>
            <a:off x="685800" y="4815000"/>
            <a:ext cx="7772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3300"/>
                </a:solidFill>
                <a:effectLst/>
                <a:uFillTx/>
                <a:latin typeface="Tahoma"/>
              </a:rPr>
              <a:t>Credit Capacity Impact:      $64.20 Million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"/>
          <p:cNvSpPr/>
          <p:nvPr/>
        </p:nvSpPr>
        <p:spPr>
          <a:xfrm>
            <a:off x="1371600" y="2649600"/>
            <a:ext cx="6472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Demand Components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9" name=""/>
          <p:cNvGrpSpPr/>
          <p:nvPr/>
        </p:nvGrpSpPr>
        <p:grpSpPr>
          <a:xfrm>
            <a:off x="8001000" y="5715000"/>
            <a:ext cx="794160" cy="762120"/>
            <a:chOff x="8001000" y="5715000"/>
            <a:chExt cx="794160" cy="762120"/>
          </a:xfrm>
        </p:grpSpPr>
        <p:pic>
          <p:nvPicPr>
            <p:cNvPr id="290" name="" descr=""/>
            <p:cNvPicPr/>
            <p:nvPr/>
          </p:nvPicPr>
          <p:blipFill>
            <a:blip r:embed="rId1"/>
            <a:stretch/>
          </p:blipFill>
          <p:spPr>
            <a:xfrm>
              <a:off x="8001000" y="5715000"/>
              <a:ext cx="71424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91" name=""/>
            <p:cNvSpPr/>
            <p:nvPr/>
          </p:nvSpPr>
          <p:spPr>
            <a:xfrm>
              <a:off x="8525880" y="61416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j014583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"/>
          <p:cNvSpPr/>
          <p:nvPr/>
        </p:nvSpPr>
        <p:spPr>
          <a:xfrm>
            <a:off x="1371600" y="914400"/>
            <a:ext cx="51004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/>
          </p:nvPr>
        </p:nvSpPr>
        <p:spPr>
          <a:xfrm>
            <a:off x="609480" y="2133720"/>
            <a:ext cx="746784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4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NNG Issues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40000"/>
              </a:lnSpc>
              <a:spcBef>
                <a:spcPts val="10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Review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" name=""/>
          <p:cNvGrpSpPr/>
          <p:nvPr/>
        </p:nvGrpSpPr>
        <p:grpSpPr>
          <a:xfrm>
            <a:off x="7848720" y="5562720"/>
            <a:ext cx="794160" cy="761760"/>
            <a:chOff x="7848720" y="5562720"/>
            <a:chExt cx="794160" cy="761760"/>
          </a:xfrm>
        </p:grpSpPr>
        <p:pic>
          <p:nvPicPr>
            <p:cNvPr id="35" name="" descr=""/>
            <p:cNvPicPr/>
            <p:nvPr/>
          </p:nvPicPr>
          <p:blipFill>
            <a:blip r:embed="rId1"/>
            <a:stretch/>
          </p:blipFill>
          <p:spPr>
            <a:xfrm>
              <a:off x="7848720" y="55627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" name=""/>
            <p:cNvSpPr/>
            <p:nvPr/>
          </p:nvSpPr>
          <p:spPr>
            <a:xfrm>
              <a:off x="8373600" y="59893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65e75"/>
            </a:gs>
            <a:gs pos="50000">
              <a:srgbClr val="99ccff"/>
            </a:gs>
            <a:gs pos="100000">
              <a:srgbClr val="465e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"/>
          <p:cNvGraphicFramePr/>
          <p:nvPr/>
        </p:nvGraphicFramePr>
        <p:xfrm>
          <a:off x="0" y="34920"/>
          <a:ext cx="9374040" cy="6823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34920"/>
                    <a:ext cx="9374040" cy="682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"/>
          <p:cNvGraphicFramePr/>
          <p:nvPr/>
        </p:nvGraphicFramePr>
        <p:xfrm>
          <a:off x="284040" y="590400"/>
          <a:ext cx="8593200" cy="6066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4040" y="590400"/>
                    <a:ext cx="8593200" cy="606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0" name=""/>
          <p:cNvSpPr/>
          <p:nvPr/>
        </p:nvSpPr>
        <p:spPr>
          <a:xfrm>
            <a:off x="2733480" y="6243480"/>
            <a:ext cx="4339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NNG System Heating Degree Days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"/>
          <p:cNvGraphicFramePr/>
          <p:nvPr/>
        </p:nvGraphicFramePr>
        <p:xfrm>
          <a:off x="762120" y="380880"/>
          <a:ext cx="7657920" cy="5677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380880"/>
                    <a:ext cx="7657920" cy="567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235080" y="463680"/>
            <a:ext cx="8673840" cy="5930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Demand Factors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184788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Processing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Impact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Alternative Fuels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"/>
          <p:cNvGraphicFramePr/>
          <p:nvPr/>
        </p:nvGraphicFramePr>
        <p:xfrm>
          <a:off x="0" y="419040"/>
          <a:ext cx="9543960" cy="6280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419040"/>
                    <a:ext cx="9543960" cy="628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2198520" y="2388960"/>
            <a:ext cx="430704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Production and Storage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9" name="in00266_" descr=""/>
          <p:cNvPicPr/>
          <p:nvPr/>
        </p:nvPicPr>
        <p:blipFill>
          <a:blip r:embed="rId1"/>
          <a:stretch/>
        </p:blipFill>
        <p:spPr>
          <a:xfrm>
            <a:off x="5410080" y="3284640"/>
            <a:ext cx="2130480" cy="2009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0" name=""/>
          <p:cNvGrpSpPr/>
          <p:nvPr/>
        </p:nvGrpSpPr>
        <p:grpSpPr>
          <a:xfrm>
            <a:off x="8001000" y="5715000"/>
            <a:ext cx="794160" cy="762120"/>
            <a:chOff x="8001000" y="5715000"/>
            <a:chExt cx="794160" cy="762120"/>
          </a:xfrm>
        </p:grpSpPr>
        <p:pic>
          <p:nvPicPr>
            <p:cNvPr id="311" name="" descr=""/>
            <p:cNvPicPr/>
            <p:nvPr/>
          </p:nvPicPr>
          <p:blipFill>
            <a:blip r:embed="rId2"/>
            <a:stretch/>
          </p:blipFill>
          <p:spPr>
            <a:xfrm>
              <a:off x="8001000" y="5715000"/>
              <a:ext cx="71424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2" name=""/>
            <p:cNvSpPr/>
            <p:nvPr/>
          </p:nvSpPr>
          <p:spPr>
            <a:xfrm>
              <a:off x="8525880" y="61416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5e75"/>
            </a:gs>
            <a:gs pos="50000">
              <a:srgbClr val="ccccff"/>
            </a:gs>
            <a:gs pos="100000">
              <a:srgbClr val="5e5e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"/>
          <p:cNvGraphicFramePr/>
          <p:nvPr/>
        </p:nvGraphicFramePr>
        <p:xfrm>
          <a:off x="-490680" y="-404640"/>
          <a:ext cx="10939680" cy="8572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490680" y="-404640"/>
                    <a:ext cx="10939680" cy="857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0" y="142920"/>
            <a:ext cx="9144000" cy="625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/>
          </p:nvPr>
        </p:nvSpPr>
        <p:spPr>
          <a:xfrm>
            <a:off x="2026800" y="1447920"/>
            <a:ext cx="495468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4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CHAOS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SLA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Order 637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Carlton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Processing/Gas Quality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8" name=""/>
          <p:cNvGrpSpPr/>
          <p:nvPr/>
        </p:nvGrpSpPr>
        <p:grpSpPr>
          <a:xfrm>
            <a:off x="7848720" y="5562720"/>
            <a:ext cx="794160" cy="761760"/>
            <a:chOff x="7848720" y="5562720"/>
            <a:chExt cx="794160" cy="761760"/>
          </a:xfrm>
        </p:grpSpPr>
        <p:pic>
          <p:nvPicPr>
            <p:cNvPr id="39" name="" descr=""/>
            <p:cNvPicPr/>
            <p:nvPr/>
          </p:nvPicPr>
          <p:blipFill>
            <a:blip r:embed="rId1"/>
            <a:stretch/>
          </p:blipFill>
          <p:spPr>
            <a:xfrm>
              <a:off x="7848720" y="55627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" name=""/>
            <p:cNvSpPr/>
            <p:nvPr/>
          </p:nvSpPr>
          <p:spPr>
            <a:xfrm>
              <a:off x="8373600" y="59893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" name=""/>
          <p:cNvSpPr/>
          <p:nvPr/>
        </p:nvSpPr>
        <p:spPr>
          <a:xfrm>
            <a:off x="3047400" y="654120"/>
            <a:ext cx="2732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NNG Issues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Projected U.S. Storage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Beginning Inventory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600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Injection @ 7.2/Day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1541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November 1, 2001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2141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November 2000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2748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5-Yr. Nov. Average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2869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8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319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0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1" name=""/>
          <p:cNvSpPr/>
          <p:nvPr/>
        </p:nvSpPr>
        <p:spPr>
          <a:xfrm>
            <a:off x="1428840" y="4114800"/>
            <a:ext cx="57722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5543640" y="3200400"/>
            <a:ext cx="19810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717480" y="609120"/>
            <a:ext cx="774072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 Production/Demand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14440" y="2017800"/>
            <a:ext cx="844056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Summer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2000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Production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60.7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61.8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53.5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54.6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Available for Storage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7.2</a:t>
            </a: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7.2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5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326" name="" descr=""/>
            <p:cNvPicPr/>
            <p:nvPr/>
          </p:nvPicPr>
          <p:blipFill>
            <a:blip r:embed="rId1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7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8" name=""/>
          <p:cNvSpPr/>
          <p:nvPr/>
        </p:nvSpPr>
        <p:spPr>
          <a:xfrm>
            <a:off x="4400640" y="3162240"/>
            <a:ext cx="41576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4400640" y="4362480"/>
            <a:ext cx="41576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417960" y="5935680"/>
            <a:ext cx="103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Source:  EIA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 Outlook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2" name=""/>
          <p:cNvGraphicFramePr/>
          <p:nvPr/>
        </p:nvGraphicFramePr>
        <p:xfrm>
          <a:off x="1143000" y="1760400"/>
          <a:ext cx="6762600" cy="4686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1760400"/>
                    <a:ext cx="6762600" cy="4686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34" name=""/>
          <p:cNvGrpSpPr/>
          <p:nvPr/>
        </p:nvGrpSpPr>
        <p:grpSpPr>
          <a:xfrm>
            <a:off x="8077320" y="5867280"/>
            <a:ext cx="750600" cy="673200"/>
            <a:chOff x="8077320" y="5867280"/>
            <a:chExt cx="750600" cy="673200"/>
          </a:xfrm>
        </p:grpSpPr>
        <p:pic>
          <p:nvPicPr>
            <p:cNvPr id="335" name="" descr=""/>
            <p:cNvPicPr/>
            <p:nvPr/>
          </p:nvPicPr>
          <p:blipFill>
            <a:blip r:embed="rId3"/>
            <a:stretch/>
          </p:blipFill>
          <p:spPr>
            <a:xfrm>
              <a:off x="8077320" y="5867280"/>
              <a:ext cx="667080" cy="673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6" name=""/>
            <p:cNvSpPr/>
            <p:nvPr/>
          </p:nvSpPr>
          <p:spPr>
            <a:xfrm>
              <a:off x="8558640" y="624420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SLA</a:t>
            </a:r>
            <a:br>
              <a:rPr sz="4400"/>
            </a:b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System Levelized Account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Rate Base Account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Captures the cost associated with replacing (buying) or selling shipper imbalances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2231280" y="3867120"/>
            <a:ext cx="4441680" cy="16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1998 Value  - $12 Million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Value - $67 Million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Order 637 Issues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2209320" y="1981080"/>
            <a:ext cx="624852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Imbalances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Penalties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Segmentation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Carlton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Re-file Carlton Surcharge Mechanism.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Original $0.04 surcharge for non-Carlton volumes was equivalent to $0.60 premium paid by Carlton shippers.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market premium is $0.20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surcharge would change based upon actuals.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971640" y="2133720"/>
            <a:ext cx="710568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Changing Processing Economics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Changing Gas Quality Mix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4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Market Zone Burner Tip Risk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" name=""/>
          <p:cNvGrpSpPr/>
          <p:nvPr/>
        </p:nvGrpSpPr>
        <p:grpSpPr>
          <a:xfrm>
            <a:off x="7848720" y="5562720"/>
            <a:ext cx="794160" cy="761760"/>
            <a:chOff x="7848720" y="5562720"/>
            <a:chExt cx="794160" cy="761760"/>
          </a:xfrm>
        </p:grpSpPr>
        <p:pic>
          <p:nvPicPr>
            <p:cNvPr id="51" name="" descr=""/>
            <p:cNvPicPr/>
            <p:nvPr/>
          </p:nvPicPr>
          <p:blipFill>
            <a:blip r:embed="rId1"/>
            <a:stretch/>
          </p:blipFill>
          <p:spPr>
            <a:xfrm>
              <a:off x="7848720" y="5562720"/>
              <a:ext cx="714240" cy="761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2" name=""/>
            <p:cNvSpPr/>
            <p:nvPr/>
          </p:nvSpPr>
          <p:spPr>
            <a:xfrm>
              <a:off x="8373600" y="5989320"/>
              <a:ext cx="269280" cy="230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" name=""/>
          <p:cNvSpPr/>
          <p:nvPr/>
        </p:nvSpPr>
        <p:spPr>
          <a:xfrm>
            <a:off x="971640" y="587520"/>
            <a:ext cx="6877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Processing Impacts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2001-02-02T19:49:12Z</dcterms:created>
  <dc:creator>Enron</dc:creator>
  <dc:description/>
  <dc:language>en-US</dc:language>
  <cp:lastModifiedBy>jjoyce</cp:lastModifiedBy>
  <cp:lastPrinted>2001-02-13T18:31:15Z</cp:lastPrinted>
  <dcterms:modified xsi:type="dcterms:W3CDTF">2001-04-18T17:57:57Z</dcterms:modified>
  <cp:revision>103</cp:revision>
  <dc:subject/>
  <dc:title>Super Conference Meeting  Post Mortem</dc:title>
</cp:coreProperties>
</file>