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288588" cy="6858000"/>
  <p:notesSz cx="7034213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61A853-5546-4F07-8684-F043FB90DBDB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2ndQTR-06/00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3233880" y="2424240"/>
            <a:ext cx="0" cy="420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1338120" y="2419200"/>
            <a:ext cx="7628040" cy="425520"/>
          </a:xfrm>
          <a:custGeom>
            <a:avLst/>
            <a:gdLst/>
            <a:ahLst/>
            <a:rect l="l" t="t" r="r" b="b"/>
            <a:pathLst>
              <a:path w="4608" h="277">
                <a:moveTo>
                  <a:pt x="0" y="274"/>
                </a:moveTo>
                <a:lnTo>
                  <a:pt x="0" y="0"/>
                </a:lnTo>
                <a:lnTo>
                  <a:pt x="4606" y="0"/>
                </a:lnTo>
                <a:lnTo>
                  <a:pt x="4608" y="277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"/>
          <p:cNvSpPr/>
          <p:nvPr/>
        </p:nvSpPr>
        <p:spPr>
          <a:xfrm>
            <a:off x="5033880" y="1474920"/>
            <a:ext cx="0" cy="939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"/>
          <p:cNvSpPr/>
          <p:nvPr/>
        </p:nvSpPr>
        <p:spPr>
          <a:xfrm>
            <a:off x="474840" y="2833560"/>
            <a:ext cx="1644480" cy="1300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"/>
          <p:cNvSpPr/>
          <p:nvPr/>
        </p:nvSpPr>
        <p:spPr>
          <a:xfrm>
            <a:off x="4290840" y="2833560"/>
            <a:ext cx="1644840" cy="1300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"/>
          <p:cNvSpPr/>
          <p:nvPr/>
        </p:nvSpPr>
        <p:spPr>
          <a:xfrm>
            <a:off x="400320" y="3025800"/>
            <a:ext cx="1793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"/>
          <p:cNvSpPr/>
          <p:nvPr/>
        </p:nvSpPr>
        <p:spPr>
          <a:xfrm>
            <a:off x="6199200" y="2843280"/>
            <a:ext cx="1644480" cy="129996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"/>
          <p:cNvSpPr/>
          <p:nvPr/>
        </p:nvSpPr>
        <p:spPr>
          <a:xfrm>
            <a:off x="6340680" y="3164040"/>
            <a:ext cx="1387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"/>
          <p:cNvSpPr/>
          <p:nvPr/>
        </p:nvSpPr>
        <p:spPr>
          <a:xfrm>
            <a:off x="4635360" y="3164040"/>
            <a:ext cx="955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2382840" y="2833560"/>
            <a:ext cx="1644480" cy="130032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b2b2"/>
                </a:solidFill>
                <a:effectLst/>
                <a:uFillTx/>
                <a:latin typeface="Frutiger 45 Light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" name="LogoWh" descr=""/>
          <p:cNvPicPr/>
          <p:nvPr/>
        </p:nvPicPr>
        <p:blipFill>
          <a:blip r:embed="rId1"/>
          <a:stretch/>
        </p:blipFill>
        <p:spPr>
          <a:xfrm>
            <a:off x="4114800" y="404640"/>
            <a:ext cx="1851120" cy="185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8107200" y="2843280"/>
            <a:ext cx="1644840" cy="129996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"/>
          <p:cNvSpPr/>
          <p:nvPr/>
        </p:nvSpPr>
        <p:spPr>
          <a:xfrm>
            <a:off x="8280360" y="3300480"/>
            <a:ext cx="1311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 Works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"/>
          <p:cNvSpPr/>
          <p:nvPr/>
        </p:nvSpPr>
        <p:spPr>
          <a:xfrm>
            <a:off x="8156520" y="4200480"/>
            <a:ext cx="21304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Expansion Vehicle 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 New Commodity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Industry Penetration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"/>
          <p:cNvSpPr/>
          <p:nvPr/>
        </p:nvSpPr>
        <p:spPr>
          <a:xfrm>
            <a:off x="8086680" y="4300560"/>
            <a:ext cx="98640" cy="982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2680" bIns="22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>
            <a:off x="5033880" y="2424240"/>
            <a:ext cx="0" cy="420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"/>
          <p:cNvSpPr/>
          <p:nvPr/>
        </p:nvSpPr>
        <p:spPr>
          <a:xfrm>
            <a:off x="7080120" y="2424240"/>
            <a:ext cx="0" cy="420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2640960" y="537480"/>
            <a:ext cx="4986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Current Market Conditions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"/>
          <p:cNvSpPr/>
          <p:nvPr/>
        </p:nvSpPr>
        <p:spPr>
          <a:xfrm>
            <a:off x="1698480" y="1873080"/>
            <a:ext cx="6799320" cy="33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"/>
          <p:cNvSpPr/>
          <p:nvPr/>
        </p:nvSpPr>
        <p:spPr>
          <a:xfrm>
            <a:off x="1487520" y="175896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"/>
          <p:cNvSpPr/>
          <p:nvPr/>
        </p:nvSpPr>
        <p:spPr>
          <a:xfrm>
            <a:off x="1487520" y="274788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"/>
          <p:cNvSpPr/>
          <p:nvPr/>
        </p:nvSpPr>
        <p:spPr>
          <a:xfrm>
            <a:off x="1487520" y="3755880"/>
            <a:ext cx="155520" cy="15588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"/>
          <p:cNvSpPr/>
          <p:nvPr/>
        </p:nvSpPr>
        <p:spPr>
          <a:xfrm>
            <a:off x="1673280" y="1460880"/>
            <a:ext cx="752796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Many Industries Exist That Sell Commodity Products Through Legacy Distribution Channels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Channels Often Consist of Complex Sales Forces and Long Term Relationships with Little Price Transparency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Enormous Inefficiencies Exist in the Pricing of Commodity Products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Internet Provides a Unique Opportunity to Have Immediate and Inexpensive Access to Customers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"/>
          <p:cNvSpPr/>
          <p:nvPr/>
        </p:nvSpPr>
        <p:spPr>
          <a:xfrm>
            <a:off x="1487520" y="4773600"/>
            <a:ext cx="155520" cy="155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741240" y="462600"/>
            <a:ext cx="8507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Opportunity for 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"/>
          <p:cNvSpPr/>
          <p:nvPr/>
        </p:nvSpPr>
        <p:spPr>
          <a:xfrm>
            <a:off x="1117440" y="1793880"/>
            <a:ext cx="8353440" cy="42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Use Proven Enron e-Commerce Platforms As Accelerators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Leverage Off Enron’s Proven Skills in Logistics, Risk Management and Back Office 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High-Margin, Structured Products to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Move Quickly and Minimize Effect on Enron’s Balance Sheet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225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947880" y="257652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"/>
          <p:cNvSpPr/>
          <p:nvPr/>
        </p:nvSpPr>
        <p:spPr>
          <a:xfrm>
            <a:off x="947880" y="359244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"/>
          <p:cNvSpPr/>
          <p:nvPr/>
        </p:nvSpPr>
        <p:spPr>
          <a:xfrm>
            <a:off x="958680" y="422604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>
            <a:off x="960480" y="191304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3579840" y="1731960"/>
            <a:ext cx="3198960" cy="5745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260280" y="1731960"/>
            <a:ext cx="3198960" cy="5745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"/>
          <p:cNvSpPr/>
          <p:nvPr/>
        </p:nvSpPr>
        <p:spPr>
          <a:xfrm>
            <a:off x="6912000" y="1731960"/>
            <a:ext cx="3198960" cy="5745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" name=""/>
          <p:cNvSpPr/>
          <p:nvPr/>
        </p:nvSpPr>
        <p:spPr>
          <a:xfrm>
            <a:off x="1736640" y="221400"/>
            <a:ext cx="68706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Has the Capabilities Required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 Capture this Market Opportunity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"/>
          <p:cNvSpPr/>
          <p:nvPr/>
        </p:nvSpPr>
        <p:spPr>
          <a:xfrm>
            <a:off x="788400" y="2535840"/>
            <a:ext cx="221724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Forward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Futures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725400" y="2693880"/>
            <a:ext cx="90720" cy="90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280" bIns="17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>
            <a:off x="725400" y="3138480"/>
            <a:ext cx="90720" cy="90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" name=""/>
          <p:cNvSpPr/>
          <p:nvPr/>
        </p:nvSpPr>
        <p:spPr>
          <a:xfrm>
            <a:off x="725400" y="3595680"/>
            <a:ext cx="90720" cy="90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"/>
          <p:cNvSpPr/>
          <p:nvPr/>
        </p:nvSpPr>
        <p:spPr>
          <a:xfrm>
            <a:off x="4188240" y="2535840"/>
            <a:ext cx="1764720" cy="13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Logistics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Settlement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" name=""/>
          <p:cNvSpPr/>
          <p:nvPr/>
        </p:nvSpPr>
        <p:spPr>
          <a:xfrm>
            <a:off x="4173480" y="2693880"/>
            <a:ext cx="90720" cy="90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280" bIns="17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4173480" y="3138480"/>
            <a:ext cx="90720" cy="90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>
            <a:off x="4173480" y="3595680"/>
            <a:ext cx="90720" cy="90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"/>
          <p:cNvSpPr/>
          <p:nvPr/>
        </p:nvSpPr>
        <p:spPr>
          <a:xfrm>
            <a:off x="7418520" y="2510280"/>
            <a:ext cx="2531880" cy="193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eCommerce Platforms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Management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Capital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" name=""/>
          <p:cNvSpPr/>
          <p:nvPr/>
        </p:nvSpPr>
        <p:spPr>
          <a:xfrm>
            <a:off x="7356600" y="2693880"/>
            <a:ext cx="90360" cy="907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280" bIns="17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>
            <a:off x="7356600" y="3417840"/>
            <a:ext cx="90360" cy="90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" name=""/>
          <p:cNvSpPr/>
          <p:nvPr/>
        </p:nvSpPr>
        <p:spPr>
          <a:xfrm>
            <a:off x="7356600" y="4192560"/>
            <a:ext cx="90360" cy="90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7640" bIns="17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>
            <a:off x="304920" y="1702800"/>
            <a:ext cx="3111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 Making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>
            <a:off x="4446720" y="1702800"/>
            <a:ext cx="1463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Operating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>
            <a:off x="7778880" y="1702800"/>
            <a:ext cx="1463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Other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>
            <a:off x="260280" y="2309760"/>
            <a:ext cx="3198960" cy="2373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"/>
          <p:cNvSpPr/>
          <p:nvPr/>
        </p:nvSpPr>
        <p:spPr>
          <a:xfrm>
            <a:off x="3579840" y="2309760"/>
            <a:ext cx="3198960" cy="2373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6912000" y="2309760"/>
            <a:ext cx="3198960" cy="2373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1790640" y="1244160"/>
            <a:ext cx="7480440" cy="35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1604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Business Plan Upon Entering New Markets: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1604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1604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Upgrade: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Streamline Process to Do Business the Best,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Most Efficient Way Possible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1604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1604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Expand: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Grow Market Share in Current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1604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1604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Penetrate: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Rapidly Establish Significant Stakes in New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1604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1604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Target Markets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" name=""/>
          <p:cNvSpPr/>
          <p:nvPr/>
        </p:nvSpPr>
        <p:spPr>
          <a:xfrm>
            <a:off x="2364840" y="172080"/>
            <a:ext cx="5558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Target Markets and Approach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3355200" y="4712040"/>
            <a:ext cx="19764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Metals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Pulp &amp;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Steel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Chemicals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" name=""/>
          <p:cNvSpPr/>
          <p:nvPr/>
        </p:nvSpPr>
        <p:spPr>
          <a:xfrm>
            <a:off x="5295240" y="4712040"/>
            <a:ext cx="21603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Credit/Finance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Data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Logistics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>
            <a:off x="1668600" y="139536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>
            <a:off x="1668600" y="4505400"/>
            <a:ext cx="117360" cy="1173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1252440" y="278640"/>
            <a:ext cx="7790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Recent Net Works Transactions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>
            <a:off x="706320" y="2170080"/>
            <a:ext cx="4051440" cy="42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Leading Merchant of Base Metals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Significant Customer Overlap with Enron’s Existing Energy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Metals Market Receptive to Enron-like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546120" y="230184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546120" y="306396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>
            <a:off x="557280" y="4108320"/>
            <a:ext cx="137880" cy="13680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>
            <a:off x="406440" y="1262160"/>
            <a:ext cx="4354560" cy="4760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>
            <a:off x="3417840" y="1374120"/>
            <a:ext cx="7790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Garden State Paper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" name=""/>
          <p:cNvSpPr/>
          <p:nvPr/>
        </p:nvSpPr>
        <p:spPr>
          <a:xfrm>
            <a:off x="5565600" y="2181240"/>
            <a:ext cx="3865680" cy="42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U.S. Based Newsprint Manufacturer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Compliments Existing Pulp and Paper Business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Enables Deployment of Enron’s eCommerce Business Model (Clickpaper.Com)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"/>
          <p:cNvSpPr/>
          <p:nvPr/>
        </p:nvSpPr>
        <p:spPr>
          <a:xfrm>
            <a:off x="-1433520" y="1429200"/>
            <a:ext cx="7790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MG PLC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" name=""/>
          <p:cNvSpPr/>
          <p:nvPr/>
        </p:nvSpPr>
        <p:spPr>
          <a:xfrm>
            <a:off x="5116680" y="1262160"/>
            <a:ext cx="4354200" cy="4760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5394240" y="230184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5394240" y="307188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"/>
          <p:cNvSpPr/>
          <p:nvPr/>
        </p:nvSpPr>
        <p:spPr>
          <a:xfrm>
            <a:off x="5405400" y="384336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1347840" y="126360"/>
            <a:ext cx="7789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Clickpaper.com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>
            <a:off x="3013200" y="4294080"/>
            <a:ext cx="4983120" cy="172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Extension of Enron Online Platform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Principal Based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Free of Charge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Financial and Physical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Tailored to Paper Industry Participants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" name=""/>
          <p:cNvSpPr/>
          <p:nvPr/>
        </p:nvSpPr>
        <p:spPr>
          <a:xfrm>
            <a:off x="2913120" y="483552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"/>
          <p:cNvSpPr/>
          <p:nvPr/>
        </p:nvSpPr>
        <p:spPr>
          <a:xfrm>
            <a:off x="2913120" y="521352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2924280" y="561672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>
            <a:off x="2913120" y="442908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78" name="" descr=""/>
          <p:cNvPicPr/>
          <p:nvPr/>
        </p:nvPicPr>
        <p:blipFill>
          <a:blip r:embed="rId1"/>
          <a:srcRect l="1703" t="13443" r="7957" b="4248"/>
          <a:stretch/>
        </p:blipFill>
        <p:spPr>
          <a:xfrm>
            <a:off x="2567160" y="914400"/>
            <a:ext cx="5240160" cy="32385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</p:pic>
      <p:sp>
        <p:nvSpPr>
          <p:cNvPr id="79" name=""/>
          <p:cNvSpPr/>
          <p:nvPr/>
        </p:nvSpPr>
        <p:spPr>
          <a:xfrm>
            <a:off x="2924280" y="602136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2924280" y="642636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1181160" y="278640"/>
            <a:ext cx="7789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 Works Funding Plan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2075040" y="1843200"/>
            <a:ext cx="7373880" cy="427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Enron Equity Issuance Anticipated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Targeted Investors for Each Vertical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Limited Enron Financial Support Required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Capital Available by Third Quarter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" name=""/>
          <p:cNvSpPr/>
          <p:nvPr/>
        </p:nvSpPr>
        <p:spPr>
          <a:xfrm>
            <a:off x="1967040" y="197496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>
            <a:off x="1967040" y="2521080"/>
            <a:ext cx="13788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"/>
          <p:cNvSpPr/>
          <p:nvPr/>
        </p:nvSpPr>
        <p:spPr>
          <a:xfrm>
            <a:off x="1968480" y="363708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"/>
          <p:cNvSpPr/>
          <p:nvPr/>
        </p:nvSpPr>
        <p:spPr>
          <a:xfrm>
            <a:off x="1968480" y="3090960"/>
            <a:ext cx="138240" cy="13644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Michael Darnall</cp:lastModifiedBy>
  <cp:lastPrinted>2000-07-20T19:39:35Z</cp:lastPrinted>
  <dcterms:modified xsi:type="dcterms:W3CDTF">2000-07-20T19:52:06Z</dcterms:modified>
  <cp:revision>1298</cp:revision>
  <dc:subject/>
  <dc:title>No Slide Title</dc:title>
</cp:coreProperties>
</file>