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8288280" cy="3402000"/>
            <a:chOff x="0" y="0"/>
            <a:chExt cx="8288280" cy="3402000"/>
          </a:xfrm>
        </p:grpSpPr>
        <p:sp>
          <p:nvSpPr>
            <p:cNvPr id="1" name=""/>
            <p:cNvSpPr/>
            <p:nvPr/>
          </p:nvSpPr>
          <p:spPr>
            <a:xfrm>
              <a:off x="2724120" y="0"/>
              <a:ext cx="5564160" cy="2332080"/>
            </a:xfrm>
            <a:custGeom>
              <a:avLst/>
              <a:gdLst/>
              <a:ahLst/>
              <a:rect l="l" t="t" r="r" b="b"/>
              <a:pathLst>
                <a:path w="3505" h="1469">
                  <a:moveTo>
                    <a:pt x="420" y="932"/>
                  </a:moveTo>
                  <a:lnTo>
                    <a:pt x="390" y="969"/>
                  </a:lnTo>
                  <a:lnTo>
                    <a:pt x="360" y="1014"/>
                  </a:lnTo>
                  <a:lnTo>
                    <a:pt x="342" y="1056"/>
                  </a:lnTo>
                  <a:lnTo>
                    <a:pt x="336" y="1106"/>
                  </a:lnTo>
                  <a:lnTo>
                    <a:pt x="336" y="1155"/>
                  </a:lnTo>
                  <a:lnTo>
                    <a:pt x="348" y="1219"/>
                  </a:lnTo>
                  <a:lnTo>
                    <a:pt x="378" y="1263"/>
                  </a:lnTo>
                  <a:lnTo>
                    <a:pt x="420" y="1311"/>
                  </a:lnTo>
                  <a:lnTo>
                    <a:pt x="504" y="1388"/>
                  </a:lnTo>
                  <a:lnTo>
                    <a:pt x="582" y="1422"/>
                  </a:lnTo>
                  <a:lnTo>
                    <a:pt x="666" y="1445"/>
                  </a:lnTo>
                  <a:lnTo>
                    <a:pt x="735" y="1458"/>
                  </a:lnTo>
                  <a:lnTo>
                    <a:pt x="822" y="1466"/>
                  </a:lnTo>
                  <a:lnTo>
                    <a:pt x="918" y="1468"/>
                  </a:lnTo>
                  <a:lnTo>
                    <a:pt x="1029" y="1465"/>
                  </a:lnTo>
                  <a:lnTo>
                    <a:pt x="1116" y="1455"/>
                  </a:lnTo>
                  <a:lnTo>
                    <a:pt x="1215" y="1435"/>
                  </a:lnTo>
                  <a:lnTo>
                    <a:pt x="1308" y="1404"/>
                  </a:lnTo>
                  <a:lnTo>
                    <a:pt x="1395" y="1366"/>
                  </a:lnTo>
                  <a:lnTo>
                    <a:pt x="1500" y="1301"/>
                  </a:lnTo>
                  <a:lnTo>
                    <a:pt x="1560" y="1260"/>
                  </a:lnTo>
                  <a:lnTo>
                    <a:pt x="1620" y="1219"/>
                  </a:lnTo>
                  <a:lnTo>
                    <a:pt x="1680" y="1164"/>
                  </a:lnTo>
                  <a:lnTo>
                    <a:pt x="1728" y="1117"/>
                  </a:lnTo>
                  <a:lnTo>
                    <a:pt x="1770" y="1065"/>
                  </a:lnTo>
                  <a:lnTo>
                    <a:pt x="1821" y="1014"/>
                  </a:lnTo>
                  <a:lnTo>
                    <a:pt x="1875" y="972"/>
                  </a:lnTo>
                  <a:lnTo>
                    <a:pt x="1932" y="934"/>
                  </a:lnTo>
                  <a:lnTo>
                    <a:pt x="2004" y="894"/>
                  </a:lnTo>
                  <a:lnTo>
                    <a:pt x="2088" y="861"/>
                  </a:lnTo>
                  <a:lnTo>
                    <a:pt x="2181" y="834"/>
                  </a:lnTo>
                  <a:lnTo>
                    <a:pt x="2271" y="812"/>
                  </a:lnTo>
                  <a:lnTo>
                    <a:pt x="2358" y="795"/>
                  </a:lnTo>
                  <a:lnTo>
                    <a:pt x="2463" y="782"/>
                  </a:lnTo>
                  <a:lnTo>
                    <a:pt x="2568" y="780"/>
                  </a:lnTo>
                  <a:lnTo>
                    <a:pt x="2676" y="779"/>
                  </a:lnTo>
                  <a:lnTo>
                    <a:pt x="2952" y="789"/>
                  </a:lnTo>
                  <a:lnTo>
                    <a:pt x="3240" y="820"/>
                  </a:lnTo>
                  <a:lnTo>
                    <a:pt x="3504" y="871"/>
                  </a:lnTo>
                  <a:lnTo>
                    <a:pt x="2460" y="0"/>
                  </a:lnTo>
                  <a:lnTo>
                    <a:pt x="0" y="0"/>
                  </a:lnTo>
                  <a:lnTo>
                    <a:pt x="420" y="93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81320" y="1392120"/>
              <a:ext cx="1392120" cy="781200"/>
            </a:xfrm>
            <a:custGeom>
              <a:avLst/>
              <a:gdLst/>
              <a:ahLst/>
              <a:rect l="l" t="t" r="r" b="b"/>
              <a:pathLst>
                <a:path w="877" h="492">
                  <a:moveTo>
                    <a:pt x="876" y="159"/>
                  </a:moveTo>
                  <a:lnTo>
                    <a:pt x="864" y="197"/>
                  </a:lnTo>
                  <a:lnTo>
                    <a:pt x="843" y="221"/>
                  </a:lnTo>
                  <a:lnTo>
                    <a:pt x="804" y="237"/>
                  </a:lnTo>
                  <a:lnTo>
                    <a:pt x="759" y="248"/>
                  </a:lnTo>
                  <a:lnTo>
                    <a:pt x="696" y="253"/>
                  </a:lnTo>
                  <a:lnTo>
                    <a:pt x="612" y="251"/>
                  </a:lnTo>
                  <a:lnTo>
                    <a:pt x="513" y="248"/>
                  </a:lnTo>
                  <a:lnTo>
                    <a:pt x="435" y="253"/>
                  </a:lnTo>
                  <a:lnTo>
                    <a:pt x="369" y="260"/>
                  </a:lnTo>
                  <a:lnTo>
                    <a:pt x="318" y="272"/>
                  </a:lnTo>
                  <a:lnTo>
                    <a:pt x="275" y="283"/>
                  </a:lnTo>
                  <a:lnTo>
                    <a:pt x="234" y="305"/>
                  </a:lnTo>
                  <a:lnTo>
                    <a:pt x="207" y="327"/>
                  </a:lnTo>
                  <a:lnTo>
                    <a:pt x="180" y="366"/>
                  </a:lnTo>
                  <a:lnTo>
                    <a:pt x="171" y="401"/>
                  </a:lnTo>
                  <a:lnTo>
                    <a:pt x="174" y="437"/>
                  </a:lnTo>
                  <a:lnTo>
                    <a:pt x="191" y="491"/>
                  </a:lnTo>
                  <a:lnTo>
                    <a:pt x="135" y="440"/>
                  </a:lnTo>
                  <a:lnTo>
                    <a:pt x="93" y="394"/>
                  </a:lnTo>
                  <a:lnTo>
                    <a:pt x="60" y="350"/>
                  </a:lnTo>
                  <a:lnTo>
                    <a:pt x="29" y="288"/>
                  </a:lnTo>
                  <a:lnTo>
                    <a:pt x="15" y="236"/>
                  </a:lnTo>
                  <a:lnTo>
                    <a:pt x="2" y="179"/>
                  </a:lnTo>
                  <a:lnTo>
                    <a:pt x="0" y="125"/>
                  </a:lnTo>
                  <a:lnTo>
                    <a:pt x="3" y="80"/>
                  </a:lnTo>
                  <a:lnTo>
                    <a:pt x="43" y="65"/>
                  </a:lnTo>
                  <a:lnTo>
                    <a:pt x="109" y="48"/>
                  </a:lnTo>
                  <a:lnTo>
                    <a:pt x="189" y="30"/>
                  </a:lnTo>
                  <a:lnTo>
                    <a:pt x="276" y="12"/>
                  </a:lnTo>
                  <a:lnTo>
                    <a:pt x="363" y="0"/>
                  </a:lnTo>
                  <a:lnTo>
                    <a:pt x="462" y="0"/>
                  </a:lnTo>
                  <a:lnTo>
                    <a:pt x="549" y="5"/>
                  </a:lnTo>
                  <a:lnTo>
                    <a:pt x="642" y="20"/>
                  </a:lnTo>
                  <a:lnTo>
                    <a:pt x="717" y="38"/>
                  </a:lnTo>
                  <a:lnTo>
                    <a:pt x="759" y="54"/>
                  </a:lnTo>
                  <a:lnTo>
                    <a:pt x="807" y="86"/>
                  </a:lnTo>
                  <a:lnTo>
                    <a:pt x="846" y="125"/>
                  </a:lnTo>
                  <a:lnTo>
                    <a:pt x="876" y="159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0" y="0"/>
              <a:ext cx="4573440" cy="3402000"/>
            </a:xfrm>
            <a:custGeom>
              <a:avLst/>
              <a:gdLst/>
              <a:ahLst/>
              <a:rect l="l" t="t" r="r" b="b"/>
              <a:pathLst>
                <a:path w="2881" h="2143">
                  <a:moveTo>
                    <a:pt x="0" y="2142"/>
                  </a:moveTo>
                  <a:lnTo>
                    <a:pt x="81" y="2032"/>
                  </a:lnTo>
                  <a:lnTo>
                    <a:pt x="183" y="1928"/>
                  </a:lnTo>
                  <a:lnTo>
                    <a:pt x="276" y="1833"/>
                  </a:lnTo>
                  <a:lnTo>
                    <a:pt x="370" y="1736"/>
                  </a:lnTo>
                  <a:lnTo>
                    <a:pt x="468" y="1653"/>
                  </a:lnTo>
                  <a:lnTo>
                    <a:pt x="571" y="1572"/>
                  </a:lnTo>
                  <a:lnTo>
                    <a:pt x="712" y="1480"/>
                  </a:lnTo>
                  <a:lnTo>
                    <a:pt x="824" y="1410"/>
                  </a:lnTo>
                  <a:lnTo>
                    <a:pt x="1064" y="1285"/>
                  </a:lnTo>
                  <a:lnTo>
                    <a:pt x="1303" y="1182"/>
                  </a:lnTo>
                  <a:lnTo>
                    <a:pt x="1536" y="1103"/>
                  </a:lnTo>
                  <a:lnTo>
                    <a:pt x="1757" y="1029"/>
                  </a:lnTo>
                  <a:lnTo>
                    <a:pt x="2001" y="958"/>
                  </a:lnTo>
                  <a:lnTo>
                    <a:pt x="2097" y="930"/>
                  </a:lnTo>
                  <a:lnTo>
                    <a:pt x="2202" y="904"/>
                  </a:lnTo>
                  <a:lnTo>
                    <a:pt x="2289" y="884"/>
                  </a:lnTo>
                  <a:lnTo>
                    <a:pt x="2385" y="876"/>
                  </a:lnTo>
                  <a:lnTo>
                    <a:pt x="2469" y="873"/>
                  </a:lnTo>
                  <a:lnTo>
                    <a:pt x="2559" y="881"/>
                  </a:lnTo>
                  <a:lnTo>
                    <a:pt x="2634" y="893"/>
                  </a:lnTo>
                  <a:lnTo>
                    <a:pt x="2703" y="912"/>
                  </a:lnTo>
                  <a:lnTo>
                    <a:pt x="2769" y="939"/>
                  </a:lnTo>
                  <a:lnTo>
                    <a:pt x="2829" y="979"/>
                  </a:lnTo>
                  <a:lnTo>
                    <a:pt x="2880" y="1035"/>
                  </a:lnTo>
                  <a:lnTo>
                    <a:pt x="2877" y="981"/>
                  </a:lnTo>
                  <a:lnTo>
                    <a:pt x="2868" y="943"/>
                  </a:lnTo>
                  <a:lnTo>
                    <a:pt x="2847" y="894"/>
                  </a:lnTo>
                  <a:lnTo>
                    <a:pt x="2817" y="853"/>
                  </a:lnTo>
                  <a:lnTo>
                    <a:pt x="2781" y="816"/>
                  </a:lnTo>
                  <a:lnTo>
                    <a:pt x="2742" y="779"/>
                  </a:lnTo>
                  <a:lnTo>
                    <a:pt x="1884" y="0"/>
                  </a:lnTo>
                  <a:lnTo>
                    <a:pt x="0" y="0"/>
                  </a:lnTo>
                  <a:lnTo>
                    <a:pt x="0" y="214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0000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" name=""/>
            <p:cNvGrpSpPr/>
            <p:nvPr/>
          </p:nvGrpSpPr>
          <p:grpSpPr>
            <a:xfrm>
              <a:off x="0" y="0"/>
              <a:ext cx="4395960" cy="2868480"/>
              <a:chOff x="0" y="0"/>
              <a:chExt cx="4395960" cy="2868480"/>
            </a:xfrm>
          </p:grpSpPr>
          <p:sp>
            <p:nvSpPr>
              <p:cNvPr id="5" name=""/>
              <p:cNvSpPr/>
              <p:nvPr/>
            </p:nvSpPr>
            <p:spPr>
              <a:xfrm>
                <a:off x="0" y="0"/>
                <a:ext cx="3164040" cy="992160"/>
              </a:xfrm>
              <a:custGeom>
                <a:avLst/>
                <a:gdLst/>
                <a:ahLst/>
                <a:rect l="l" t="t" r="r" b="b"/>
                <a:pathLst>
                  <a:path w="1993" h="625">
                    <a:moveTo>
                      <a:pt x="0" y="402"/>
                    </a:moveTo>
                    <a:lnTo>
                      <a:pt x="108" y="351"/>
                    </a:lnTo>
                    <a:lnTo>
                      <a:pt x="225" y="298"/>
                    </a:lnTo>
                    <a:lnTo>
                      <a:pt x="367" y="237"/>
                    </a:lnTo>
                    <a:lnTo>
                      <a:pt x="494" y="190"/>
                    </a:lnTo>
                    <a:lnTo>
                      <a:pt x="637" y="144"/>
                    </a:lnTo>
                    <a:lnTo>
                      <a:pt x="765" y="108"/>
                    </a:lnTo>
                    <a:lnTo>
                      <a:pt x="931" y="68"/>
                    </a:lnTo>
                    <a:lnTo>
                      <a:pt x="1057" y="39"/>
                    </a:lnTo>
                    <a:lnTo>
                      <a:pt x="1162" y="21"/>
                    </a:lnTo>
                    <a:lnTo>
                      <a:pt x="1258" y="7"/>
                    </a:lnTo>
                    <a:lnTo>
                      <a:pt x="1390" y="3"/>
                    </a:lnTo>
                    <a:lnTo>
                      <a:pt x="1884" y="0"/>
                    </a:lnTo>
                    <a:lnTo>
                      <a:pt x="1992" y="96"/>
                    </a:lnTo>
                    <a:lnTo>
                      <a:pt x="1846" y="96"/>
                    </a:lnTo>
                    <a:lnTo>
                      <a:pt x="1707" y="102"/>
                    </a:lnTo>
                    <a:lnTo>
                      <a:pt x="1558" y="114"/>
                    </a:lnTo>
                    <a:lnTo>
                      <a:pt x="1437" y="129"/>
                    </a:lnTo>
                    <a:lnTo>
                      <a:pt x="1302" y="152"/>
                    </a:lnTo>
                    <a:lnTo>
                      <a:pt x="1187" y="174"/>
                    </a:lnTo>
                    <a:lnTo>
                      <a:pt x="1065" y="202"/>
                    </a:lnTo>
                    <a:lnTo>
                      <a:pt x="957" y="232"/>
                    </a:lnTo>
                    <a:lnTo>
                      <a:pt x="885" y="252"/>
                    </a:lnTo>
                    <a:lnTo>
                      <a:pt x="731" y="294"/>
                    </a:lnTo>
                    <a:lnTo>
                      <a:pt x="560" y="348"/>
                    </a:lnTo>
                    <a:lnTo>
                      <a:pt x="405" y="408"/>
                    </a:lnTo>
                    <a:lnTo>
                      <a:pt x="229" y="486"/>
                    </a:lnTo>
                    <a:lnTo>
                      <a:pt x="130" y="534"/>
                    </a:lnTo>
                    <a:lnTo>
                      <a:pt x="54" y="582"/>
                    </a:lnTo>
                    <a:lnTo>
                      <a:pt x="0" y="624"/>
                    </a:lnTo>
                    <a:lnTo>
                      <a:pt x="0" y="402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328680"/>
                <a:ext cx="3865680" cy="1782720"/>
              </a:xfrm>
              <a:custGeom>
                <a:avLst/>
                <a:gdLst/>
                <a:ahLst/>
                <a:rect l="l" t="t" r="r" b="b"/>
                <a:pathLst>
                  <a:path w="2435" h="1123">
                    <a:moveTo>
                      <a:pt x="0" y="627"/>
                    </a:moveTo>
                    <a:lnTo>
                      <a:pt x="123" y="540"/>
                    </a:lnTo>
                    <a:lnTo>
                      <a:pt x="267" y="447"/>
                    </a:lnTo>
                    <a:lnTo>
                      <a:pt x="400" y="381"/>
                    </a:lnTo>
                    <a:lnTo>
                      <a:pt x="555" y="315"/>
                    </a:lnTo>
                    <a:lnTo>
                      <a:pt x="709" y="255"/>
                    </a:lnTo>
                    <a:lnTo>
                      <a:pt x="885" y="201"/>
                    </a:lnTo>
                    <a:lnTo>
                      <a:pt x="1061" y="147"/>
                    </a:lnTo>
                    <a:lnTo>
                      <a:pt x="1232" y="105"/>
                    </a:lnTo>
                    <a:lnTo>
                      <a:pt x="1397" y="75"/>
                    </a:lnTo>
                    <a:lnTo>
                      <a:pt x="1552" y="45"/>
                    </a:lnTo>
                    <a:lnTo>
                      <a:pt x="1680" y="21"/>
                    </a:lnTo>
                    <a:lnTo>
                      <a:pt x="1829" y="3"/>
                    </a:lnTo>
                    <a:lnTo>
                      <a:pt x="1949" y="0"/>
                    </a:lnTo>
                    <a:lnTo>
                      <a:pt x="2059" y="1"/>
                    </a:lnTo>
                    <a:lnTo>
                      <a:pt x="2116" y="3"/>
                    </a:lnTo>
                    <a:lnTo>
                      <a:pt x="2434" y="293"/>
                    </a:lnTo>
                    <a:lnTo>
                      <a:pt x="2353" y="280"/>
                    </a:lnTo>
                    <a:lnTo>
                      <a:pt x="2250" y="273"/>
                    </a:lnTo>
                    <a:lnTo>
                      <a:pt x="2155" y="273"/>
                    </a:lnTo>
                    <a:lnTo>
                      <a:pt x="2039" y="282"/>
                    </a:lnTo>
                    <a:lnTo>
                      <a:pt x="1888" y="303"/>
                    </a:lnTo>
                    <a:lnTo>
                      <a:pt x="1792" y="319"/>
                    </a:lnTo>
                    <a:lnTo>
                      <a:pt x="1696" y="339"/>
                    </a:lnTo>
                    <a:lnTo>
                      <a:pt x="1477" y="387"/>
                    </a:lnTo>
                    <a:lnTo>
                      <a:pt x="1258" y="444"/>
                    </a:lnTo>
                    <a:lnTo>
                      <a:pt x="1093" y="498"/>
                    </a:lnTo>
                    <a:lnTo>
                      <a:pt x="937" y="546"/>
                    </a:lnTo>
                    <a:lnTo>
                      <a:pt x="763" y="621"/>
                    </a:lnTo>
                    <a:lnTo>
                      <a:pt x="576" y="705"/>
                    </a:lnTo>
                    <a:lnTo>
                      <a:pt x="411" y="795"/>
                    </a:lnTo>
                    <a:lnTo>
                      <a:pt x="299" y="862"/>
                    </a:lnTo>
                    <a:lnTo>
                      <a:pt x="200" y="934"/>
                    </a:lnTo>
                    <a:lnTo>
                      <a:pt x="115" y="1005"/>
                    </a:lnTo>
                    <a:lnTo>
                      <a:pt x="0" y="1122"/>
                    </a:lnTo>
                    <a:lnTo>
                      <a:pt x="0" y="627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952560"/>
                <a:ext cx="4395960" cy="1915920"/>
              </a:xfrm>
              <a:custGeom>
                <a:avLst/>
                <a:gdLst/>
                <a:ahLst/>
                <a:rect l="l" t="t" r="r" b="b"/>
                <a:pathLst>
                  <a:path w="2769" h="1207">
                    <a:moveTo>
                      <a:pt x="0" y="966"/>
                    </a:moveTo>
                    <a:lnTo>
                      <a:pt x="64" y="900"/>
                    </a:lnTo>
                    <a:lnTo>
                      <a:pt x="171" y="799"/>
                    </a:lnTo>
                    <a:lnTo>
                      <a:pt x="277" y="716"/>
                    </a:lnTo>
                    <a:lnTo>
                      <a:pt x="367" y="649"/>
                    </a:lnTo>
                    <a:lnTo>
                      <a:pt x="432" y="601"/>
                    </a:lnTo>
                    <a:lnTo>
                      <a:pt x="507" y="555"/>
                    </a:lnTo>
                    <a:lnTo>
                      <a:pt x="592" y="504"/>
                    </a:lnTo>
                    <a:lnTo>
                      <a:pt x="725" y="438"/>
                    </a:lnTo>
                    <a:lnTo>
                      <a:pt x="875" y="366"/>
                    </a:lnTo>
                    <a:lnTo>
                      <a:pt x="1056" y="294"/>
                    </a:lnTo>
                    <a:lnTo>
                      <a:pt x="1232" y="228"/>
                    </a:lnTo>
                    <a:lnTo>
                      <a:pt x="1392" y="180"/>
                    </a:lnTo>
                    <a:lnTo>
                      <a:pt x="1568" y="132"/>
                    </a:lnTo>
                    <a:lnTo>
                      <a:pt x="1738" y="90"/>
                    </a:lnTo>
                    <a:lnTo>
                      <a:pt x="1914" y="54"/>
                    </a:lnTo>
                    <a:lnTo>
                      <a:pt x="2090" y="27"/>
                    </a:lnTo>
                    <a:lnTo>
                      <a:pt x="2218" y="12"/>
                    </a:lnTo>
                    <a:lnTo>
                      <a:pt x="2353" y="1"/>
                    </a:lnTo>
                    <a:lnTo>
                      <a:pt x="2458" y="0"/>
                    </a:lnTo>
                    <a:lnTo>
                      <a:pt x="2554" y="7"/>
                    </a:lnTo>
                    <a:lnTo>
                      <a:pt x="2768" y="197"/>
                    </a:lnTo>
                    <a:lnTo>
                      <a:pt x="2677" y="150"/>
                    </a:lnTo>
                    <a:lnTo>
                      <a:pt x="2598" y="126"/>
                    </a:lnTo>
                    <a:lnTo>
                      <a:pt x="2515" y="118"/>
                    </a:lnTo>
                    <a:lnTo>
                      <a:pt x="2442" y="120"/>
                    </a:lnTo>
                    <a:lnTo>
                      <a:pt x="2362" y="124"/>
                    </a:lnTo>
                    <a:lnTo>
                      <a:pt x="2277" y="132"/>
                    </a:lnTo>
                    <a:lnTo>
                      <a:pt x="2175" y="147"/>
                    </a:lnTo>
                    <a:lnTo>
                      <a:pt x="2085" y="162"/>
                    </a:lnTo>
                    <a:lnTo>
                      <a:pt x="1877" y="204"/>
                    </a:lnTo>
                    <a:lnTo>
                      <a:pt x="1642" y="258"/>
                    </a:lnTo>
                    <a:lnTo>
                      <a:pt x="1477" y="306"/>
                    </a:lnTo>
                    <a:lnTo>
                      <a:pt x="1312" y="360"/>
                    </a:lnTo>
                    <a:lnTo>
                      <a:pt x="1120" y="432"/>
                    </a:lnTo>
                    <a:lnTo>
                      <a:pt x="939" y="510"/>
                    </a:lnTo>
                    <a:lnTo>
                      <a:pt x="752" y="600"/>
                    </a:lnTo>
                    <a:lnTo>
                      <a:pt x="658" y="654"/>
                    </a:lnTo>
                    <a:lnTo>
                      <a:pt x="571" y="708"/>
                    </a:lnTo>
                    <a:lnTo>
                      <a:pt x="421" y="810"/>
                    </a:lnTo>
                    <a:lnTo>
                      <a:pt x="309" y="906"/>
                    </a:lnTo>
                    <a:lnTo>
                      <a:pt x="203" y="1002"/>
                    </a:lnTo>
                    <a:lnTo>
                      <a:pt x="93" y="1107"/>
                    </a:lnTo>
                    <a:lnTo>
                      <a:pt x="0" y="1206"/>
                    </a:lnTo>
                    <a:lnTo>
                      <a:pt x="0" y="966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Click to edit the title text format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539435-38F1-4E05-8D14-A2CE8EA27B17}" type="slidenum"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314520" y="144360"/>
            <a:ext cx="2748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Northern Border Partners, L.P.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Wyoming Natural Gas Fair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"/>
          <p:cNvGrpSpPr/>
          <p:nvPr/>
        </p:nvGrpSpPr>
        <p:grpSpPr>
          <a:xfrm>
            <a:off x="0" y="0"/>
            <a:ext cx="8288280" cy="3402000"/>
            <a:chOff x="0" y="0"/>
            <a:chExt cx="8288280" cy="3402000"/>
          </a:xfrm>
        </p:grpSpPr>
        <p:sp>
          <p:nvSpPr>
            <p:cNvPr id="1" name=""/>
            <p:cNvSpPr/>
            <p:nvPr/>
          </p:nvSpPr>
          <p:spPr>
            <a:xfrm>
              <a:off x="2724120" y="0"/>
              <a:ext cx="5564160" cy="2332080"/>
            </a:xfrm>
            <a:custGeom>
              <a:avLst/>
              <a:gdLst/>
              <a:ahLst/>
              <a:rect l="l" t="t" r="r" b="b"/>
              <a:pathLst>
                <a:path w="3505" h="1469">
                  <a:moveTo>
                    <a:pt x="420" y="932"/>
                  </a:moveTo>
                  <a:lnTo>
                    <a:pt x="390" y="969"/>
                  </a:lnTo>
                  <a:lnTo>
                    <a:pt x="360" y="1014"/>
                  </a:lnTo>
                  <a:lnTo>
                    <a:pt x="342" y="1056"/>
                  </a:lnTo>
                  <a:lnTo>
                    <a:pt x="336" y="1106"/>
                  </a:lnTo>
                  <a:lnTo>
                    <a:pt x="336" y="1155"/>
                  </a:lnTo>
                  <a:lnTo>
                    <a:pt x="348" y="1219"/>
                  </a:lnTo>
                  <a:lnTo>
                    <a:pt x="378" y="1263"/>
                  </a:lnTo>
                  <a:lnTo>
                    <a:pt x="420" y="1311"/>
                  </a:lnTo>
                  <a:lnTo>
                    <a:pt x="504" y="1388"/>
                  </a:lnTo>
                  <a:lnTo>
                    <a:pt x="582" y="1422"/>
                  </a:lnTo>
                  <a:lnTo>
                    <a:pt x="666" y="1445"/>
                  </a:lnTo>
                  <a:lnTo>
                    <a:pt x="735" y="1458"/>
                  </a:lnTo>
                  <a:lnTo>
                    <a:pt x="822" y="1466"/>
                  </a:lnTo>
                  <a:lnTo>
                    <a:pt x="918" y="1468"/>
                  </a:lnTo>
                  <a:lnTo>
                    <a:pt x="1029" y="1465"/>
                  </a:lnTo>
                  <a:lnTo>
                    <a:pt x="1116" y="1455"/>
                  </a:lnTo>
                  <a:lnTo>
                    <a:pt x="1215" y="1435"/>
                  </a:lnTo>
                  <a:lnTo>
                    <a:pt x="1308" y="1404"/>
                  </a:lnTo>
                  <a:lnTo>
                    <a:pt x="1395" y="1366"/>
                  </a:lnTo>
                  <a:lnTo>
                    <a:pt x="1500" y="1301"/>
                  </a:lnTo>
                  <a:lnTo>
                    <a:pt x="1560" y="1260"/>
                  </a:lnTo>
                  <a:lnTo>
                    <a:pt x="1620" y="1219"/>
                  </a:lnTo>
                  <a:lnTo>
                    <a:pt x="1680" y="1164"/>
                  </a:lnTo>
                  <a:lnTo>
                    <a:pt x="1728" y="1117"/>
                  </a:lnTo>
                  <a:lnTo>
                    <a:pt x="1770" y="1065"/>
                  </a:lnTo>
                  <a:lnTo>
                    <a:pt x="1821" y="1014"/>
                  </a:lnTo>
                  <a:lnTo>
                    <a:pt x="1875" y="972"/>
                  </a:lnTo>
                  <a:lnTo>
                    <a:pt x="1932" y="934"/>
                  </a:lnTo>
                  <a:lnTo>
                    <a:pt x="2004" y="894"/>
                  </a:lnTo>
                  <a:lnTo>
                    <a:pt x="2088" y="861"/>
                  </a:lnTo>
                  <a:lnTo>
                    <a:pt x="2181" y="834"/>
                  </a:lnTo>
                  <a:lnTo>
                    <a:pt x="2271" y="812"/>
                  </a:lnTo>
                  <a:lnTo>
                    <a:pt x="2358" y="795"/>
                  </a:lnTo>
                  <a:lnTo>
                    <a:pt x="2463" y="782"/>
                  </a:lnTo>
                  <a:lnTo>
                    <a:pt x="2568" y="780"/>
                  </a:lnTo>
                  <a:lnTo>
                    <a:pt x="2676" y="779"/>
                  </a:lnTo>
                  <a:lnTo>
                    <a:pt x="2952" y="789"/>
                  </a:lnTo>
                  <a:lnTo>
                    <a:pt x="3240" y="820"/>
                  </a:lnTo>
                  <a:lnTo>
                    <a:pt x="3504" y="871"/>
                  </a:lnTo>
                  <a:lnTo>
                    <a:pt x="2460" y="0"/>
                  </a:lnTo>
                  <a:lnTo>
                    <a:pt x="0" y="0"/>
                  </a:lnTo>
                  <a:lnTo>
                    <a:pt x="420" y="93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3181320" y="1392120"/>
              <a:ext cx="1392120" cy="781200"/>
            </a:xfrm>
            <a:custGeom>
              <a:avLst/>
              <a:gdLst/>
              <a:ahLst/>
              <a:rect l="l" t="t" r="r" b="b"/>
              <a:pathLst>
                <a:path w="877" h="492">
                  <a:moveTo>
                    <a:pt x="876" y="159"/>
                  </a:moveTo>
                  <a:lnTo>
                    <a:pt x="864" y="197"/>
                  </a:lnTo>
                  <a:lnTo>
                    <a:pt x="843" y="221"/>
                  </a:lnTo>
                  <a:lnTo>
                    <a:pt x="804" y="237"/>
                  </a:lnTo>
                  <a:lnTo>
                    <a:pt x="759" y="248"/>
                  </a:lnTo>
                  <a:lnTo>
                    <a:pt x="696" y="253"/>
                  </a:lnTo>
                  <a:lnTo>
                    <a:pt x="612" y="251"/>
                  </a:lnTo>
                  <a:lnTo>
                    <a:pt x="513" y="248"/>
                  </a:lnTo>
                  <a:lnTo>
                    <a:pt x="435" y="253"/>
                  </a:lnTo>
                  <a:lnTo>
                    <a:pt x="369" y="260"/>
                  </a:lnTo>
                  <a:lnTo>
                    <a:pt x="318" y="272"/>
                  </a:lnTo>
                  <a:lnTo>
                    <a:pt x="275" y="283"/>
                  </a:lnTo>
                  <a:lnTo>
                    <a:pt x="234" y="305"/>
                  </a:lnTo>
                  <a:lnTo>
                    <a:pt x="207" y="327"/>
                  </a:lnTo>
                  <a:lnTo>
                    <a:pt x="180" y="366"/>
                  </a:lnTo>
                  <a:lnTo>
                    <a:pt x="171" y="401"/>
                  </a:lnTo>
                  <a:lnTo>
                    <a:pt x="174" y="437"/>
                  </a:lnTo>
                  <a:lnTo>
                    <a:pt x="191" y="491"/>
                  </a:lnTo>
                  <a:lnTo>
                    <a:pt x="135" y="440"/>
                  </a:lnTo>
                  <a:lnTo>
                    <a:pt x="93" y="394"/>
                  </a:lnTo>
                  <a:lnTo>
                    <a:pt x="60" y="350"/>
                  </a:lnTo>
                  <a:lnTo>
                    <a:pt x="29" y="288"/>
                  </a:lnTo>
                  <a:lnTo>
                    <a:pt x="15" y="236"/>
                  </a:lnTo>
                  <a:lnTo>
                    <a:pt x="2" y="179"/>
                  </a:lnTo>
                  <a:lnTo>
                    <a:pt x="0" y="125"/>
                  </a:lnTo>
                  <a:lnTo>
                    <a:pt x="3" y="80"/>
                  </a:lnTo>
                  <a:lnTo>
                    <a:pt x="43" y="65"/>
                  </a:lnTo>
                  <a:lnTo>
                    <a:pt x="109" y="48"/>
                  </a:lnTo>
                  <a:lnTo>
                    <a:pt x="189" y="30"/>
                  </a:lnTo>
                  <a:lnTo>
                    <a:pt x="276" y="12"/>
                  </a:lnTo>
                  <a:lnTo>
                    <a:pt x="363" y="0"/>
                  </a:lnTo>
                  <a:lnTo>
                    <a:pt x="462" y="0"/>
                  </a:lnTo>
                  <a:lnTo>
                    <a:pt x="549" y="5"/>
                  </a:lnTo>
                  <a:lnTo>
                    <a:pt x="642" y="20"/>
                  </a:lnTo>
                  <a:lnTo>
                    <a:pt x="717" y="38"/>
                  </a:lnTo>
                  <a:lnTo>
                    <a:pt x="759" y="54"/>
                  </a:lnTo>
                  <a:lnTo>
                    <a:pt x="807" y="86"/>
                  </a:lnTo>
                  <a:lnTo>
                    <a:pt x="846" y="125"/>
                  </a:lnTo>
                  <a:lnTo>
                    <a:pt x="876" y="159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0" y="0"/>
              <a:ext cx="4573440" cy="3402000"/>
            </a:xfrm>
            <a:custGeom>
              <a:avLst/>
              <a:gdLst/>
              <a:ahLst/>
              <a:rect l="l" t="t" r="r" b="b"/>
              <a:pathLst>
                <a:path w="2881" h="2143">
                  <a:moveTo>
                    <a:pt x="0" y="2142"/>
                  </a:moveTo>
                  <a:lnTo>
                    <a:pt x="81" y="2032"/>
                  </a:lnTo>
                  <a:lnTo>
                    <a:pt x="183" y="1928"/>
                  </a:lnTo>
                  <a:lnTo>
                    <a:pt x="276" y="1833"/>
                  </a:lnTo>
                  <a:lnTo>
                    <a:pt x="370" y="1736"/>
                  </a:lnTo>
                  <a:lnTo>
                    <a:pt x="468" y="1653"/>
                  </a:lnTo>
                  <a:lnTo>
                    <a:pt x="571" y="1572"/>
                  </a:lnTo>
                  <a:lnTo>
                    <a:pt x="712" y="1480"/>
                  </a:lnTo>
                  <a:lnTo>
                    <a:pt x="824" y="1410"/>
                  </a:lnTo>
                  <a:lnTo>
                    <a:pt x="1064" y="1285"/>
                  </a:lnTo>
                  <a:lnTo>
                    <a:pt x="1303" y="1182"/>
                  </a:lnTo>
                  <a:lnTo>
                    <a:pt x="1536" y="1103"/>
                  </a:lnTo>
                  <a:lnTo>
                    <a:pt x="1757" y="1029"/>
                  </a:lnTo>
                  <a:lnTo>
                    <a:pt x="2001" y="958"/>
                  </a:lnTo>
                  <a:lnTo>
                    <a:pt x="2097" y="930"/>
                  </a:lnTo>
                  <a:lnTo>
                    <a:pt x="2202" y="904"/>
                  </a:lnTo>
                  <a:lnTo>
                    <a:pt x="2289" y="884"/>
                  </a:lnTo>
                  <a:lnTo>
                    <a:pt x="2385" y="876"/>
                  </a:lnTo>
                  <a:lnTo>
                    <a:pt x="2469" y="873"/>
                  </a:lnTo>
                  <a:lnTo>
                    <a:pt x="2559" y="881"/>
                  </a:lnTo>
                  <a:lnTo>
                    <a:pt x="2634" y="893"/>
                  </a:lnTo>
                  <a:lnTo>
                    <a:pt x="2703" y="912"/>
                  </a:lnTo>
                  <a:lnTo>
                    <a:pt x="2769" y="939"/>
                  </a:lnTo>
                  <a:lnTo>
                    <a:pt x="2829" y="979"/>
                  </a:lnTo>
                  <a:lnTo>
                    <a:pt x="2880" y="1035"/>
                  </a:lnTo>
                  <a:lnTo>
                    <a:pt x="2877" y="981"/>
                  </a:lnTo>
                  <a:lnTo>
                    <a:pt x="2868" y="943"/>
                  </a:lnTo>
                  <a:lnTo>
                    <a:pt x="2847" y="894"/>
                  </a:lnTo>
                  <a:lnTo>
                    <a:pt x="2817" y="853"/>
                  </a:lnTo>
                  <a:lnTo>
                    <a:pt x="2781" y="816"/>
                  </a:lnTo>
                  <a:lnTo>
                    <a:pt x="2742" y="779"/>
                  </a:lnTo>
                  <a:lnTo>
                    <a:pt x="1884" y="0"/>
                  </a:lnTo>
                  <a:lnTo>
                    <a:pt x="0" y="0"/>
                  </a:lnTo>
                  <a:lnTo>
                    <a:pt x="0" y="214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0000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" name=""/>
            <p:cNvGrpSpPr/>
            <p:nvPr/>
          </p:nvGrpSpPr>
          <p:grpSpPr>
            <a:xfrm>
              <a:off x="0" y="0"/>
              <a:ext cx="4395960" cy="2868480"/>
              <a:chOff x="0" y="0"/>
              <a:chExt cx="4395960" cy="2868480"/>
            </a:xfrm>
          </p:grpSpPr>
          <p:sp>
            <p:nvSpPr>
              <p:cNvPr id="5" name=""/>
              <p:cNvSpPr/>
              <p:nvPr/>
            </p:nvSpPr>
            <p:spPr>
              <a:xfrm>
                <a:off x="0" y="0"/>
                <a:ext cx="3164040" cy="992160"/>
              </a:xfrm>
              <a:custGeom>
                <a:avLst/>
                <a:gdLst/>
                <a:ahLst/>
                <a:rect l="l" t="t" r="r" b="b"/>
                <a:pathLst>
                  <a:path w="1993" h="625">
                    <a:moveTo>
                      <a:pt x="0" y="402"/>
                    </a:moveTo>
                    <a:lnTo>
                      <a:pt x="108" y="351"/>
                    </a:lnTo>
                    <a:lnTo>
                      <a:pt x="225" y="298"/>
                    </a:lnTo>
                    <a:lnTo>
                      <a:pt x="367" y="237"/>
                    </a:lnTo>
                    <a:lnTo>
                      <a:pt x="494" y="190"/>
                    </a:lnTo>
                    <a:lnTo>
                      <a:pt x="637" y="144"/>
                    </a:lnTo>
                    <a:lnTo>
                      <a:pt x="765" y="108"/>
                    </a:lnTo>
                    <a:lnTo>
                      <a:pt x="931" y="68"/>
                    </a:lnTo>
                    <a:lnTo>
                      <a:pt x="1057" y="39"/>
                    </a:lnTo>
                    <a:lnTo>
                      <a:pt x="1162" y="21"/>
                    </a:lnTo>
                    <a:lnTo>
                      <a:pt x="1258" y="7"/>
                    </a:lnTo>
                    <a:lnTo>
                      <a:pt x="1390" y="3"/>
                    </a:lnTo>
                    <a:lnTo>
                      <a:pt x="1884" y="0"/>
                    </a:lnTo>
                    <a:lnTo>
                      <a:pt x="1992" y="96"/>
                    </a:lnTo>
                    <a:lnTo>
                      <a:pt x="1846" y="96"/>
                    </a:lnTo>
                    <a:lnTo>
                      <a:pt x="1707" y="102"/>
                    </a:lnTo>
                    <a:lnTo>
                      <a:pt x="1558" y="114"/>
                    </a:lnTo>
                    <a:lnTo>
                      <a:pt x="1437" y="129"/>
                    </a:lnTo>
                    <a:lnTo>
                      <a:pt x="1302" y="152"/>
                    </a:lnTo>
                    <a:lnTo>
                      <a:pt x="1187" y="174"/>
                    </a:lnTo>
                    <a:lnTo>
                      <a:pt x="1065" y="202"/>
                    </a:lnTo>
                    <a:lnTo>
                      <a:pt x="957" y="232"/>
                    </a:lnTo>
                    <a:lnTo>
                      <a:pt x="885" y="252"/>
                    </a:lnTo>
                    <a:lnTo>
                      <a:pt x="731" y="294"/>
                    </a:lnTo>
                    <a:lnTo>
                      <a:pt x="560" y="348"/>
                    </a:lnTo>
                    <a:lnTo>
                      <a:pt x="405" y="408"/>
                    </a:lnTo>
                    <a:lnTo>
                      <a:pt x="229" y="486"/>
                    </a:lnTo>
                    <a:lnTo>
                      <a:pt x="130" y="534"/>
                    </a:lnTo>
                    <a:lnTo>
                      <a:pt x="54" y="582"/>
                    </a:lnTo>
                    <a:lnTo>
                      <a:pt x="0" y="624"/>
                    </a:lnTo>
                    <a:lnTo>
                      <a:pt x="0" y="402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328680"/>
                <a:ext cx="3865680" cy="1782720"/>
              </a:xfrm>
              <a:custGeom>
                <a:avLst/>
                <a:gdLst/>
                <a:ahLst/>
                <a:rect l="l" t="t" r="r" b="b"/>
                <a:pathLst>
                  <a:path w="2435" h="1123">
                    <a:moveTo>
                      <a:pt x="0" y="627"/>
                    </a:moveTo>
                    <a:lnTo>
                      <a:pt x="123" y="540"/>
                    </a:lnTo>
                    <a:lnTo>
                      <a:pt x="267" y="447"/>
                    </a:lnTo>
                    <a:lnTo>
                      <a:pt x="400" y="381"/>
                    </a:lnTo>
                    <a:lnTo>
                      <a:pt x="555" y="315"/>
                    </a:lnTo>
                    <a:lnTo>
                      <a:pt x="709" y="255"/>
                    </a:lnTo>
                    <a:lnTo>
                      <a:pt x="885" y="201"/>
                    </a:lnTo>
                    <a:lnTo>
                      <a:pt x="1061" y="147"/>
                    </a:lnTo>
                    <a:lnTo>
                      <a:pt x="1232" y="105"/>
                    </a:lnTo>
                    <a:lnTo>
                      <a:pt x="1397" y="75"/>
                    </a:lnTo>
                    <a:lnTo>
                      <a:pt x="1552" y="45"/>
                    </a:lnTo>
                    <a:lnTo>
                      <a:pt x="1680" y="21"/>
                    </a:lnTo>
                    <a:lnTo>
                      <a:pt x="1829" y="3"/>
                    </a:lnTo>
                    <a:lnTo>
                      <a:pt x="1949" y="0"/>
                    </a:lnTo>
                    <a:lnTo>
                      <a:pt x="2059" y="1"/>
                    </a:lnTo>
                    <a:lnTo>
                      <a:pt x="2116" y="3"/>
                    </a:lnTo>
                    <a:lnTo>
                      <a:pt x="2434" y="293"/>
                    </a:lnTo>
                    <a:lnTo>
                      <a:pt x="2353" y="280"/>
                    </a:lnTo>
                    <a:lnTo>
                      <a:pt x="2250" y="273"/>
                    </a:lnTo>
                    <a:lnTo>
                      <a:pt x="2155" y="273"/>
                    </a:lnTo>
                    <a:lnTo>
                      <a:pt x="2039" y="282"/>
                    </a:lnTo>
                    <a:lnTo>
                      <a:pt x="1888" y="303"/>
                    </a:lnTo>
                    <a:lnTo>
                      <a:pt x="1792" y="319"/>
                    </a:lnTo>
                    <a:lnTo>
                      <a:pt x="1696" y="339"/>
                    </a:lnTo>
                    <a:lnTo>
                      <a:pt x="1477" y="387"/>
                    </a:lnTo>
                    <a:lnTo>
                      <a:pt x="1258" y="444"/>
                    </a:lnTo>
                    <a:lnTo>
                      <a:pt x="1093" y="498"/>
                    </a:lnTo>
                    <a:lnTo>
                      <a:pt x="937" y="546"/>
                    </a:lnTo>
                    <a:lnTo>
                      <a:pt x="763" y="621"/>
                    </a:lnTo>
                    <a:lnTo>
                      <a:pt x="576" y="705"/>
                    </a:lnTo>
                    <a:lnTo>
                      <a:pt x="411" y="795"/>
                    </a:lnTo>
                    <a:lnTo>
                      <a:pt x="299" y="862"/>
                    </a:lnTo>
                    <a:lnTo>
                      <a:pt x="200" y="934"/>
                    </a:lnTo>
                    <a:lnTo>
                      <a:pt x="115" y="1005"/>
                    </a:lnTo>
                    <a:lnTo>
                      <a:pt x="0" y="1122"/>
                    </a:lnTo>
                    <a:lnTo>
                      <a:pt x="0" y="627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952560"/>
                <a:ext cx="4395960" cy="1915920"/>
              </a:xfrm>
              <a:custGeom>
                <a:avLst/>
                <a:gdLst/>
                <a:ahLst/>
                <a:rect l="l" t="t" r="r" b="b"/>
                <a:pathLst>
                  <a:path w="2769" h="1207">
                    <a:moveTo>
                      <a:pt x="0" y="966"/>
                    </a:moveTo>
                    <a:lnTo>
                      <a:pt x="64" y="900"/>
                    </a:lnTo>
                    <a:lnTo>
                      <a:pt x="171" y="799"/>
                    </a:lnTo>
                    <a:lnTo>
                      <a:pt x="277" y="716"/>
                    </a:lnTo>
                    <a:lnTo>
                      <a:pt x="367" y="649"/>
                    </a:lnTo>
                    <a:lnTo>
                      <a:pt x="432" y="601"/>
                    </a:lnTo>
                    <a:lnTo>
                      <a:pt x="507" y="555"/>
                    </a:lnTo>
                    <a:lnTo>
                      <a:pt x="592" y="504"/>
                    </a:lnTo>
                    <a:lnTo>
                      <a:pt x="725" y="438"/>
                    </a:lnTo>
                    <a:lnTo>
                      <a:pt x="875" y="366"/>
                    </a:lnTo>
                    <a:lnTo>
                      <a:pt x="1056" y="294"/>
                    </a:lnTo>
                    <a:lnTo>
                      <a:pt x="1232" y="228"/>
                    </a:lnTo>
                    <a:lnTo>
                      <a:pt x="1392" y="180"/>
                    </a:lnTo>
                    <a:lnTo>
                      <a:pt x="1568" y="132"/>
                    </a:lnTo>
                    <a:lnTo>
                      <a:pt x="1738" y="90"/>
                    </a:lnTo>
                    <a:lnTo>
                      <a:pt x="1914" y="54"/>
                    </a:lnTo>
                    <a:lnTo>
                      <a:pt x="2090" y="27"/>
                    </a:lnTo>
                    <a:lnTo>
                      <a:pt x="2218" y="12"/>
                    </a:lnTo>
                    <a:lnTo>
                      <a:pt x="2353" y="1"/>
                    </a:lnTo>
                    <a:lnTo>
                      <a:pt x="2458" y="0"/>
                    </a:lnTo>
                    <a:lnTo>
                      <a:pt x="2554" y="7"/>
                    </a:lnTo>
                    <a:lnTo>
                      <a:pt x="2768" y="197"/>
                    </a:lnTo>
                    <a:lnTo>
                      <a:pt x="2677" y="150"/>
                    </a:lnTo>
                    <a:lnTo>
                      <a:pt x="2598" y="126"/>
                    </a:lnTo>
                    <a:lnTo>
                      <a:pt x="2515" y="118"/>
                    </a:lnTo>
                    <a:lnTo>
                      <a:pt x="2442" y="120"/>
                    </a:lnTo>
                    <a:lnTo>
                      <a:pt x="2362" y="124"/>
                    </a:lnTo>
                    <a:lnTo>
                      <a:pt x="2277" y="132"/>
                    </a:lnTo>
                    <a:lnTo>
                      <a:pt x="2175" y="147"/>
                    </a:lnTo>
                    <a:lnTo>
                      <a:pt x="2085" y="162"/>
                    </a:lnTo>
                    <a:lnTo>
                      <a:pt x="1877" y="204"/>
                    </a:lnTo>
                    <a:lnTo>
                      <a:pt x="1642" y="258"/>
                    </a:lnTo>
                    <a:lnTo>
                      <a:pt x="1477" y="306"/>
                    </a:lnTo>
                    <a:lnTo>
                      <a:pt x="1312" y="360"/>
                    </a:lnTo>
                    <a:lnTo>
                      <a:pt x="1120" y="432"/>
                    </a:lnTo>
                    <a:lnTo>
                      <a:pt x="939" y="510"/>
                    </a:lnTo>
                    <a:lnTo>
                      <a:pt x="752" y="600"/>
                    </a:lnTo>
                    <a:lnTo>
                      <a:pt x="658" y="654"/>
                    </a:lnTo>
                    <a:lnTo>
                      <a:pt x="571" y="708"/>
                    </a:lnTo>
                    <a:lnTo>
                      <a:pt x="421" y="810"/>
                    </a:lnTo>
                    <a:lnTo>
                      <a:pt x="309" y="906"/>
                    </a:lnTo>
                    <a:lnTo>
                      <a:pt x="203" y="1002"/>
                    </a:lnTo>
                    <a:lnTo>
                      <a:pt x="93" y="1107"/>
                    </a:lnTo>
                    <a:lnTo>
                      <a:pt x="0" y="1206"/>
                    </a:lnTo>
                    <a:lnTo>
                      <a:pt x="0" y="966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Click to edit the title text format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6C584B-0DAB-4017-A82F-26B0A6D40B40}" type="slidenum"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314520" y="144360"/>
            <a:ext cx="2748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Northern Border Partners, L.P.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Wyoming Natural Gas Fair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"/>
          <p:cNvGrpSpPr/>
          <p:nvPr/>
        </p:nvGrpSpPr>
        <p:grpSpPr>
          <a:xfrm>
            <a:off x="0" y="0"/>
            <a:ext cx="9144000" cy="4726080"/>
            <a:chOff x="0" y="0"/>
            <a:chExt cx="9144000" cy="4726080"/>
          </a:xfrm>
        </p:grpSpPr>
        <p:sp>
          <p:nvSpPr>
            <p:cNvPr id="22" name=""/>
            <p:cNvSpPr/>
            <p:nvPr/>
          </p:nvSpPr>
          <p:spPr>
            <a:xfrm>
              <a:off x="3164040" y="0"/>
              <a:ext cx="5979960" cy="3238560"/>
            </a:xfrm>
            <a:custGeom>
              <a:avLst/>
              <a:gdLst/>
              <a:ahLst/>
              <a:rect l="l" t="t" r="r" b="b"/>
              <a:pathLst>
                <a:path w="3767" h="2040">
                  <a:moveTo>
                    <a:pt x="487" y="1294"/>
                  </a:moveTo>
                  <a:lnTo>
                    <a:pt x="452" y="1345"/>
                  </a:lnTo>
                  <a:lnTo>
                    <a:pt x="418" y="1408"/>
                  </a:lnTo>
                  <a:lnTo>
                    <a:pt x="397" y="1466"/>
                  </a:lnTo>
                  <a:lnTo>
                    <a:pt x="390" y="1536"/>
                  </a:lnTo>
                  <a:lnTo>
                    <a:pt x="390" y="1604"/>
                  </a:lnTo>
                  <a:lnTo>
                    <a:pt x="404" y="1693"/>
                  </a:lnTo>
                  <a:lnTo>
                    <a:pt x="438" y="1754"/>
                  </a:lnTo>
                  <a:lnTo>
                    <a:pt x="487" y="1820"/>
                  </a:lnTo>
                  <a:lnTo>
                    <a:pt x="585" y="1927"/>
                  </a:lnTo>
                  <a:lnTo>
                    <a:pt x="675" y="1975"/>
                  </a:lnTo>
                  <a:lnTo>
                    <a:pt x="773" y="2007"/>
                  </a:lnTo>
                  <a:lnTo>
                    <a:pt x="853" y="2025"/>
                  </a:lnTo>
                  <a:lnTo>
                    <a:pt x="954" y="2036"/>
                  </a:lnTo>
                  <a:lnTo>
                    <a:pt x="1066" y="2039"/>
                  </a:lnTo>
                  <a:lnTo>
                    <a:pt x="1194" y="2034"/>
                  </a:lnTo>
                  <a:lnTo>
                    <a:pt x="1295" y="2020"/>
                  </a:lnTo>
                  <a:lnTo>
                    <a:pt x="1410" y="1993"/>
                  </a:lnTo>
                  <a:lnTo>
                    <a:pt x="1518" y="1950"/>
                  </a:lnTo>
                  <a:lnTo>
                    <a:pt x="1619" y="1897"/>
                  </a:lnTo>
                  <a:lnTo>
                    <a:pt x="1741" y="1807"/>
                  </a:lnTo>
                  <a:lnTo>
                    <a:pt x="1811" y="1750"/>
                  </a:lnTo>
                  <a:lnTo>
                    <a:pt x="1881" y="1693"/>
                  </a:lnTo>
                  <a:lnTo>
                    <a:pt x="1950" y="1616"/>
                  </a:lnTo>
                  <a:lnTo>
                    <a:pt x="2006" y="1551"/>
                  </a:lnTo>
                  <a:lnTo>
                    <a:pt x="2055" y="1479"/>
                  </a:lnTo>
                  <a:lnTo>
                    <a:pt x="2114" y="1408"/>
                  </a:lnTo>
                  <a:lnTo>
                    <a:pt x="2177" y="1350"/>
                  </a:lnTo>
                  <a:lnTo>
                    <a:pt x="2243" y="1297"/>
                  </a:lnTo>
                  <a:lnTo>
                    <a:pt x="2327" y="1241"/>
                  </a:lnTo>
                  <a:lnTo>
                    <a:pt x="2424" y="1195"/>
                  </a:lnTo>
                  <a:lnTo>
                    <a:pt x="2532" y="1158"/>
                  </a:lnTo>
                  <a:lnTo>
                    <a:pt x="2637" y="1127"/>
                  </a:lnTo>
                  <a:lnTo>
                    <a:pt x="2738" y="1104"/>
                  </a:lnTo>
                  <a:lnTo>
                    <a:pt x="2860" y="1086"/>
                  </a:lnTo>
                  <a:lnTo>
                    <a:pt x="2982" y="1083"/>
                  </a:lnTo>
                  <a:lnTo>
                    <a:pt x="3107" y="1082"/>
                  </a:lnTo>
                  <a:lnTo>
                    <a:pt x="3428" y="1095"/>
                  </a:lnTo>
                  <a:lnTo>
                    <a:pt x="3766" y="1151"/>
                  </a:lnTo>
                  <a:lnTo>
                    <a:pt x="3766" y="912"/>
                  </a:lnTo>
                  <a:lnTo>
                    <a:pt x="2856" y="0"/>
                  </a:lnTo>
                  <a:lnTo>
                    <a:pt x="0" y="0"/>
                  </a:lnTo>
                  <a:lnTo>
                    <a:pt x="487" y="1294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000066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693960" y="1935000"/>
              <a:ext cx="1616400" cy="1084320"/>
            </a:xfrm>
            <a:custGeom>
              <a:avLst/>
              <a:gdLst/>
              <a:ahLst/>
              <a:rect l="l" t="t" r="r" b="b"/>
              <a:pathLst>
                <a:path w="1018" h="683">
                  <a:moveTo>
                    <a:pt x="1017" y="220"/>
                  </a:moveTo>
                  <a:lnTo>
                    <a:pt x="1003" y="273"/>
                  </a:lnTo>
                  <a:lnTo>
                    <a:pt x="978" y="306"/>
                  </a:lnTo>
                  <a:lnTo>
                    <a:pt x="933" y="329"/>
                  </a:lnTo>
                  <a:lnTo>
                    <a:pt x="881" y="344"/>
                  </a:lnTo>
                  <a:lnTo>
                    <a:pt x="808" y="351"/>
                  </a:lnTo>
                  <a:lnTo>
                    <a:pt x="710" y="348"/>
                  </a:lnTo>
                  <a:lnTo>
                    <a:pt x="595" y="344"/>
                  </a:lnTo>
                  <a:lnTo>
                    <a:pt x="505" y="351"/>
                  </a:lnTo>
                  <a:lnTo>
                    <a:pt x="428" y="361"/>
                  </a:lnTo>
                  <a:lnTo>
                    <a:pt x="369" y="377"/>
                  </a:lnTo>
                  <a:lnTo>
                    <a:pt x="319" y="393"/>
                  </a:lnTo>
                  <a:lnTo>
                    <a:pt x="271" y="423"/>
                  </a:lnTo>
                  <a:lnTo>
                    <a:pt x="240" y="454"/>
                  </a:lnTo>
                  <a:lnTo>
                    <a:pt x="208" y="508"/>
                  </a:lnTo>
                  <a:lnTo>
                    <a:pt x="198" y="556"/>
                  </a:lnTo>
                  <a:lnTo>
                    <a:pt x="202" y="606"/>
                  </a:lnTo>
                  <a:lnTo>
                    <a:pt x="221" y="682"/>
                  </a:lnTo>
                  <a:lnTo>
                    <a:pt x="156" y="611"/>
                  </a:lnTo>
                  <a:lnTo>
                    <a:pt x="107" y="547"/>
                  </a:lnTo>
                  <a:lnTo>
                    <a:pt x="69" y="486"/>
                  </a:lnTo>
                  <a:lnTo>
                    <a:pt x="33" y="400"/>
                  </a:lnTo>
                  <a:lnTo>
                    <a:pt x="17" y="327"/>
                  </a:lnTo>
                  <a:lnTo>
                    <a:pt x="2" y="248"/>
                  </a:lnTo>
                  <a:lnTo>
                    <a:pt x="0" y="173"/>
                  </a:lnTo>
                  <a:lnTo>
                    <a:pt x="3" y="111"/>
                  </a:lnTo>
                  <a:lnTo>
                    <a:pt x="49" y="90"/>
                  </a:lnTo>
                  <a:lnTo>
                    <a:pt x="126" y="66"/>
                  </a:lnTo>
                  <a:lnTo>
                    <a:pt x="219" y="41"/>
                  </a:lnTo>
                  <a:lnTo>
                    <a:pt x="320" y="16"/>
                  </a:lnTo>
                  <a:lnTo>
                    <a:pt x="421" y="0"/>
                  </a:lnTo>
                  <a:lnTo>
                    <a:pt x="536" y="0"/>
                  </a:lnTo>
                  <a:lnTo>
                    <a:pt x="637" y="6"/>
                  </a:lnTo>
                  <a:lnTo>
                    <a:pt x="745" y="27"/>
                  </a:lnTo>
                  <a:lnTo>
                    <a:pt x="832" y="52"/>
                  </a:lnTo>
                  <a:lnTo>
                    <a:pt x="881" y="75"/>
                  </a:lnTo>
                  <a:lnTo>
                    <a:pt x="936" y="119"/>
                  </a:lnTo>
                  <a:lnTo>
                    <a:pt x="982" y="173"/>
                  </a:lnTo>
                  <a:lnTo>
                    <a:pt x="1017" y="220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0" y="0"/>
              <a:ext cx="5310360" cy="4726080"/>
            </a:xfrm>
            <a:custGeom>
              <a:avLst/>
              <a:gdLst/>
              <a:ahLst/>
              <a:rect l="l" t="t" r="r" b="b"/>
              <a:pathLst>
                <a:path w="3345" h="2977">
                  <a:moveTo>
                    <a:pt x="0" y="2976"/>
                  </a:moveTo>
                  <a:lnTo>
                    <a:pt x="94" y="2823"/>
                  </a:lnTo>
                  <a:lnTo>
                    <a:pt x="212" y="2678"/>
                  </a:lnTo>
                  <a:lnTo>
                    <a:pt x="320" y="2546"/>
                  </a:lnTo>
                  <a:lnTo>
                    <a:pt x="429" y="2411"/>
                  </a:lnTo>
                  <a:lnTo>
                    <a:pt x="543" y="2296"/>
                  </a:lnTo>
                  <a:lnTo>
                    <a:pt x="662" y="2184"/>
                  </a:lnTo>
                  <a:lnTo>
                    <a:pt x="826" y="2056"/>
                  </a:lnTo>
                  <a:lnTo>
                    <a:pt x="956" y="1958"/>
                  </a:lnTo>
                  <a:lnTo>
                    <a:pt x="1235" y="1785"/>
                  </a:lnTo>
                  <a:lnTo>
                    <a:pt x="1512" y="1642"/>
                  </a:lnTo>
                  <a:lnTo>
                    <a:pt x="1783" y="1532"/>
                  </a:lnTo>
                  <a:lnTo>
                    <a:pt x="2040" y="1429"/>
                  </a:lnTo>
                  <a:lnTo>
                    <a:pt x="2323" y="1331"/>
                  </a:lnTo>
                  <a:lnTo>
                    <a:pt x="2434" y="1292"/>
                  </a:lnTo>
                  <a:lnTo>
                    <a:pt x="2556" y="1255"/>
                  </a:lnTo>
                  <a:lnTo>
                    <a:pt x="2657" y="1228"/>
                  </a:lnTo>
                  <a:lnTo>
                    <a:pt x="2769" y="1217"/>
                  </a:lnTo>
                  <a:lnTo>
                    <a:pt x="2866" y="1212"/>
                  </a:lnTo>
                  <a:lnTo>
                    <a:pt x="2971" y="1224"/>
                  </a:lnTo>
                  <a:lnTo>
                    <a:pt x="3058" y="1240"/>
                  </a:lnTo>
                  <a:lnTo>
                    <a:pt x="3138" y="1267"/>
                  </a:lnTo>
                  <a:lnTo>
                    <a:pt x="3215" y="1304"/>
                  </a:lnTo>
                  <a:lnTo>
                    <a:pt x="3284" y="1360"/>
                  </a:lnTo>
                  <a:lnTo>
                    <a:pt x="3344" y="1437"/>
                  </a:lnTo>
                  <a:lnTo>
                    <a:pt x="3340" y="1362"/>
                  </a:lnTo>
                  <a:lnTo>
                    <a:pt x="3330" y="1310"/>
                  </a:lnTo>
                  <a:lnTo>
                    <a:pt x="3305" y="1242"/>
                  </a:lnTo>
                  <a:lnTo>
                    <a:pt x="3270" y="1185"/>
                  </a:lnTo>
                  <a:lnTo>
                    <a:pt x="3229" y="1133"/>
                  </a:lnTo>
                  <a:lnTo>
                    <a:pt x="3183" y="1082"/>
                  </a:lnTo>
                  <a:lnTo>
                    <a:pt x="2187" y="0"/>
                  </a:lnTo>
                  <a:lnTo>
                    <a:pt x="0" y="0"/>
                  </a:lnTo>
                  <a:lnTo>
                    <a:pt x="0" y="2976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0000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"/>
            <p:cNvGrpSpPr/>
            <p:nvPr/>
          </p:nvGrpSpPr>
          <p:grpSpPr>
            <a:xfrm>
              <a:off x="0" y="0"/>
              <a:ext cx="5105520" cy="3984480"/>
              <a:chOff x="0" y="0"/>
              <a:chExt cx="5105520" cy="3984480"/>
            </a:xfrm>
          </p:grpSpPr>
          <p:sp>
            <p:nvSpPr>
              <p:cNvPr id="26" name=""/>
              <p:cNvSpPr/>
              <p:nvPr/>
            </p:nvSpPr>
            <p:spPr>
              <a:xfrm>
                <a:off x="0" y="0"/>
                <a:ext cx="3675240" cy="1378080"/>
              </a:xfrm>
              <a:custGeom>
                <a:avLst/>
                <a:gdLst/>
                <a:ahLst/>
                <a:rect l="l" t="t" r="r" b="b"/>
                <a:pathLst>
                  <a:path w="2315" h="868">
                    <a:moveTo>
                      <a:pt x="0" y="558"/>
                    </a:moveTo>
                    <a:lnTo>
                      <a:pt x="125" y="487"/>
                    </a:lnTo>
                    <a:lnTo>
                      <a:pt x="261" y="414"/>
                    </a:lnTo>
                    <a:lnTo>
                      <a:pt x="426" y="329"/>
                    </a:lnTo>
                    <a:lnTo>
                      <a:pt x="573" y="263"/>
                    </a:lnTo>
                    <a:lnTo>
                      <a:pt x="739" y="200"/>
                    </a:lnTo>
                    <a:lnTo>
                      <a:pt x="888" y="150"/>
                    </a:lnTo>
                    <a:lnTo>
                      <a:pt x="1081" y="94"/>
                    </a:lnTo>
                    <a:lnTo>
                      <a:pt x="1227" y="54"/>
                    </a:lnTo>
                    <a:lnTo>
                      <a:pt x="1349" y="29"/>
                    </a:lnTo>
                    <a:lnTo>
                      <a:pt x="1461" y="9"/>
                    </a:lnTo>
                    <a:lnTo>
                      <a:pt x="1614" y="4"/>
                    </a:lnTo>
                    <a:lnTo>
                      <a:pt x="2188" y="0"/>
                    </a:lnTo>
                    <a:lnTo>
                      <a:pt x="2314" y="133"/>
                    </a:lnTo>
                    <a:lnTo>
                      <a:pt x="2144" y="133"/>
                    </a:lnTo>
                    <a:lnTo>
                      <a:pt x="1982" y="141"/>
                    </a:lnTo>
                    <a:lnTo>
                      <a:pt x="1809" y="158"/>
                    </a:lnTo>
                    <a:lnTo>
                      <a:pt x="1669" y="179"/>
                    </a:lnTo>
                    <a:lnTo>
                      <a:pt x="1512" y="211"/>
                    </a:lnTo>
                    <a:lnTo>
                      <a:pt x="1378" y="241"/>
                    </a:lnTo>
                    <a:lnTo>
                      <a:pt x="1237" y="280"/>
                    </a:lnTo>
                    <a:lnTo>
                      <a:pt x="1111" y="322"/>
                    </a:lnTo>
                    <a:lnTo>
                      <a:pt x="1028" y="350"/>
                    </a:lnTo>
                    <a:lnTo>
                      <a:pt x="849" y="408"/>
                    </a:lnTo>
                    <a:lnTo>
                      <a:pt x="650" y="483"/>
                    </a:lnTo>
                    <a:lnTo>
                      <a:pt x="470" y="566"/>
                    </a:lnTo>
                    <a:lnTo>
                      <a:pt x="266" y="675"/>
                    </a:lnTo>
                    <a:lnTo>
                      <a:pt x="151" y="741"/>
                    </a:lnTo>
                    <a:lnTo>
                      <a:pt x="62" y="808"/>
                    </a:lnTo>
                    <a:lnTo>
                      <a:pt x="0" y="867"/>
                    </a:lnTo>
                    <a:lnTo>
                      <a:pt x="0" y="558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455760"/>
                <a:ext cx="4487760" cy="2476440"/>
              </a:xfrm>
              <a:custGeom>
                <a:avLst/>
                <a:gdLst/>
                <a:ahLst/>
                <a:rect l="l" t="t" r="r" b="b"/>
                <a:pathLst>
                  <a:path w="2827" h="1560">
                    <a:moveTo>
                      <a:pt x="0" y="871"/>
                    </a:moveTo>
                    <a:lnTo>
                      <a:pt x="142" y="750"/>
                    </a:lnTo>
                    <a:lnTo>
                      <a:pt x="310" y="621"/>
                    </a:lnTo>
                    <a:lnTo>
                      <a:pt x="464" y="529"/>
                    </a:lnTo>
                    <a:lnTo>
                      <a:pt x="644" y="437"/>
                    </a:lnTo>
                    <a:lnTo>
                      <a:pt x="823" y="354"/>
                    </a:lnTo>
                    <a:lnTo>
                      <a:pt x="1027" y="279"/>
                    </a:lnTo>
                    <a:lnTo>
                      <a:pt x="1231" y="204"/>
                    </a:lnTo>
                    <a:lnTo>
                      <a:pt x="1430" y="145"/>
                    </a:lnTo>
                    <a:lnTo>
                      <a:pt x="1621" y="104"/>
                    </a:lnTo>
                    <a:lnTo>
                      <a:pt x="1801" y="62"/>
                    </a:lnTo>
                    <a:lnTo>
                      <a:pt x="1950" y="29"/>
                    </a:lnTo>
                    <a:lnTo>
                      <a:pt x="2123" y="4"/>
                    </a:lnTo>
                    <a:lnTo>
                      <a:pt x="2262" y="0"/>
                    </a:lnTo>
                    <a:lnTo>
                      <a:pt x="2390" y="1"/>
                    </a:lnTo>
                    <a:lnTo>
                      <a:pt x="2456" y="4"/>
                    </a:lnTo>
                    <a:lnTo>
                      <a:pt x="2826" y="407"/>
                    </a:lnTo>
                    <a:lnTo>
                      <a:pt x="2731" y="389"/>
                    </a:lnTo>
                    <a:lnTo>
                      <a:pt x="2612" y="379"/>
                    </a:lnTo>
                    <a:lnTo>
                      <a:pt x="2502" y="379"/>
                    </a:lnTo>
                    <a:lnTo>
                      <a:pt x="2367" y="391"/>
                    </a:lnTo>
                    <a:lnTo>
                      <a:pt x="2192" y="421"/>
                    </a:lnTo>
                    <a:lnTo>
                      <a:pt x="2080" y="443"/>
                    </a:lnTo>
                    <a:lnTo>
                      <a:pt x="1969" y="471"/>
                    </a:lnTo>
                    <a:lnTo>
                      <a:pt x="1714" y="537"/>
                    </a:lnTo>
                    <a:lnTo>
                      <a:pt x="1460" y="616"/>
                    </a:lnTo>
                    <a:lnTo>
                      <a:pt x="1269" y="691"/>
                    </a:lnTo>
                    <a:lnTo>
                      <a:pt x="1087" y="758"/>
                    </a:lnTo>
                    <a:lnTo>
                      <a:pt x="885" y="862"/>
                    </a:lnTo>
                    <a:lnTo>
                      <a:pt x="668" y="979"/>
                    </a:lnTo>
                    <a:lnTo>
                      <a:pt x="477" y="1104"/>
                    </a:lnTo>
                    <a:lnTo>
                      <a:pt x="347" y="1197"/>
                    </a:lnTo>
                    <a:lnTo>
                      <a:pt x="232" y="1297"/>
                    </a:lnTo>
                    <a:lnTo>
                      <a:pt x="133" y="1396"/>
                    </a:lnTo>
                    <a:lnTo>
                      <a:pt x="0" y="1559"/>
                    </a:lnTo>
                    <a:lnTo>
                      <a:pt x="0" y="871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1322280"/>
                <a:ext cx="5105520" cy="2662200"/>
              </a:xfrm>
              <a:custGeom>
                <a:avLst/>
                <a:gdLst/>
                <a:ahLst/>
                <a:rect l="l" t="t" r="r" b="b"/>
                <a:pathLst>
                  <a:path w="3216" h="1677">
                    <a:moveTo>
                      <a:pt x="0" y="1342"/>
                    </a:moveTo>
                    <a:lnTo>
                      <a:pt x="74" y="1250"/>
                    </a:lnTo>
                    <a:lnTo>
                      <a:pt x="198" y="1110"/>
                    </a:lnTo>
                    <a:lnTo>
                      <a:pt x="321" y="995"/>
                    </a:lnTo>
                    <a:lnTo>
                      <a:pt x="426" y="901"/>
                    </a:lnTo>
                    <a:lnTo>
                      <a:pt x="501" y="835"/>
                    </a:lnTo>
                    <a:lnTo>
                      <a:pt x="588" y="771"/>
                    </a:lnTo>
                    <a:lnTo>
                      <a:pt x="687" y="700"/>
                    </a:lnTo>
                    <a:lnTo>
                      <a:pt x="842" y="608"/>
                    </a:lnTo>
                    <a:lnTo>
                      <a:pt x="1016" y="508"/>
                    </a:lnTo>
                    <a:lnTo>
                      <a:pt x="1226" y="408"/>
                    </a:lnTo>
                    <a:lnTo>
                      <a:pt x="1430" y="316"/>
                    </a:lnTo>
                    <a:lnTo>
                      <a:pt x="1616" y="250"/>
                    </a:lnTo>
                    <a:lnTo>
                      <a:pt x="1821" y="183"/>
                    </a:lnTo>
                    <a:lnTo>
                      <a:pt x="2018" y="125"/>
                    </a:lnTo>
                    <a:lnTo>
                      <a:pt x="2223" y="75"/>
                    </a:lnTo>
                    <a:lnTo>
                      <a:pt x="2427" y="37"/>
                    </a:lnTo>
                    <a:lnTo>
                      <a:pt x="2576" y="16"/>
                    </a:lnTo>
                    <a:lnTo>
                      <a:pt x="2732" y="1"/>
                    </a:lnTo>
                    <a:lnTo>
                      <a:pt x="2854" y="0"/>
                    </a:lnTo>
                    <a:lnTo>
                      <a:pt x="2966" y="9"/>
                    </a:lnTo>
                    <a:lnTo>
                      <a:pt x="3215" y="273"/>
                    </a:lnTo>
                    <a:lnTo>
                      <a:pt x="3109" y="208"/>
                    </a:lnTo>
                    <a:lnTo>
                      <a:pt x="3017" y="175"/>
                    </a:lnTo>
                    <a:lnTo>
                      <a:pt x="2921" y="163"/>
                    </a:lnTo>
                    <a:lnTo>
                      <a:pt x="2836" y="166"/>
                    </a:lnTo>
                    <a:lnTo>
                      <a:pt x="2743" y="172"/>
                    </a:lnTo>
                    <a:lnTo>
                      <a:pt x="2644" y="183"/>
                    </a:lnTo>
                    <a:lnTo>
                      <a:pt x="2526" y="204"/>
                    </a:lnTo>
                    <a:lnTo>
                      <a:pt x="2421" y="225"/>
                    </a:lnTo>
                    <a:lnTo>
                      <a:pt x="2180" y="283"/>
                    </a:lnTo>
                    <a:lnTo>
                      <a:pt x="1907" y="358"/>
                    </a:lnTo>
                    <a:lnTo>
                      <a:pt x="1715" y="425"/>
                    </a:lnTo>
                    <a:lnTo>
                      <a:pt x="1523" y="500"/>
                    </a:lnTo>
                    <a:lnTo>
                      <a:pt x="1300" y="600"/>
                    </a:lnTo>
                    <a:lnTo>
                      <a:pt x="1090" y="708"/>
                    </a:lnTo>
                    <a:lnTo>
                      <a:pt x="873" y="833"/>
                    </a:lnTo>
                    <a:lnTo>
                      <a:pt x="764" y="908"/>
                    </a:lnTo>
                    <a:lnTo>
                      <a:pt x="663" y="983"/>
                    </a:lnTo>
                    <a:lnTo>
                      <a:pt x="488" y="1125"/>
                    </a:lnTo>
                    <a:lnTo>
                      <a:pt x="358" y="1259"/>
                    </a:lnTo>
                    <a:lnTo>
                      <a:pt x="235" y="1392"/>
                    </a:lnTo>
                    <a:lnTo>
                      <a:pt x="108" y="1538"/>
                    </a:lnTo>
                    <a:lnTo>
                      <a:pt x="0" y="1676"/>
                    </a:lnTo>
                    <a:lnTo>
                      <a:pt x="0" y="1342"/>
                    </a:lnTo>
                  </a:path>
                </a:pathLst>
              </a:custGeom>
              <a:solidFill>
                <a:srgbClr val="6699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Click to edit the title text format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9E3910-D70B-48D8-9DC6-78FAB60239AB}" type="slidenum"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314520" y="144360"/>
            <a:ext cx="2748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Northern Border Partners, L.P.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Wyoming Natural Gas Fair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278100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IPAMS 2001</a:t>
            </a:r>
            <a:br>
              <a:rPr sz="4800"/>
            </a:br>
            <a:r>
              <a:rPr b="0" i="1" lang="en-US" sz="4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Coalbed Methane Symposium</a:t>
            </a:r>
            <a:endParaRPr b="0" i="1" lang="en-US" sz="48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ubTitle"/>
          </p:nvPr>
        </p:nvSpPr>
        <p:spPr>
          <a:xfrm>
            <a:off x="1371600" y="42667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Paul Miller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 of Marketing, 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Interstate Pipelines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16, 2001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7" name="borderpartners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2629080" y="533520"/>
            <a:ext cx="3886200" cy="19317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"/>
          <p:cNvSpPr/>
          <p:nvPr/>
        </p:nvSpPr>
        <p:spPr>
          <a:xfrm flipV="1">
            <a:off x="4356000" y="5603760"/>
            <a:ext cx="1800" cy="50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1760" bIns="-41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2925720" y="4769640"/>
            <a:ext cx="1800" cy="3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flipV="1">
            <a:off x="7970760" y="3479040"/>
            <a:ext cx="3240" cy="46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2120" bIns="-42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V="1">
            <a:off x="7970760" y="3479040"/>
            <a:ext cx="3240" cy="46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2120" bIns="-421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7970760" y="4169520"/>
            <a:ext cx="3240" cy="3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flipV="1">
            <a:off x="7970760" y="4380840"/>
            <a:ext cx="3240" cy="61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0680" bIns="-406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flipV="1">
            <a:off x="9029880" y="4521960"/>
            <a:ext cx="2880" cy="3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V="1">
            <a:off x="9029880" y="4733280"/>
            <a:ext cx="2880" cy="32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3560" bIns="-435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flipV="1">
            <a:off x="7970760" y="3693960"/>
            <a:ext cx="3240" cy="79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38880" bIns="-388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251240" y="1281240"/>
            <a:ext cx="2392560" cy="1249200"/>
          </a:xfrm>
          <a:custGeom>
            <a:avLst/>
            <a:gdLst/>
            <a:ahLst/>
            <a:rect l="l" t="t" r="r" b="b"/>
            <a:pathLst>
              <a:path w="1602" h="774">
                <a:moveTo>
                  <a:pt x="1579" y="738"/>
                </a:moveTo>
                <a:cubicBezTo>
                  <a:pt x="1602" y="703"/>
                  <a:pt x="1581" y="686"/>
                  <a:pt x="1555" y="660"/>
                </a:cubicBezTo>
                <a:cubicBezTo>
                  <a:pt x="1545" y="630"/>
                  <a:pt x="1544" y="583"/>
                  <a:pt x="1519" y="558"/>
                </a:cubicBezTo>
                <a:cubicBezTo>
                  <a:pt x="1500" y="539"/>
                  <a:pt x="1476" y="531"/>
                  <a:pt x="1459" y="510"/>
                </a:cubicBezTo>
                <a:cubicBezTo>
                  <a:pt x="1443" y="491"/>
                  <a:pt x="1444" y="482"/>
                  <a:pt x="1435" y="456"/>
                </a:cubicBezTo>
                <a:cubicBezTo>
                  <a:pt x="1433" y="450"/>
                  <a:pt x="1435" y="439"/>
                  <a:pt x="1429" y="438"/>
                </a:cubicBezTo>
                <a:cubicBezTo>
                  <a:pt x="1417" y="436"/>
                  <a:pt x="1405" y="434"/>
                  <a:pt x="1393" y="432"/>
                </a:cubicBezTo>
                <a:cubicBezTo>
                  <a:pt x="1371" y="418"/>
                  <a:pt x="1321" y="402"/>
                  <a:pt x="1321" y="402"/>
                </a:cubicBezTo>
                <a:cubicBezTo>
                  <a:pt x="1267" y="348"/>
                  <a:pt x="1293" y="315"/>
                  <a:pt x="1279" y="222"/>
                </a:cubicBezTo>
                <a:cubicBezTo>
                  <a:pt x="1277" y="209"/>
                  <a:pt x="1265" y="199"/>
                  <a:pt x="1261" y="186"/>
                </a:cubicBezTo>
                <a:cubicBezTo>
                  <a:pt x="1269" y="146"/>
                  <a:pt x="1273" y="109"/>
                  <a:pt x="1291" y="72"/>
                </a:cubicBezTo>
                <a:cubicBezTo>
                  <a:pt x="1293" y="60"/>
                  <a:pt x="1289" y="45"/>
                  <a:pt x="1297" y="36"/>
                </a:cubicBezTo>
                <a:cubicBezTo>
                  <a:pt x="1308" y="24"/>
                  <a:pt x="1362" y="19"/>
                  <a:pt x="1381" y="0"/>
                </a:cubicBezTo>
                <a:lnTo>
                  <a:pt x="55" y="12"/>
                </a:lnTo>
                <a:cubicBezTo>
                  <a:pt x="39" y="32"/>
                  <a:pt x="22" y="81"/>
                  <a:pt x="13" y="108"/>
                </a:cubicBezTo>
                <a:cubicBezTo>
                  <a:pt x="33" y="168"/>
                  <a:pt x="0" y="77"/>
                  <a:pt x="37" y="144"/>
                </a:cubicBezTo>
                <a:cubicBezTo>
                  <a:pt x="58" y="182"/>
                  <a:pt x="47" y="203"/>
                  <a:pt x="85" y="228"/>
                </a:cubicBezTo>
                <a:cubicBezTo>
                  <a:pt x="100" y="272"/>
                  <a:pt x="94" y="252"/>
                  <a:pt x="103" y="288"/>
                </a:cubicBezTo>
                <a:cubicBezTo>
                  <a:pt x="101" y="302"/>
                  <a:pt x="99" y="316"/>
                  <a:pt x="97" y="330"/>
                </a:cubicBezTo>
                <a:cubicBezTo>
                  <a:pt x="95" y="348"/>
                  <a:pt x="91" y="384"/>
                  <a:pt x="91" y="384"/>
                </a:cubicBezTo>
                <a:lnTo>
                  <a:pt x="139" y="774"/>
                </a:lnTo>
                <a:lnTo>
                  <a:pt x="1579" y="738"/>
                </a:lnTo>
                <a:close/>
              </a:path>
            </a:pathLst>
          </a:custGeom>
          <a:solidFill>
            <a:srgbClr val="ffcc00"/>
          </a:solidFill>
          <a:ln w="0">
            <a:noFill/>
          </a:ln>
          <a:effectLst>
            <a:outerShdw dist="40186" dir="1096358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068480" y="990720"/>
            <a:ext cx="3576600" cy="2442960"/>
          </a:xfrm>
          <a:custGeom>
            <a:avLst/>
            <a:gdLst/>
            <a:ahLst/>
            <a:rect l="l" t="t" r="r" b="b"/>
            <a:pathLst>
              <a:path w="1233" h="761">
                <a:moveTo>
                  <a:pt x="62" y="0"/>
                </a:moveTo>
                <a:lnTo>
                  <a:pt x="194" y="0"/>
                </a:lnTo>
                <a:lnTo>
                  <a:pt x="1066" y="83"/>
                </a:lnTo>
                <a:lnTo>
                  <a:pt x="1100" y="159"/>
                </a:lnTo>
                <a:lnTo>
                  <a:pt x="1177" y="193"/>
                </a:lnTo>
                <a:lnTo>
                  <a:pt x="1190" y="359"/>
                </a:lnTo>
                <a:lnTo>
                  <a:pt x="1190" y="504"/>
                </a:lnTo>
                <a:lnTo>
                  <a:pt x="1177" y="615"/>
                </a:lnTo>
                <a:lnTo>
                  <a:pt x="1190" y="670"/>
                </a:lnTo>
                <a:lnTo>
                  <a:pt x="1232" y="739"/>
                </a:lnTo>
                <a:lnTo>
                  <a:pt x="1204" y="760"/>
                </a:lnTo>
                <a:lnTo>
                  <a:pt x="1100" y="670"/>
                </a:lnTo>
                <a:lnTo>
                  <a:pt x="1066" y="670"/>
                </a:lnTo>
                <a:lnTo>
                  <a:pt x="1100" y="670"/>
                </a:lnTo>
                <a:lnTo>
                  <a:pt x="969" y="629"/>
                </a:lnTo>
                <a:lnTo>
                  <a:pt x="914" y="643"/>
                </a:lnTo>
                <a:lnTo>
                  <a:pt x="803" y="615"/>
                </a:lnTo>
                <a:lnTo>
                  <a:pt x="761" y="615"/>
                </a:lnTo>
                <a:lnTo>
                  <a:pt x="0" y="553"/>
                </a:lnTo>
                <a:lnTo>
                  <a:pt x="0" y="435"/>
                </a:lnTo>
                <a:lnTo>
                  <a:pt x="6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8292960" y="3413160"/>
            <a:ext cx="1384560" cy="2363760"/>
          </a:xfrm>
          <a:custGeom>
            <a:avLst/>
            <a:gdLst/>
            <a:ahLst/>
            <a:rect l="l" t="t" r="r" b="b"/>
            <a:pathLst>
              <a:path w="7285" h="12431">
                <a:moveTo>
                  <a:pt x="1500" y="614"/>
                </a:moveTo>
                <a:lnTo>
                  <a:pt x="1234" y="7071"/>
                </a:lnTo>
                <a:lnTo>
                  <a:pt x="1054" y="7435"/>
                </a:lnTo>
                <a:lnTo>
                  <a:pt x="1144" y="7796"/>
                </a:lnTo>
                <a:lnTo>
                  <a:pt x="1279" y="8352"/>
                </a:lnTo>
                <a:lnTo>
                  <a:pt x="1144" y="8716"/>
                </a:lnTo>
                <a:lnTo>
                  <a:pt x="1324" y="9021"/>
                </a:lnTo>
                <a:lnTo>
                  <a:pt x="1324" y="9389"/>
                </a:lnTo>
                <a:lnTo>
                  <a:pt x="1018" y="9500"/>
                </a:lnTo>
                <a:lnTo>
                  <a:pt x="792" y="10298"/>
                </a:lnTo>
                <a:lnTo>
                  <a:pt x="437" y="10427"/>
                </a:lnTo>
                <a:lnTo>
                  <a:pt x="298" y="10907"/>
                </a:lnTo>
                <a:lnTo>
                  <a:pt x="0" y="11094"/>
                </a:lnTo>
                <a:lnTo>
                  <a:pt x="0" y="11884"/>
                </a:lnTo>
                <a:lnTo>
                  <a:pt x="298" y="12188"/>
                </a:lnTo>
                <a:lnTo>
                  <a:pt x="298" y="12431"/>
                </a:lnTo>
                <a:lnTo>
                  <a:pt x="522" y="12431"/>
                </a:lnTo>
                <a:lnTo>
                  <a:pt x="883" y="11884"/>
                </a:lnTo>
                <a:lnTo>
                  <a:pt x="1144" y="11884"/>
                </a:lnTo>
                <a:lnTo>
                  <a:pt x="1500" y="11392"/>
                </a:lnTo>
                <a:lnTo>
                  <a:pt x="1915" y="11824"/>
                </a:lnTo>
                <a:lnTo>
                  <a:pt x="2086" y="11824"/>
                </a:lnTo>
                <a:lnTo>
                  <a:pt x="2834" y="11334"/>
                </a:lnTo>
                <a:lnTo>
                  <a:pt x="3420" y="11273"/>
                </a:lnTo>
                <a:lnTo>
                  <a:pt x="3726" y="10849"/>
                </a:lnTo>
                <a:lnTo>
                  <a:pt x="4079" y="10787"/>
                </a:lnTo>
                <a:lnTo>
                  <a:pt x="4079" y="11094"/>
                </a:lnTo>
                <a:lnTo>
                  <a:pt x="4791" y="10907"/>
                </a:lnTo>
                <a:lnTo>
                  <a:pt x="4975" y="10482"/>
                </a:lnTo>
                <a:lnTo>
                  <a:pt x="5370" y="10427"/>
                </a:lnTo>
                <a:lnTo>
                  <a:pt x="5465" y="10055"/>
                </a:lnTo>
                <a:lnTo>
                  <a:pt x="5682" y="9989"/>
                </a:lnTo>
                <a:lnTo>
                  <a:pt x="5999" y="9629"/>
                </a:lnTo>
                <a:lnTo>
                  <a:pt x="5732" y="9143"/>
                </a:lnTo>
                <a:lnTo>
                  <a:pt x="6263" y="8953"/>
                </a:lnTo>
                <a:lnTo>
                  <a:pt x="6310" y="9326"/>
                </a:lnTo>
                <a:lnTo>
                  <a:pt x="7156" y="8953"/>
                </a:lnTo>
                <a:lnTo>
                  <a:pt x="7251" y="8532"/>
                </a:lnTo>
                <a:lnTo>
                  <a:pt x="7112" y="8103"/>
                </a:lnTo>
                <a:lnTo>
                  <a:pt x="7285" y="7680"/>
                </a:lnTo>
                <a:lnTo>
                  <a:pt x="6705" y="0"/>
                </a:lnTo>
                <a:lnTo>
                  <a:pt x="2623" y="0"/>
                </a:lnTo>
                <a:lnTo>
                  <a:pt x="1861" y="614"/>
                </a:lnTo>
                <a:lnTo>
                  <a:pt x="1500" y="614"/>
                </a:lnTo>
                <a:close/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6867360" y="3052800"/>
            <a:ext cx="1816200" cy="3033720"/>
          </a:xfrm>
          <a:custGeom>
            <a:avLst/>
            <a:gdLst/>
            <a:ahLst/>
            <a:rect l="l" t="t" r="r" b="b"/>
            <a:pathLst>
              <a:path w="630" h="1052">
                <a:moveTo>
                  <a:pt x="41" y="35"/>
                </a:moveTo>
                <a:lnTo>
                  <a:pt x="422" y="0"/>
                </a:lnTo>
                <a:lnTo>
                  <a:pt x="518" y="0"/>
                </a:lnTo>
                <a:lnTo>
                  <a:pt x="518" y="42"/>
                </a:lnTo>
                <a:lnTo>
                  <a:pt x="615" y="166"/>
                </a:lnTo>
                <a:lnTo>
                  <a:pt x="629" y="698"/>
                </a:lnTo>
                <a:lnTo>
                  <a:pt x="601" y="767"/>
                </a:lnTo>
                <a:lnTo>
                  <a:pt x="594" y="836"/>
                </a:lnTo>
                <a:lnTo>
                  <a:pt x="567" y="878"/>
                </a:lnTo>
                <a:lnTo>
                  <a:pt x="594" y="878"/>
                </a:lnTo>
                <a:lnTo>
                  <a:pt x="594" y="940"/>
                </a:lnTo>
                <a:lnTo>
                  <a:pt x="525" y="975"/>
                </a:lnTo>
                <a:lnTo>
                  <a:pt x="525" y="1051"/>
                </a:lnTo>
                <a:lnTo>
                  <a:pt x="373" y="1037"/>
                </a:lnTo>
                <a:lnTo>
                  <a:pt x="373" y="920"/>
                </a:lnTo>
                <a:lnTo>
                  <a:pt x="276" y="871"/>
                </a:lnTo>
                <a:lnTo>
                  <a:pt x="214" y="788"/>
                </a:lnTo>
                <a:lnTo>
                  <a:pt x="256" y="726"/>
                </a:lnTo>
                <a:lnTo>
                  <a:pt x="214" y="691"/>
                </a:lnTo>
                <a:lnTo>
                  <a:pt x="173" y="691"/>
                </a:lnTo>
                <a:lnTo>
                  <a:pt x="35" y="553"/>
                </a:lnTo>
                <a:lnTo>
                  <a:pt x="0" y="450"/>
                </a:lnTo>
                <a:lnTo>
                  <a:pt x="0" y="394"/>
                </a:lnTo>
                <a:lnTo>
                  <a:pt x="14" y="318"/>
                </a:lnTo>
                <a:lnTo>
                  <a:pt x="14" y="270"/>
                </a:lnTo>
                <a:lnTo>
                  <a:pt x="55" y="256"/>
                </a:lnTo>
                <a:lnTo>
                  <a:pt x="97" y="145"/>
                </a:lnTo>
                <a:lnTo>
                  <a:pt x="97" y="131"/>
                </a:lnTo>
                <a:lnTo>
                  <a:pt x="41" y="35"/>
                </a:lnTo>
              </a:path>
            </a:pathLst>
          </a:custGeom>
          <a:solidFill>
            <a:srgbClr val="0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8220240" y="3340080"/>
            <a:ext cx="1384200" cy="2363760"/>
          </a:xfrm>
          <a:custGeom>
            <a:avLst/>
            <a:gdLst/>
            <a:ahLst/>
            <a:rect l="l" t="t" r="r" b="b"/>
            <a:pathLst>
              <a:path w="7285" h="12431">
                <a:moveTo>
                  <a:pt x="1500" y="614"/>
                </a:moveTo>
                <a:lnTo>
                  <a:pt x="1234" y="7071"/>
                </a:lnTo>
                <a:lnTo>
                  <a:pt x="1054" y="7435"/>
                </a:lnTo>
                <a:lnTo>
                  <a:pt x="1144" y="7796"/>
                </a:lnTo>
                <a:lnTo>
                  <a:pt x="1279" y="8352"/>
                </a:lnTo>
                <a:lnTo>
                  <a:pt x="1144" y="8716"/>
                </a:lnTo>
                <a:lnTo>
                  <a:pt x="1324" y="9021"/>
                </a:lnTo>
                <a:lnTo>
                  <a:pt x="1324" y="9389"/>
                </a:lnTo>
                <a:lnTo>
                  <a:pt x="1018" y="9500"/>
                </a:lnTo>
                <a:lnTo>
                  <a:pt x="792" y="10298"/>
                </a:lnTo>
                <a:lnTo>
                  <a:pt x="437" y="10427"/>
                </a:lnTo>
                <a:lnTo>
                  <a:pt x="298" y="10907"/>
                </a:lnTo>
                <a:lnTo>
                  <a:pt x="0" y="11094"/>
                </a:lnTo>
                <a:lnTo>
                  <a:pt x="0" y="11884"/>
                </a:lnTo>
                <a:lnTo>
                  <a:pt x="298" y="12188"/>
                </a:lnTo>
                <a:lnTo>
                  <a:pt x="298" y="12431"/>
                </a:lnTo>
                <a:lnTo>
                  <a:pt x="522" y="12431"/>
                </a:lnTo>
                <a:lnTo>
                  <a:pt x="883" y="11884"/>
                </a:lnTo>
                <a:lnTo>
                  <a:pt x="1144" y="11884"/>
                </a:lnTo>
                <a:lnTo>
                  <a:pt x="1500" y="11392"/>
                </a:lnTo>
                <a:lnTo>
                  <a:pt x="1915" y="11824"/>
                </a:lnTo>
                <a:lnTo>
                  <a:pt x="2086" y="11824"/>
                </a:lnTo>
                <a:lnTo>
                  <a:pt x="2834" y="11334"/>
                </a:lnTo>
                <a:lnTo>
                  <a:pt x="3420" y="11273"/>
                </a:lnTo>
                <a:lnTo>
                  <a:pt x="3726" y="10849"/>
                </a:lnTo>
                <a:lnTo>
                  <a:pt x="4079" y="10787"/>
                </a:lnTo>
                <a:lnTo>
                  <a:pt x="4079" y="11094"/>
                </a:lnTo>
                <a:lnTo>
                  <a:pt x="4791" y="10907"/>
                </a:lnTo>
                <a:lnTo>
                  <a:pt x="4975" y="10482"/>
                </a:lnTo>
                <a:lnTo>
                  <a:pt x="5370" y="10427"/>
                </a:lnTo>
                <a:lnTo>
                  <a:pt x="5465" y="10055"/>
                </a:lnTo>
                <a:lnTo>
                  <a:pt x="5682" y="9989"/>
                </a:lnTo>
                <a:lnTo>
                  <a:pt x="5999" y="9629"/>
                </a:lnTo>
                <a:lnTo>
                  <a:pt x="5732" y="9143"/>
                </a:lnTo>
                <a:lnTo>
                  <a:pt x="6263" y="8953"/>
                </a:lnTo>
                <a:lnTo>
                  <a:pt x="6310" y="9326"/>
                </a:lnTo>
                <a:lnTo>
                  <a:pt x="7156" y="8953"/>
                </a:lnTo>
                <a:lnTo>
                  <a:pt x="7251" y="8532"/>
                </a:lnTo>
                <a:lnTo>
                  <a:pt x="7112" y="8103"/>
                </a:lnTo>
                <a:lnTo>
                  <a:pt x="7285" y="7680"/>
                </a:lnTo>
                <a:lnTo>
                  <a:pt x="6705" y="0"/>
                </a:lnTo>
                <a:lnTo>
                  <a:pt x="2623" y="0"/>
                </a:lnTo>
                <a:lnTo>
                  <a:pt x="1861" y="614"/>
                </a:lnTo>
                <a:lnTo>
                  <a:pt x="1500" y="614"/>
                </a:lnTo>
                <a:close/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492800" y="2554200"/>
            <a:ext cx="2622240" cy="1755720"/>
          </a:xfrm>
          <a:custGeom>
            <a:avLst/>
            <a:gdLst/>
            <a:ahLst/>
            <a:rect l="l" t="t" r="r" b="b"/>
            <a:pathLst>
              <a:path w="909" h="609">
                <a:moveTo>
                  <a:pt x="610" y="0"/>
                </a:moveTo>
                <a:lnTo>
                  <a:pt x="776" y="0"/>
                </a:lnTo>
                <a:lnTo>
                  <a:pt x="776" y="21"/>
                </a:lnTo>
                <a:lnTo>
                  <a:pt x="811" y="62"/>
                </a:lnTo>
                <a:lnTo>
                  <a:pt x="811" y="145"/>
                </a:lnTo>
                <a:lnTo>
                  <a:pt x="825" y="159"/>
                </a:lnTo>
                <a:lnTo>
                  <a:pt x="866" y="214"/>
                </a:lnTo>
                <a:lnTo>
                  <a:pt x="908" y="290"/>
                </a:lnTo>
                <a:lnTo>
                  <a:pt x="908" y="304"/>
                </a:lnTo>
                <a:lnTo>
                  <a:pt x="866" y="415"/>
                </a:lnTo>
                <a:lnTo>
                  <a:pt x="825" y="428"/>
                </a:lnTo>
                <a:lnTo>
                  <a:pt x="825" y="477"/>
                </a:lnTo>
                <a:lnTo>
                  <a:pt x="811" y="553"/>
                </a:lnTo>
                <a:lnTo>
                  <a:pt x="811" y="608"/>
                </a:lnTo>
                <a:lnTo>
                  <a:pt x="762" y="608"/>
                </a:lnTo>
                <a:lnTo>
                  <a:pt x="741" y="553"/>
                </a:lnTo>
                <a:lnTo>
                  <a:pt x="450" y="567"/>
                </a:lnTo>
                <a:lnTo>
                  <a:pt x="132" y="587"/>
                </a:lnTo>
                <a:lnTo>
                  <a:pt x="111" y="553"/>
                </a:lnTo>
                <a:lnTo>
                  <a:pt x="111" y="532"/>
                </a:lnTo>
                <a:lnTo>
                  <a:pt x="97" y="477"/>
                </a:lnTo>
                <a:lnTo>
                  <a:pt x="97" y="373"/>
                </a:lnTo>
                <a:lnTo>
                  <a:pt x="0" y="145"/>
                </a:lnTo>
                <a:lnTo>
                  <a:pt x="14" y="21"/>
                </a:lnTo>
                <a:lnTo>
                  <a:pt x="69" y="21"/>
                </a:lnTo>
                <a:lnTo>
                  <a:pt x="610" y="0"/>
                </a:lnTo>
              </a:path>
            </a:pathLst>
          </a:custGeom>
          <a:solidFill>
            <a:srgbClr val="00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416480" y="2470320"/>
            <a:ext cx="2617560" cy="1758960"/>
          </a:xfrm>
          <a:custGeom>
            <a:avLst/>
            <a:gdLst/>
            <a:ahLst/>
            <a:rect l="l" t="t" r="r" b="b"/>
            <a:pathLst>
              <a:path w="908" h="610">
                <a:moveTo>
                  <a:pt x="609" y="0"/>
                </a:moveTo>
                <a:lnTo>
                  <a:pt x="775" y="0"/>
                </a:lnTo>
                <a:lnTo>
                  <a:pt x="775" y="21"/>
                </a:lnTo>
                <a:lnTo>
                  <a:pt x="810" y="62"/>
                </a:lnTo>
                <a:lnTo>
                  <a:pt x="810" y="145"/>
                </a:lnTo>
                <a:lnTo>
                  <a:pt x="824" y="159"/>
                </a:lnTo>
                <a:lnTo>
                  <a:pt x="865" y="215"/>
                </a:lnTo>
                <a:lnTo>
                  <a:pt x="907" y="291"/>
                </a:lnTo>
                <a:lnTo>
                  <a:pt x="907" y="305"/>
                </a:lnTo>
                <a:lnTo>
                  <a:pt x="865" y="415"/>
                </a:lnTo>
                <a:lnTo>
                  <a:pt x="824" y="429"/>
                </a:lnTo>
                <a:lnTo>
                  <a:pt x="824" y="478"/>
                </a:lnTo>
                <a:lnTo>
                  <a:pt x="810" y="554"/>
                </a:lnTo>
                <a:lnTo>
                  <a:pt x="810" y="609"/>
                </a:lnTo>
                <a:lnTo>
                  <a:pt x="761" y="609"/>
                </a:lnTo>
                <a:lnTo>
                  <a:pt x="741" y="554"/>
                </a:lnTo>
                <a:lnTo>
                  <a:pt x="450" y="567"/>
                </a:lnTo>
                <a:lnTo>
                  <a:pt x="132" y="588"/>
                </a:lnTo>
                <a:lnTo>
                  <a:pt x="111" y="554"/>
                </a:lnTo>
                <a:lnTo>
                  <a:pt x="111" y="533"/>
                </a:lnTo>
                <a:lnTo>
                  <a:pt x="97" y="478"/>
                </a:lnTo>
                <a:lnTo>
                  <a:pt x="97" y="374"/>
                </a:lnTo>
                <a:lnTo>
                  <a:pt x="0" y="145"/>
                </a:lnTo>
                <a:lnTo>
                  <a:pt x="14" y="21"/>
                </a:lnTo>
                <a:lnTo>
                  <a:pt x="69" y="21"/>
                </a:lnTo>
                <a:lnTo>
                  <a:pt x="609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721480" y="2806560"/>
            <a:ext cx="698400" cy="882720"/>
          </a:xfrm>
          <a:prstGeom prst="line">
            <a:avLst/>
          </a:prstGeom>
          <a:ln w="5076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149800" y="2570040"/>
            <a:ext cx="566640" cy="225720"/>
          </a:xfrm>
          <a:custGeom>
            <a:avLst/>
            <a:gdLst/>
            <a:ahLst/>
            <a:rect l="l" t="t" r="r" b="b"/>
            <a:pathLst>
              <a:path w="2056" h="1212">
                <a:moveTo>
                  <a:pt x="0" y="0"/>
                </a:moveTo>
                <a:lnTo>
                  <a:pt x="505" y="235"/>
                </a:lnTo>
                <a:lnTo>
                  <a:pt x="1232" y="740"/>
                </a:lnTo>
                <a:lnTo>
                  <a:pt x="2055" y="1211"/>
                </a:lnTo>
              </a:path>
            </a:pathLst>
          </a:custGeom>
          <a:noFill/>
          <a:ln cap="rnd" w="76320">
            <a:solidFill>
              <a:srgbClr val="00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626440" y="2444760"/>
            <a:ext cx="9360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Ventura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830200" y="2679840"/>
            <a:ext cx="7668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(NNG)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373720" y="3433680"/>
            <a:ext cx="83484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Harper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497120" y="2558880"/>
            <a:ext cx="4100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751800" y="2933640"/>
            <a:ext cx="1817640" cy="3030480"/>
          </a:xfrm>
          <a:custGeom>
            <a:avLst/>
            <a:gdLst/>
            <a:ahLst/>
            <a:rect l="l" t="t" r="r" b="b"/>
            <a:pathLst>
              <a:path w="630" h="1051">
                <a:moveTo>
                  <a:pt x="41" y="35"/>
                </a:moveTo>
                <a:lnTo>
                  <a:pt x="422" y="0"/>
                </a:lnTo>
                <a:lnTo>
                  <a:pt x="518" y="0"/>
                </a:lnTo>
                <a:lnTo>
                  <a:pt x="518" y="41"/>
                </a:lnTo>
                <a:lnTo>
                  <a:pt x="615" y="166"/>
                </a:lnTo>
                <a:lnTo>
                  <a:pt x="629" y="697"/>
                </a:lnTo>
                <a:lnTo>
                  <a:pt x="601" y="767"/>
                </a:lnTo>
                <a:lnTo>
                  <a:pt x="594" y="836"/>
                </a:lnTo>
                <a:lnTo>
                  <a:pt x="567" y="877"/>
                </a:lnTo>
                <a:lnTo>
                  <a:pt x="594" y="877"/>
                </a:lnTo>
                <a:lnTo>
                  <a:pt x="594" y="939"/>
                </a:lnTo>
                <a:lnTo>
                  <a:pt x="525" y="974"/>
                </a:lnTo>
                <a:lnTo>
                  <a:pt x="525" y="1050"/>
                </a:lnTo>
                <a:lnTo>
                  <a:pt x="373" y="1036"/>
                </a:lnTo>
                <a:lnTo>
                  <a:pt x="373" y="919"/>
                </a:lnTo>
                <a:lnTo>
                  <a:pt x="276" y="870"/>
                </a:lnTo>
                <a:lnTo>
                  <a:pt x="214" y="787"/>
                </a:lnTo>
                <a:lnTo>
                  <a:pt x="256" y="725"/>
                </a:lnTo>
                <a:lnTo>
                  <a:pt x="214" y="690"/>
                </a:lnTo>
                <a:lnTo>
                  <a:pt x="173" y="690"/>
                </a:lnTo>
                <a:lnTo>
                  <a:pt x="35" y="552"/>
                </a:lnTo>
                <a:lnTo>
                  <a:pt x="0" y="449"/>
                </a:lnTo>
                <a:lnTo>
                  <a:pt x="0" y="394"/>
                </a:lnTo>
                <a:lnTo>
                  <a:pt x="14" y="318"/>
                </a:lnTo>
                <a:lnTo>
                  <a:pt x="14" y="270"/>
                </a:lnTo>
                <a:lnTo>
                  <a:pt x="55" y="256"/>
                </a:lnTo>
                <a:lnTo>
                  <a:pt x="97" y="145"/>
                </a:lnTo>
                <a:lnTo>
                  <a:pt x="97" y="131"/>
                </a:lnTo>
                <a:lnTo>
                  <a:pt x="41" y="35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8215200" y="3629160"/>
            <a:ext cx="2239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451560" y="3449520"/>
            <a:ext cx="2060640" cy="255600"/>
          </a:xfrm>
          <a:custGeom>
            <a:avLst/>
            <a:gdLst/>
            <a:ahLst/>
            <a:rect l="l" t="t" r="r" b="b"/>
            <a:pathLst>
              <a:path w="629" h="51">
                <a:moveTo>
                  <a:pt x="0" y="50"/>
                </a:moveTo>
                <a:lnTo>
                  <a:pt x="193" y="0"/>
                </a:lnTo>
                <a:lnTo>
                  <a:pt x="628" y="50"/>
                </a:lnTo>
              </a:path>
            </a:pathLst>
          </a:custGeom>
          <a:noFill/>
          <a:ln cap="rnd" w="50760">
            <a:solidFill>
              <a:srgbClr val="00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884280" y="402732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835680" y="4017960"/>
            <a:ext cx="347760" cy="3477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239240" y="37512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201080" y="3726000"/>
            <a:ext cx="347400" cy="3459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358040" y="4200480"/>
            <a:ext cx="349200" cy="34776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H="1" flipV="1">
            <a:off x="8357040" y="3651480"/>
            <a:ext cx="442080" cy="73692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8058240" y="3616200"/>
            <a:ext cx="0" cy="51120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8291520" y="2449440"/>
            <a:ext cx="347760" cy="34632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H="1">
            <a:off x="7912080" y="2773440"/>
            <a:ext cx="447840" cy="76176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8337600" y="24606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H="1">
            <a:off x="7546680" y="2741760"/>
            <a:ext cx="423720" cy="76032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920720" y="24084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7873920" y="2398680"/>
            <a:ext cx="347760" cy="34596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H="1">
            <a:off x="7250040" y="2814480"/>
            <a:ext cx="370080" cy="65592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539840" y="248616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491240" y="2476440"/>
            <a:ext cx="347760" cy="34596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H="1">
            <a:off x="6949800" y="2741760"/>
            <a:ext cx="12600" cy="75240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791400" y="240336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743880" y="2394000"/>
            <a:ext cx="349200" cy="34776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H="1">
            <a:off x="8146800" y="2595600"/>
            <a:ext cx="641160" cy="102852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8759880" y="3798720"/>
            <a:ext cx="2746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8721720" y="3781440"/>
            <a:ext cx="349200" cy="3459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8464320" y="3696120"/>
            <a:ext cx="70200" cy="20160"/>
          </a:xfrm>
          <a:prstGeom prst="line">
            <a:avLst/>
          </a:prstGeom>
          <a:ln cap="rnd" w="5076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640" bIns="-26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374440" y="3705120"/>
            <a:ext cx="8794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(NGPL)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562880" y="5092560"/>
            <a:ext cx="38448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8569080" y="5076720"/>
            <a:ext cx="4100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H="1" flipV="1">
            <a:off x="6451200" y="3688920"/>
            <a:ext cx="530280" cy="328680"/>
          </a:xfrm>
          <a:prstGeom prst="line">
            <a:avLst/>
          </a:prstGeom>
          <a:ln w="12600">
            <a:solidFill>
              <a:srgbClr val="0000cc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381640" y="301788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334120" y="3006720"/>
            <a:ext cx="349200" cy="3459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5638680" y="2814120"/>
            <a:ext cx="82800" cy="233640"/>
          </a:xfrm>
          <a:prstGeom prst="line">
            <a:avLst/>
          </a:prstGeom>
          <a:ln w="12600">
            <a:solidFill>
              <a:srgbClr val="0000cc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H="1" flipV="1">
            <a:off x="6743520" y="3543120"/>
            <a:ext cx="510840" cy="291960"/>
          </a:xfrm>
          <a:prstGeom prst="line">
            <a:avLst/>
          </a:prstGeom>
          <a:ln w="12600">
            <a:solidFill>
              <a:srgbClr val="0000cc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595840" y="1317600"/>
            <a:ext cx="536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MN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H="1" flipV="1">
            <a:off x="8158320" y="3625920"/>
            <a:ext cx="85680" cy="89064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8026560" y="4516560"/>
            <a:ext cx="347400" cy="3459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8002800" y="452124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 flipV="1">
            <a:off x="8276760" y="3615840"/>
            <a:ext cx="438120" cy="109548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8582040" y="4697280"/>
            <a:ext cx="349200" cy="3477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8571240" y="471168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13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H="1">
            <a:off x="7108560" y="2522520"/>
            <a:ext cx="145800" cy="93996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130880" y="2184480"/>
            <a:ext cx="349560" cy="34596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137720" y="219852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H="1" flipV="1">
            <a:off x="8521560" y="3718080"/>
            <a:ext cx="193680" cy="11736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flipH="1">
            <a:off x="8204040" y="3105000"/>
            <a:ext cx="511200" cy="584280"/>
          </a:xfrm>
          <a:prstGeom prst="line">
            <a:avLst/>
          </a:prstGeom>
          <a:ln w="936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8753400" y="2303640"/>
            <a:ext cx="2732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16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8715240" y="2284560"/>
            <a:ext cx="347760" cy="34740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313080" y="1208160"/>
            <a:ext cx="1825560" cy="1350720"/>
          </a:xfrm>
          <a:custGeom>
            <a:avLst/>
            <a:gdLst/>
            <a:ahLst/>
            <a:rect l="l" t="t" r="r" b="b"/>
            <a:pathLst>
              <a:path w="1200" h="888">
                <a:moveTo>
                  <a:pt x="1200" y="888"/>
                </a:moveTo>
                <a:cubicBezTo>
                  <a:pt x="1159" y="854"/>
                  <a:pt x="1185" y="870"/>
                  <a:pt x="1125" y="844"/>
                </a:cubicBezTo>
                <a:cubicBezTo>
                  <a:pt x="1107" y="837"/>
                  <a:pt x="1074" y="823"/>
                  <a:pt x="1074" y="823"/>
                </a:cubicBezTo>
                <a:lnTo>
                  <a:pt x="788" y="711"/>
                </a:lnTo>
                <a:lnTo>
                  <a:pt x="459" y="417"/>
                </a:lnTo>
                <a:lnTo>
                  <a:pt x="216" y="216"/>
                </a:lnTo>
                <a:lnTo>
                  <a:pt x="0" y="0"/>
                </a:lnTo>
              </a:path>
            </a:pathLst>
          </a:custGeom>
          <a:noFill/>
          <a:ln w="57240">
            <a:solidFill>
              <a:srgbClr val="00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1015920" y="2340000"/>
            <a:ext cx="498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3914640" y="2376000"/>
            <a:ext cx="730440" cy="219240"/>
          </a:xfrm>
          <a:prstGeom prst="line">
            <a:avLst/>
          </a:prstGeom>
          <a:ln w="12600">
            <a:solidFill>
              <a:srgbClr val="0000cc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551400" y="2449440"/>
            <a:ext cx="347400" cy="34632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558600" y="246528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156280" y="2048040"/>
            <a:ext cx="347760" cy="3459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162760" y="206388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4718160" y="1609560"/>
            <a:ext cx="347400" cy="34632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724640" y="162576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18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H="1">
            <a:off x="4554000" y="1901880"/>
            <a:ext cx="163800" cy="34596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H="1">
            <a:off x="4936680" y="2266920"/>
            <a:ext cx="219240" cy="16344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V="1">
            <a:off x="2820960" y="1390680"/>
            <a:ext cx="730440" cy="218880"/>
          </a:xfrm>
          <a:prstGeom prst="line">
            <a:avLst/>
          </a:prstGeom>
          <a:ln w="12600">
            <a:solidFill>
              <a:srgbClr val="0000cc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2455920" y="1463760"/>
            <a:ext cx="347760" cy="3459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440080" y="150480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17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694720" y="2832120"/>
            <a:ext cx="349200" cy="34596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755200" y="284652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7783560" y="4091040"/>
            <a:ext cx="349200" cy="3477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790040" y="4105440"/>
            <a:ext cx="383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20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8788320" y="4329000"/>
            <a:ext cx="27324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8750160" y="4309920"/>
            <a:ext cx="347760" cy="347760"/>
          </a:xfrm>
          <a:prstGeom prst="ellipse">
            <a:avLst/>
          </a:prstGeom>
          <a:noFill/>
          <a:ln w="93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7637400" y="3652560"/>
            <a:ext cx="365040" cy="584280"/>
          </a:xfrm>
          <a:prstGeom prst="line">
            <a:avLst/>
          </a:prstGeom>
          <a:ln w="9360">
            <a:solidFill>
              <a:srgbClr val="0000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7419960" y="42372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285840"/>
          </a:xfrm>
          <a:prstGeom prst="rect">
            <a:avLst/>
          </a:prstGeom>
          <a:solidFill>
            <a:srgbClr val="0000cc"/>
          </a:solidFill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Market Access on Northern Border Pipeline</a:t>
            </a:r>
            <a:endParaRPr b="0" i="1" lang="en-US" sz="28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38160" y="2921040"/>
            <a:ext cx="5059440" cy="4117320"/>
          </a:xfrm>
          <a:prstGeom prst="rect">
            <a:avLst/>
          </a:prstGeom>
          <a:solidFill>
            <a:srgbClr val="0000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Company</a:t>
            </a: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MMcf/d      Location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   Northern Natural Gas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1.5 Bcf/d   Ventura, IA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Natural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900            Harper, IA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MidAmerican Energy Co.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100            Iowa City, IA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MidAmerican Energy Co.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100            Davenport, IA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Alliant Interstate Power Co.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120            Prophetstown,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NICOR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400            Troy Grove,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NICOR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400            Minooka,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ANR Pipeline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500            Will County,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 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Midwestern Gas Transmission Co.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200            Channahon,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  Peoples Gas Light and Coke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600            Manhattan,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  Northern Indiana Public Service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545            North Hayden, IN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  Elwood Power Plant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360            Elwood,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  Wilton Power Plant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150            Will County,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14  Cordova Power Plant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53            Rock Island County,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  Elm Creek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Plant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175            Martin County, MN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16  Vector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700            Will County,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17  Northern Natural Gas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35            Aberdeen, SD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18  Northern Natural Gas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80            Marshall, MN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  Northern Natural Gas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175            Welcome, MN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173160" indent="-17316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  Guardian Pipeline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650             Joliet, IL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320" y="3124080"/>
            <a:ext cx="4611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705006-D572-4364-B2CF-E83C99894FBA}" type="slidenum">
              <a:t>10</a:t>
            </a:fld>
          </a:p>
        </p:txBody>
      </p:sp>
    </p:spTree>
  </p:cSld>
  <p:transition>
    <p:random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"/>
          <p:cNvSpPr/>
          <p:nvPr/>
        </p:nvSpPr>
        <p:spPr>
          <a:xfrm>
            <a:off x="3124080" y="4057560"/>
            <a:ext cx="2895840" cy="2057400"/>
          </a:xfrm>
          <a:custGeom>
            <a:avLst/>
            <a:gdLst>
              <a:gd name="textAreaLeft" fmla="*/ 0 w 2895840"/>
              <a:gd name="textAreaRight" fmla="*/ 2896200 w 2895840"/>
              <a:gd name="textAreaTop" fmla="*/ 0 h 2057400"/>
              <a:gd name="textAreaBottom" fmla="*/ 2057400 h 2057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800" y="0"/>
                </a:moveTo>
                <a:lnTo>
                  <a:pt x="15100" y="4334"/>
                </a:lnTo>
                <a:lnTo>
                  <a:pt x="13000" y="4334"/>
                </a:lnTo>
                <a:lnTo>
                  <a:pt x="13000" y="8600"/>
                </a:lnTo>
                <a:lnTo>
                  <a:pt x="17266" y="8600"/>
                </a:lnTo>
                <a:lnTo>
                  <a:pt x="17266" y="6500"/>
                </a:lnTo>
                <a:lnTo>
                  <a:pt x="21600" y="10800"/>
                </a:lnTo>
                <a:lnTo>
                  <a:pt x="17266" y="15100"/>
                </a:lnTo>
                <a:lnTo>
                  <a:pt x="17266" y="13000"/>
                </a:lnTo>
                <a:lnTo>
                  <a:pt x="4334" y="13000"/>
                </a:lnTo>
                <a:lnTo>
                  <a:pt x="4334" y="15100"/>
                </a:lnTo>
                <a:lnTo>
                  <a:pt x="0" y="10800"/>
                </a:lnTo>
                <a:lnTo>
                  <a:pt x="4334" y="6500"/>
                </a:lnTo>
                <a:lnTo>
                  <a:pt x="4334" y="8600"/>
                </a:lnTo>
                <a:lnTo>
                  <a:pt x="8600" y="8600"/>
                </a:lnTo>
                <a:lnTo>
                  <a:pt x="8600" y="4334"/>
                </a:lnTo>
                <a:lnTo>
                  <a:pt x="6500" y="4334"/>
                </a:lnTo>
                <a:close/>
              </a:path>
            </a:pathLst>
          </a:cu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352680" y="3200400"/>
            <a:ext cx="2438640" cy="1523880"/>
          </a:xfrm>
          <a:custGeom>
            <a:avLst/>
            <a:gdLst>
              <a:gd name="textAreaLeft" fmla="*/ 578520 w 2438640"/>
              <a:gd name="textAreaRight" fmla="*/ 1860120 w 2438640"/>
              <a:gd name="textAreaTop" fmla="*/ 361440 h 1523880"/>
              <a:gd name="textAreaBottom" fmla="*/ 1162440 h 15238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5525" y="21600"/>
                </a:lnTo>
                <a:lnTo>
                  <a:pt x="6075" y="21600"/>
                </a:lnTo>
                <a:close/>
              </a:path>
            </a:pathLst>
          </a:cu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2.3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Bcfd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Ventura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962680" y="4952880"/>
            <a:ext cx="1447920" cy="1371600"/>
          </a:xfrm>
          <a:prstGeom prst="pentagon">
            <a:avLst/>
          </a:pr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Minneapolis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752480" y="4952880"/>
            <a:ext cx="1447920" cy="1371600"/>
          </a:xfrm>
          <a:prstGeom prst="pentagon">
            <a:avLst/>
          </a:pr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Chicago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Market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202200" y="5353200"/>
            <a:ext cx="968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1.5 Bcfd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897440" y="5367240"/>
            <a:ext cx="968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1.7 Bcfd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rot="19351800">
            <a:off x="3580920" y="2971440"/>
            <a:ext cx="381240" cy="38088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343400" y="2743200"/>
            <a:ext cx="419040" cy="609480"/>
          </a:xfrm>
          <a:prstGeom prst="downArrow">
            <a:avLst>
              <a:gd name="adj1" fmla="val 50000"/>
              <a:gd name="adj2" fmla="val 36362"/>
            </a:avLst>
          </a:pr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rot="2070600">
            <a:off x="5181120" y="2933280"/>
            <a:ext cx="381240" cy="38124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rot="2110800">
            <a:off x="5200200" y="2019240"/>
            <a:ext cx="1219320" cy="1067040"/>
          </a:xfrm>
          <a:custGeom>
            <a:avLst/>
            <a:gdLst>
              <a:gd name="textAreaLeft" fmla="*/ 268200 w 1219320"/>
              <a:gd name="textAreaRight" fmla="*/ 951120 w 1219320"/>
              <a:gd name="textAreaTop" fmla="*/ 234720 h 1067040"/>
              <a:gd name="textAreaBottom" fmla="*/ 832320 h 10670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Williston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Basin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rot="20275200">
            <a:off x="2800080" y="2018880"/>
            <a:ext cx="1218960" cy="1067040"/>
          </a:xfrm>
          <a:custGeom>
            <a:avLst/>
            <a:gdLst>
              <a:gd name="textAreaLeft" fmla="*/ 267840 w 1218960"/>
              <a:gd name="textAreaRight" fmla="*/ 951120 w 1218960"/>
              <a:gd name="textAreaTop" fmla="*/ 234720 h 1067040"/>
              <a:gd name="textAreaBottom" fmla="*/ 832320 h 10670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Canadian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Gas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962520" y="1752480"/>
            <a:ext cx="1218960" cy="1067040"/>
          </a:xfrm>
          <a:custGeom>
            <a:avLst/>
            <a:gdLst>
              <a:gd name="textAreaLeft" fmla="*/ 267840 w 1218960"/>
              <a:gd name="textAreaRight" fmla="*/ 951120 w 1218960"/>
              <a:gd name="textAreaTop" fmla="*/ 234720 h 1067040"/>
              <a:gd name="textAreaBottom" fmla="*/ 832320 h 106704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gradFill rotWithShape="0">
            <a:gsLst>
              <a:gs pos="0">
                <a:srgbClr val="0033cc"/>
              </a:gs>
              <a:gs pos="100000">
                <a:srgbClr val="00175e"/>
              </a:gs>
            </a:gsLst>
            <a:path path="rect">
              <a:fillToRect l="50000" t="50000" r="50000" b="50000"/>
            </a:path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Powder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River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Basin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NBPL Ventura Market Point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FD8EC4-AAF1-4098-A847-B07556895D11}" type="slidenum">
              <a:t>11</a:t>
            </a:fld>
          </a:p>
        </p:txBody>
      </p:sp>
    </p:spTree>
  </p:cSld>
  <p:transition>
    <p:random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0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Ventura Market Dynamics</a:t>
            </a:r>
            <a:endParaRPr b="0" i="1" lang="en-US" sz="40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380880" y="3352680"/>
            <a:ext cx="1143000" cy="1752840"/>
          </a:xfrm>
          <a:prstGeom prst="can">
            <a:avLst>
              <a:gd name="adj" fmla="val 19745"/>
            </a:avLst>
          </a:prstGeom>
          <a:gradFill rotWithShape="0">
            <a:gsLst>
              <a:gs pos="0">
                <a:srgbClr val="00175e"/>
              </a:gs>
              <a:gs pos="50000">
                <a:srgbClr val="0033cc"/>
              </a:gs>
              <a:gs pos="100000">
                <a:srgbClr val="00175e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523880" y="3352680"/>
            <a:ext cx="1143000" cy="1752840"/>
          </a:xfrm>
          <a:prstGeom prst="can">
            <a:avLst>
              <a:gd name="adj" fmla="val 19745"/>
            </a:avLst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611280" y="3352680"/>
            <a:ext cx="765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NBPL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760400" y="3352680"/>
            <a:ext cx="67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NNG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59000" y="3838680"/>
            <a:ext cx="9932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Primary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Delivery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Capacity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1.2 Bcf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1659240" y="3848040"/>
            <a:ext cx="8535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NNG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Take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Away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1.2 Bcf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rot="5400000">
            <a:off x="1142640" y="3962520"/>
            <a:ext cx="609480" cy="2895480"/>
          </a:xfrm>
          <a:prstGeom prst="can">
            <a:avLst>
              <a:gd name="adj" fmla="val 7124"/>
            </a:avLst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Ventura to Chicago Spread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$0.20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5791320"/>
            <a:ext cx="1447920" cy="457200"/>
          </a:xfrm>
          <a:prstGeom prst="flowChartPunchedTap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Winter ’97-98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429000" y="3657600"/>
            <a:ext cx="1143000" cy="1447920"/>
          </a:xfrm>
          <a:prstGeom prst="can">
            <a:avLst>
              <a:gd name="adj" fmla="val 19745"/>
            </a:avLst>
          </a:prstGeom>
          <a:gradFill rotWithShape="0">
            <a:gsLst>
              <a:gs pos="0">
                <a:srgbClr val="00175e"/>
              </a:gs>
              <a:gs pos="50000">
                <a:srgbClr val="0033cc"/>
              </a:gs>
              <a:gs pos="100000">
                <a:srgbClr val="00175e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572000" y="2057400"/>
            <a:ext cx="1143000" cy="3048120"/>
          </a:xfrm>
          <a:prstGeom prst="can">
            <a:avLst>
              <a:gd name="adj" fmla="val 12240"/>
            </a:avLst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3602160" y="3619440"/>
            <a:ext cx="765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NBPL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802040" y="2057400"/>
            <a:ext cx="67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NNG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602160" y="4229280"/>
            <a:ext cx="739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.9 Bcf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707000" y="4229280"/>
            <a:ext cx="85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1.5 Bcf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 rot="5400000">
            <a:off x="4267080" y="3962160"/>
            <a:ext cx="609480" cy="2895840"/>
          </a:xfrm>
          <a:prstGeom prst="can">
            <a:avLst>
              <a:gd name="adj" fmla="val 7124"/>
            </a:avLst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Ventura to Chicago Spread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$0.11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3886200" y="5791320"/>
            <a:ext cx="1447920" cy="457200"/>
          </a:xfrm>
          <a:prstGeom prst="flowChartPunchedTap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Winter ’98-99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477120" y="3886200"/>
            <a:ext cx="1143000" cy="1219320"/>
          </a:xfrm>
          <a:prstGeom prst="can">
            <a:avLst>
              <a:gd name="adj" fmla="val 26388"/>
            </a:avLst>
          </a:prstGeom>
          <a:gradFill rotWithShape="0">
            <a:gsLst>
              <a:gs pos="0">
                <a:srgbClr val="00175e"/>
              </a:gs>
              <a:gs pos="50000">
                <a:srgbClr val="0033cc"/>
              </a:gs>
              <a:gs pos="100000">
                <a:srgbClr val="00175e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7620120" y="2057400"/>
            <a:ext cx="1143000" cy="3048120"/>
          </a:xfrm>
          <a:prstGeom prst="can">
            <a:avLst>
              <a:gd name="adj" fmla="val 12240"/>
            </a:avLst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688080" y="3848040"/>
            <a:ext cx="765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NBPL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850160" y="2057400"/>
            <a:ext cx="67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NNG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621480" y="4229280"/>
            <a:ext cx="796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. 7 Bcf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7755120" y="4229280"/>
            <a:ext cx="85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1.5 Bcf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rot="5400000">
            <a:off x="7314840" y="3962520"/>
            <a:ext cx="609480" cy="2895480"/>
          </a:xfrm>
          <a:prstGeom prst="can">
            <a:avLst>
              <a:gd name="adj" fmla="val 7124"/>
            </a:avLst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  <a:effectLst>
            <a:outerShdw dist="17819" dir="2700000" blurRad="0" rotWithShape="0">
              <a:srgbClr val="000066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Ventura to Chicago Spread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$?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6934320" y="5791320"/>
            <a:ext cx="1447560" cy="457200"/>
          </a:xfrm>
          <a:prstGeom prst="flowChartPunchedTap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Winter ’01-02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870120" y="2071800"/>
            <a:ext cx="1431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Pre Chicago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806640" y="1371600"/>
            <a:ext cx="15310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Post Chicago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6781320" y="1523880"/>
            <a:ext cx="1474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Project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5F1625-E9FB-4C11-9BB9-467C8538CFBD}" type="slidenum">
              <a:t>12</a:t>
            </a:fld>
          </a:p>
        </p:txBody>
      </p:sp>
    </p:spTree>
  </p:cSld>
  <p:transition>
    <p:random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Ventura – Chicago Correlation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grpSp>
        <p:nvGrpSpPr>
          <p:cNvPr id="364" name=""/>
          <p:cNvGrpSpPr/>
          <p:nvPr/>
        </p:nvGrpSpPr>
        <p:grpSpPr>
          <a:xfrm>
            <a:off x="7010280" y="3581280"/>
            <a:ext cx="1828800" cy="609840"/>
            <a:chOff x="7010280" y="3581280"/>
            <a:chExt cx="1828800" cy="609840"/>
          </a:xfrm>
        </p:grpSpPr>
        <p:sp>
          <p:nvSpPr>
            <p:cNvPr id="365" name=""/>
            <p:cNvSpPr/>
            <p:nvPr/>
          </p:nvSpPr>
          <p:spPr>
            <a:xfrm>
              <a:off x="7010280" y="3581280"/>
              <a:ext cx="1828800" cy="6098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7086600" y="3733920"/>
              <a:ext cx="228600" cy="0"/>
            </a:xfrm>
            <a:prstGeom prst="line">
              <a:avLst/>
            </a:prstGeom>
            <a:ln w="12600">
              <a:solidFill>
                <a:srgbClr val="33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7086600" y="4038480"/>
              <a:ext cx="228600" cy="0"/>
            </a:xfrm>
            <a:prstGeom prst="line">
              <a:avLst/>
            </a:prstGeom>
            <a:ln w="12600">
              <a:solidFill>
                <a:srgbClr val="fd37d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7317360" y="3581280"/>
              <a:ext cx="147672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Chicago Index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Ventura Index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9" name=""/>
          <p:cNvGrpSpPr/>
          <p:nvPr/>
        </p:nvGrpSpPr>
        <p:grpSpPr>
          <a:xfrm>
            <a:off x="228600" y="1600200"/>
            <a:ext cx="6932160" cy="5138280"/>
            <a:chOff x="228600" y="1600200"/>
            <a:chExt cx="6932160" cy="5138280"/>
          </a:xfrm>
        </p:grpSpPr>
        <p:graphicFrame>
          <p:nvGraphicFramePr>
            <p:cNvPr id="370" name=""/>
            <p:cNvGraphicFramePr/>
            <p:nvPr/>
          </p:nvGraphicFramePr>
          <p:xfrm>
            <a:off x="228600" y="1600200"/>
            <a:ext cx="6705720" cy="473220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371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228600" y="1600200"/>
                      <a:ext cx="6705720" cy="47322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72" name=""/>
            <p:cNvSpPr/>
            <p:nvPr/>
          </p:nvSpPr>
          <p:spPr>
            <a:xfrm>
              <a:off x="131436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232092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282564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332892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383364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433692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484200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34528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85000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85800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103068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1/98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152604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5/98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203256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9/98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251676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1/99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304992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5/99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352620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9/99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05972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1/00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455508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5/00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06916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9/00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56452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1/01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604080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5/01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181764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6353280" y="6172200"/>
              <a:ext cx="0" cy="19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6585480" y="6400800"/>
              <a:ext cx="575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9/01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6" name=""/>
          <p:cNvSpPr/>
          <p:nvPr/>
        </p:nvSpPr>
        <p:spPr>
          <a:xfrm>
            <a:off x="890280" y="5951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895320" y="54864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903240" y="50166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903240" y="45594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901800" y="4102200"/>
            <a:ext cx="325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762120" y="3606840"/>
            <a:ext cx="53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62120" y="3154320"/>
            <a:ext cx="53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62120" y="2666880"/>
            <a:ext cx="53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62120" y="2209680"/>
            <a:ext cx="53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762120" y="1739880"/>
            <a:ext cx="53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B54901-390F-4AAB-8113-FFE5C448DC38}" type="slidenum">
              <a:t>13</a:t>
            </a:fld>
          </a:p>
        </p:txBody>
      </p:sp>
    </p:spTree>
  </p:cSld>
  <p:transition>
    <p:random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Ventura Vs. Greensburg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2438280" y="1828800"/>
            <a:ext cx="1600200" cy="3657600"/>
          </a:xfrm>
          <a:prstGeom prst="can">
            <a:avLst>
              <a:gd name="adj" fmla="val 12587"/>
            </a:avLst>
          </a:prstGeom>
          <a:gradFill rotWithShape="0">
            <a:gsLst>
              <a:gs pos="0">
                <a:srgbClr val="00175e"/>
              </a:gs>
              <a:gs pos="50000">
                <a:srgbClr val="0033cc"/>
              </a:gs>
              <a:gs pos="100000">
                <a:srgbClr val="00175e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021280" y="2438280"/>
            <a:ext cx="1600200" cy="3048120"/>
          </a:xfrm>
          <a:prstGeom prst="can">
            <a:avLst>
              <a:gd name="adj" fmla="val 12240"/>
            </a:avLst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10800000"/>
          </a:gra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2635920" y="2895480"/>
            <a:ext cx="117036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6699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Impact"/>
              </a:rPr>
              <a:t>Ventura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008680" y="2897280"/>
            <a:ext cx="165708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6699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Impact"/>
              </a:rPr>
              <a:t>Greensburg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2744280" y="4183200"/>
            <a:ext cx="8838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6699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Impact"/>
              </a:rPr>
              <a:t>$5.20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391000" y="4172040"/>
            <a:ext cx="89388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6699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00"/>
                </a:solidFill>
                <a:effectLst/>
                <a:uFillTx/>
                <a:latin typeface="Impact"/>
              </a:rPr>
              <a:t>$5.08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496880" y="6019920"/>
            <a:ext cx="6148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Source: Inside FERC Index Last 12 months August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D400D6-AEA4-4630-8920-5F4A75E6CA92}" type="slidenum">
              <a:t>14</a:t>
            </a:fld>
          </a:p>
        </p:txBody>
      </p:sp>
    </p:spTree>
  </p:cSld>
  <p:transition>
    <p:random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Bison Project Features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15" name="PlaceHolder 2"/>
          <p:cNvSpPr>
            <a:spLocks noGrp="1"/>
          </p:cNvSpPr>
          <p:nvPr>
            <p:ph/>
          </p:nvPr>
        </p:nvSpPr>
        <p:spPr>
          <a:xfrm>
            <a:off x="533160" y="1600200"/>
            <a:ext cx="792468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PRB Supply Access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interstate pipeline capacity into the basin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Competitive export route out of the basin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Pipeline infrastructure to capture developing Montana production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Link to Northern Border downstream infrastructure and markets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 Bcfd of pipeline capacity to liquid markets that are highly correlated to Chicago pricing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Access to other interstate pipelines:</a:t>
            </a:r>
            <a:br>
              <a:rPr sz="2400"/>
            </a:br>
            <a:br>
              <a:rPr sz="800"/>
            </a:br>
            <a:r>
              <a:rPr b="0" i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NNG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NGPL</a:t>
            </a:r>
            <a:br>
              <a:rPr sz="2000"/>
            </a:b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ANR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MGT</a:t>
            </a:r>
            <a:br>
              <a:rPr sz="2000"/>
            </a:b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Vector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Guardian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Access to Northern Border services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14BB51-DD9D-400A-8601-E677757E9B5A}" type="slidenum">
              <a:t>15</a:t>
            </a:fld>
          </a:p>
        </p:txBody>
      </p:sp>
    </p:spTree>
  </p:cSld>
  <p:transition>
    <p:random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What’s Next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Approach Interested Parties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Modifications 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Timing of In-Service Date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Positive Feedback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Open Season 4</a:t>
            </a:r>
            <a:r>
              <a:rPr b="0" i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th</a:t>
            </a: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Quarter?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In-Service Date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11/2003?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Contact:  Dick Shepherd (402) 398-7755  </a:t>
            </a:r>
            <a:br>
              <a:rPr sz="2800"/>
            </a:b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Paul Miller       (402) 398-7758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F5E0C4-D22D-42FC-AE1D-628F3E6748E3}" type="slidenum">
              <a:t>16</a:t>
            </a:fld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2019240" y="457200"/>
            <a:ext cx="5105160" cy="5943600"/>
            <a:chOff x="2019240" y="457200"/>
            <a:chExt cx="5105160" cy="5943600"/>
          </a:xfrm>
        </p:grpSpPr>
        <p:sp>
          <p:nvSpPr>
            <p:cNvPr id="39" name=""/>
            <p:cNvSpPr/>
            <p:nvPr/>
          </p:nvSpPr>
          <p:spPr>
            <a:xfrm>
              <a:off x="2019240" y="770040"/>
              <a:ext cx="5105160" cy="5630760"/>
            </a:xfrm>
            <a:custGeom>
              <a:avLst/>
              <a:gdLst>
                <a:gd name="textAreaLeft" fmla="*/ 1122480 w 5105160"/>
                <a:gd name="textAreaRight" fmla="*/ 3982680 w 5105160"/>
                <a:gd name="textAreaTop" fmla="*/ 1238040 h 5630760"/>
                <a:gd name="textAreaBottom" fmla="*/ 4392720 h 563076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3366ff"/>
            </a:solidFill>
            <a:ln w="3240">
              <a:solidFill>
                <a:srgbClr val="00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212560" y="992160"/>
              <a:ext cx="4689720" cy="5170680"/>
            </a:xfrm>
            <a:custGeom>
              <a:avLst/>
              <a:gdLst>
                <a:gd name="textAreaLeft" fmla="*/ 1031040 w 4689720"/>
                <a:gd name="textAreaRight" fmla="*/ 3658680 w 4689720"/>
                <a:gd name="textAreaTop" fmla="*/ 1136880 h 5170680"/>
                <a:gd name="textAreaBottom" fmla="*/ 4033800 h 517068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330280" y="457200"/>
              <a:ext cx="4452840" cy="4452840"/>
            </a:xfrm>
            <a:prstGeom prst="ellipse">
              <a:avLst/>
            </a:prstGeom>
            <a:solidFill>
              <a:srgbClr val="ffffff"/>
            </a:solidFill>
            <a:ln w="76320">
              <a:solidFill>
                <a:srgbClr val="00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 txBox="1"/>
            <p:nvPr/>
          </p:nvSpPr>
          <p:spPr>
            <a:xfrm>
              <a:off x="3393720" y="457200"/>
              <a:ext cx="2508480" cy="105876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Triangle">
                <a:avLst>
                  <a:gd name="adj" fmla="val 5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pc="3" strike="noStrike" u="none">
                  <a:ln w="19080">
                    <a:solidFill>
                      <a:srgbClr val="eaeaea"/>
                    </a:solidFill>
                    <a:miter/>
                  </a:ln>
                  <a:solidFill>
                    <a:srgbClr val="3366cc"/>
                  </a:solidFill>
                  <a:effectLst>
                    <a:outerShdw dist="17819" dir="2700000" blurRad="0" rotWithShape="0">
                      <a:srgbClr val="b2b2b2"/>
                    </a:outerShdw>
                  </a:effectLst>
                  <a:uFillTx/>
                  <a:latin typeface="Impact"/>
                </a:rPr>
                <a:t>Bison</a:t>
              </a:r>
              <a:endParaRPr b="0" lang="en-US" sz="2000" spc="3" strike="noStrike" u="none">
                <a:ln w="19080">
                  <a:solidFill>
                    <a:srgbClr val="eaeaea"/>
                  </a:solidFill>
                  <a:miter/>
                </a:ln>
                <a:solidFill>
                  <a:srgbClr val="3366cc"/>
                </a:solidFill>
                <a:effectLst>
                  <a:outerShdw dist="17819" dir="2700000" blurRad="0" rotWithShape="0">
                    <a:srgbClr val="b2b2b2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grpSp>
          <p:nvGrpSpPr>
            <p:cNvPr id="43" name=""/>
            <p:cNvGrpSpPr/>
            <p:nvPr/>
          </p:nvGrpSpPr>
          <p:grpSpPr>
            <a:xfrm>
              <a:off x="2516040" y="1649520"/>
              <a:ext cx="4037040" cy="2236680"/>
              <a:chOff x="2516040" y="1649520"/>
              <a:chExt cx="4037040" cy="2236680"/>
            </a:xfrm>
          </p:grpSpPr>
          <p:pic>
            <p:nvPicPr>
              <p:cNvPr id="44" name="ANMW2864" descr=""/>
              <p:cNvPicPr/>
              <p:nvPr/>
            </p:nvPicPr>
            <p:blipFill>
              <a:blip r:embed="rId1"/>
              <a:srcRect l="0" t="0" r="-4" b="0"/>
              <a:stretch/>
            </p:blipFill>
            <p:spPr>
              <a:xfrm>
                <a:off x="2516040" y="1649520"/>
                <a:ext cx="4037040" cy="2236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 rot="20807400">
                <a:off x="4930560" y="2977920"/>
                <a:ext cx="163440" cy="98280"/>
              </a:xfrm>
              <a:prstGeom prst="ellipse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2680" bIns="2268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6" name=""/>
            <p:cNvSpPr txBox="1"/>
            <p:nvPr/>
          </p:nvSpPr>
          <p:spPr>
            <a:xfrm>
              <a:off x="3490560" y="3886200"/>
              <a:ext cx="2314800" cy="91908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TriangleInverted">
                <a:avLst>
                  <a:gd name="adj" fmla="val 5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pc="3" strike="noStrike" u="none">
                  <a:ln w="19080">
                    <a:solidFill>
                      <a:srgbClr val="eaeaea"/>
                    </a:solidFill>
                    <a:miter/>
                  </a:ln>
                  <a:solidFill>
                    <a:srgbClr val="3366cc"/>
                  </a:solidFill>
                  <a:effectLst>
                    <a:outerShdw dist="17819" dir="2700000" blurRad="0" rotWithShape="0">
                      <a:srgbClr val="b2b2b2"/>
                    </a:outerShdw>
                  </a:effectLst>
                  <a:uFillTx/>
                  <a:latin typeface="Impact"/>
                </a:rPr>
                <a:t>Pipeline</a:t>
              </a:r>
              <a:endParaRPr b="0" lang="en-US" sz="2000" spc="3" strike="noStrike" u="none">
                <a:ln w="19080">
                  <a:solidFill>
                    <a:srgbClr val="eaeaea"/>
                  </a:solidFill>
                  <a:miter/>
                </a:ln>
                <a:solidFill>
                  <a:srgbClr val="3366cc"/>
                </a:solidFill>
                <a:effectLst>
                  <a:outerShdw dist="17819" dir="2700000" blurRad="0" rotWithShape="0">
                    <a:srgbClr val="b2b2b2"/>
                  </a:outerShdw>
                </a:effectLst>
                <a:uFillTx/>
                <a:latin typeface="Impact"/>
                <a:ea typeface="Impact"/>
              </a:endParaRPr>
            </a:p>
          </p:txBody>
        </p:sp>
        <p:sp>
          <p:nvSpPr>
            <p:cNvPr id="47" name=""/>
            <p:cNvSpPr txBox="1"/>
            <p:nvPr/>
          </p:nvSpPr>
          <p:spPr>
            <a:xfrm>
              <a:off x="3485880" y="5029200"/>
              <a:ext cx="2209680" cy="914400"/>
            </a:xfrm>
            <a:prstGeom prst="rect">
              <a:avLst/>
            </a:prstGeom>
          </p:spPr>
          <p:txBody>
            <a:bodyPr wrap="none" lIns="90000" rIns="90000" tIns="46800" bIns="46800" anchor="t" anchorCtr="1">
              <a:prstTxWarp prst="textTriangleInverted">
                <a:avLst>
                  <a:gd name="adj" fmla="val 100000"/>
                </a:avLst>
              </a:prstTxWarp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pc="3" strike="noStrike" u="none">
                  <a:ln w="19080">
                    <a:solidFill>
                      <a:srgbClr val="eaeaea"/>
                    </a:solidFill>
                    <a:miter/>
                  </a:ln>
                  <a:solidFill>
                    <a:srgbClr val="3366cc"/>
                  </a:solidFill>
                  <a:effectLst>
                    <a:outerShdw dist="17819" dir="2700000" blurRad="0" rotWithShape="0">
                      <a:srgbClr val="b2b2b2"/>
                    </a:outerShdw>
                  </a:effectLst>
                  <a:uFillTx/>
                  <a:latin typeface="Impact"/>
                </a:rPr>
                <a:t>Project</a:t>
              </a:r>
              <a:endParaRPr b="0" lang="en-US" sz="2000" spc="3" strike="noStrike" u="none">
                <a:ln w="19080">
                  <a:solidFill>
                    <a:srgbClr val="eaeaea"/>
                  </a:solidFill>
                  <a:miter/>
                </a:ln>
                <a:solidFill>
                  <a:srgbClr val="3366cc"/>
                </a:solidFill>
                <a:effectLst>
                  <a:outerShdw dist="17819" dir="2700000" blurRad="0" rotWithShape="0">
                    <a:srgbClr val="b2b2b2"/>
                  </a:outerShdw>
                </a:effectLst>
                <a:uFillTx/>
                <a:latin typeface="Impact"/>
                <a:ea typeface="Impact"/>
              </a:endParaRPr>
            </a:p>
          </p:txBody>
        </p:sp>
      </p:grp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Overview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Bison Pipeline Project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Proposed Project Modifications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Downstream Market Access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What’s Next</a:t>
            </a:r>
            <a:endParaRPr b="0" i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F82B5A-FB75-4B81-8CE6-81AFD7B08BD8}" type="slidenum">
              <a:t>3</a:t>
            </a:fld>
          </a:p>
        </p:txBody>
      </p:sp>
    </p:spTree>
  </p:cSld>
  <p:transition>
    <p:random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9384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Bison Project Description</a:t>
            </a:r>
            <a:endParaRPr b="0" i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28600" y="1676520"/>
            <a:ext cx="4952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Deadhorse, WY to McCabe, MT</a:t>
            </a:r>
            <a:br>
              <a:rPr sz="2400"/>
            </a:b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Interconnect with Northern Border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325 Miles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24” pipeline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Volume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375 - 500 MMcf/d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Open Season held “late 2000”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5214960" y="1295280"/>
            <a:ext cx="3929040" cy="5086440"/>
            <a:chOff x="5214960" y="1295280"/>
            <a:chExt cx="3929040" cy="5086440"/>
          </a:xfrm>
        </p:grpSpPr>
        <p:pic>
          <p:nvPicPr>
            <p:cNvPr id="53" name="" descr=""/>
            <p:cNvPicPr/>
            <p:nvPr/>
          </p:nvPicPr>
          <p:blipFill>
            <a:blip r:embed="rId1"/>
            <a:stretch/>
          </p:blipFill>
          <p:spPr>
            <a:xfrm>
              <a:off x="5214960" y="1295280"/>
              <a:ext cx="3929040" cy="5086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4" name=""/>
            <p:cNvSpPr/>
            <p:nvPr/>
          </p:nvSpPr>
          <p:spPr>
            <a:xfrm>
              <a:off x="6943680" y="3533760"/>
              <a:ext cx="380880" cy="95400"/>
            </a:xfrm>
            <a:custGeom>
              <a:avLst/>
              <a:gdLst/>
              <a:ahLst/>
              <a:rect l="l" t="t" r="r" b="b"/>
              <a:pathLst>
                <a:path w="240" h="60">
                  <a:moveTo>
                    <a:pt x="0" y="0"/>
                  </a:moveTo>
                  <a:lnTo>
                    <a:pt x="240" y="60"/>
                  </a:lnTo>
                </a:path>
              </a:pathLst>
            </a:custGeom>
            <a:noFill/>
            <a:ln w="284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067520" y="3629160"/>
              <a:ext cx="457200" cy="152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629400" y="3429000"/>
              <a:ext cx="304920" cy="152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 flipH="1">
              <a:off x="6933600" y="3429000"/>
              <a:ext cx="75960" cy="152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896160" y="3403440"/>
              <a:ext cx="139680" cy="241560"/>
            </a:xfrm>
            <a:custGeom>
              <a:avLst/>
              <a:gdLst/>
              <a:ahLst/>
              <a:rect l="l" t="t" r="r" b="b"/>
              <a:pathLst>
                <a:path w="88" h="152">
                  <a:moveTo>
                    <a:pt x="88" y="0"/>
                  </a:moveTo>
                  <a:lnTo>
                    <a:pt x="0" y="152"/>
                  </a:lnTo>
                </a:path>
              </a:pathLst>
            </a:custGeom>
            <a:solidFill>
              <a:srgbClr val="ffffff"/>
            </a:solidFill>
            <a:ln w="28440">
              <a:solidFill>
                <a:srgbClr val="0000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0CA6FA-BF9C-4A7B-B380-5B6F9FA0B18C}" type="slidenum">
              <a:t>4</a:t>
            </a:fld>
          </a:p>
        </p:txBody>
      </p:sp>
    </p:spTree>
  </p:cSld>
  <p:transition>
    <p:random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Open Season Results</a:t>
            </a:r>
            <a:endParaRPr b="0" i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228600" y="1676520"/>
            <a:ext cx="4952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872,100 Mmbtu/d of non-binding bids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 entities submitted bids including: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Producers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Marketers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Local Distribution Companies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 Year Terms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Issues surrounding bids: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Water Permits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 Supply Deals</a:t>
            </a:r>
            <a:endParaRPr b="0" i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5214960" y="1295280"/>
            <a:ext cx="3929040" cy="5086440"/>
            <a:chOff x="5214960" y="1295280"/>
            <a:chExt cx="3929040" cy="5086440"/>
          </a:xfrm>
        </p:grpSpPr>
        <p:pic>
          <p:nvPicPr>
            <p:cNvPr id="62" name="" descr=""/>
            <p:cNvPicPr/>
            <p:nvPr/>
          </p:nvPicPr>
          <p:blipFill>
            <a:blip r:embed="rId1"/>
            <a:stretch/>
          </p:blipFill>
          <p:spPr>
            <a:xfrm>
              <a:off x="5214960" y="1295280"/>
              <a:ext cx="3929040" cy="5086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3" name=""/>
            <p:cNvSpPr/>
            <p:nvPr/>
          </p:nvSpPr>
          <p:spPr>
            <a:xfrm>
              <a:off x="6943680" y="3533760"/>
              <a:ext cx="380880" cy="95400"/>
            </a:xfrm>
            <a:custGeom>
              <a:avLst/>
              <a:gdLst/>
              <a:ahLst/>
              <a:rect l="l" t="t" r="r" b="b"/>
              <a:pathLst>
                <a:path w="240" h="60">
                  <a:moveTo>
                    <a:pt x="0" y="0"/>
                  </a:moveTo>
                  <a:lnTo>
                    <a:pt x="240" y="60"/>
                  </a:lnTo>
                </a:path>
              </a:pathLst>
            </a:custGeom>
            <a:noFill/>
            <a:ln w="28440">
              <a:solidFill>
                <a:srgbClr val="0000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7067520" y="3629160"/>
              <a:ext cx="457200" cy="15228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6629400" y="3429000"/>
              <a:ext cx="304920" cy="15228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6943680" y="3533760"/>
            <a:ext cx="380880" cy="95400"/>
          </a:xfrm>
          <a:custGeom>
            <a:avLst/>
            <a:gdLst/>
            <a:ahLst/>
            <a:rect l="l" t="t" r="r" b="b"/>
            <a:pathLst>
              <a:path w="240" h="60">
                <a:moveTo>
                  <a:pt x="0" y="0"/>
                </a:moveTo>
                <a:lnTo>
                  <a:pt x="240" y="60"/>
                </a:lnTo>
              </a:path>
            </a:pathLst>
          </a:custGeom>
          <a:noFill/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067520" y="3629160"/>
            <a:ext cx="45720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9400" y="3429000"/>
            <a:ext cx="30492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6933600" y="3429000"/>
            <a:ext cx="7596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96160" y="3403440"/>
            <a:ext cx="139680" cy="241560"/>
          </a:xfrm>
          <a:custGeom>
            <a:avLst/>
            <a:gdLst/>
            <a:ahLst/>
            <a:rect l="l" t="t" r="r" b="b"/>
            <a:pathLst>
              <a:path w="88" h="152">
                <a:moveTo>
                  <a:pt x="88" y="0"/>
                </a:moveTo>
                <a:lnTo>
                  <a:pt x="0" y="152"/>
                </a:lnTo>
              </a:path>
            </a:pathLst>
          </a:custGeom>
          <a:noFill/>
          <a:ln w="28440">
            <a:solidFill>
              <a:srgbClr val="00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7597A0-9337-42EF-BB6A-C26403039FDF}" type="slidenum">
              <a:t>5</a:t>
            </a:fld>
          </a:p>
        </p:txBody>
      </p:sp>
    </p:spTree>
  </p:cSld>
  <p:transition>
    <p:random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Proposed Bison Project Modifications</a:t>
            </a:r>
            <a:endParaRPr b="0" i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52280" y="1600200"/>
            <a:ext cx="51055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Reduction in threshold volume for viable project from 375 Mmcfd to 275 Mmcfd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Move receipt point from Deadhorse to Recluse (Collums, WY)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 ramp up feature to track rising CBM production</a:t>
            </a:r>
            <a:endParaRPr b="0" i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73" name=""/>
          <p:cNvGrpSpPr/>
          <p:nvPr/>
        </p:nvGrpSpPr>
        <p:grpSpPr>
          <a:xfrm>
            <a:off x="5181480" y="1219320"/>
            <a:ext cx="3929040" cy="5086080"/>
            <a:chOff x="5181480" y="1219320"/>
            <a:chExt cx="3929040" cy="5086080"/>
          </a:xfrm>
        </p:grpSpPr>
        <p:pic>
          <p:nvPicPr>
            <p:cNvPr id="74" name="" descr=""/>
            <p:cNvPicPr/>
            <p:nvPr/>
          </p:nvPicPr>
          <p:blipFill>
            <a:blip r:embed="rId1"/>
            <a:stretch/>
          </p:blipFill>
          <p:spPr>
            <a:xfrm>
              <a:off x="5181480" y="1219320"/>
              <a:ext cx="3929040" cy="5086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5" name=""/>
            <p:cNvSpPr/>
            <p:nvPr/>
          </p:nvSpPr>
          <p:spPr>
            <a:xfrm>
              <a:off x="6324480" y="5118120"/>
              <a:ext cx="177840" cy="519120"/>
            </a:xfrm>
            <a:custGeom>
              <a:avLst/>
              <a:gdLst/>
              <a:ahLst/>
              <a:rect l="l" t="t" r="r" b="b"/>
              <a:pathLst>
                <a:path w="112" h="327">
                  <a:moveTo>
                    <a:pt x="112" y="0"/>
                  </a:moveTo>
                  <a:cubicBezTo>
                    <a:pt x="109" y="22"/>
                    <a:pt x="107" y="43"/>
                    <a:pt x="100" y="64"/>
                  </a:cubicBezTo>
                  <a:cubicBezTo>
                    <a:pt x="99" y="90"/>
                    <a:pt x="112" y="141"/>
                    <a:pt x="80" y="152"/>
                  </a:cubicBezTo>
                  <a:cubicBezTo>
                    <a:pt x="93" y="172"/>
                    <a:pt x="77" y="194"/>
                    <a:pt x="72" y="216"/>
                  </a:cubicBezTo>
                  <a:cubicBezTo>
                    <a:pt x="71" y="245"/>
                    <a:pt x="77" y="283"/>
                    <a:pt x="72" y="312"/>
                  </a:cubicBezTo>
                  <a:cubicBezTo>
                    <a:pt x="65" y="327"/>
                    <a:pt x="44" y="309"/>
                    <a:pt x="32" y="308"/>
                  </a:cubicBezTo>
                  <a:cubicBezTo>
                    <a:pt x="20" y="307"/>
                    <a:pt x="5" y="308"/>
                    <a:pt x="0" y="308"/>
                  </a:cubicBezTo>
                </a:path>
              </a:pathLst>
            </a:custGeom>
            <a:noFill/>
            <a:ln w="38160">
              <a:solidFill>
                <a:srgbClr val="e5fe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8102520" y="4543560"/>
              <a:ext cx="142920" cy="1257120"/>
            </a:xfrm>
            <a:custGeom>
              <a:avLst/>
              <a:gdLst/>
              <a:ahLst/>
              <a:rect l="l" t="t" r="r" b="b"/>
              <a:pathLst>
                <a:path w="90" h="792">
                  <a:moveTo>
                    <a:pt x="86" y="0"/>
                  </a:moveTo>
                  <a:cubicBezTo>
                    <a:pt x="80" y="60"/>
                    <a:pt x="90" y="118"/>
                    <a:pt x="80" y="178"/>
                  </a:cubicBezTo>
                  <a:cubicBezTo>
                    <a:pt x="79" y="219"/>
                    <a:pt x="72" y="228"/>
                    <a:pt x="72" y="250"/>
                  </a:cubicBezTo>
                  <a:cubicBezTo>
                    <a:pt x="71" y="272"/>
                    <a:pt x="83" y="293"/>
                    <a:pt x="76" y="310"/>
                  </a:cubicBezTo>
                  <a:lnTo>
                    <a:pt x="32" y="354"/>
                  </a:lnTo>
                  <a:lnTo>
                    <a:pt x="40" y="410"/>
                  </a:lnTo>
                  <a:lnTo>
                    <a:pt x="20" y="498"/>
                  </a:lnTo>
                  <a:lnTo>
                    <a:pt x="0" y="558"/>
                  </a:lnTo>
                  <a:lnTo>
                    <a:pt x="8" y="614"/>
                  </a:lnTo>
                  <a:lnTo>
                    <a:pt x="14" y="738"/>
                  </a:lnTo>
                  <a:lnTo>
                    <a:pt x="20" y="792"/>
                  </a:lnTo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6934320" y="3457440"/>
              <a:ext cx="304560" cy="7632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238880" y="3505320"/>
              <a:ext cx="76320" cy="759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7058160" y="3619440"/>
              <a:ext cx="42840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553080" y="3352680"/>
              <a:ext cx="304920" cy="152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7896240" y="5800680"/>
              <a:ext cx="247680" cy="30240"/>
            </a:xfrm>
            <a:custGeom>
              <a:avLst/>
              <a:gdLst/>
              <a:ahLst/>
              <a:rect l="l" t="t" r="r" b="b"/>
              <a:pathLst>
                <a:path w="156" h="19">
                  <a:moveTo>
                    <a:pt x="0" y="0"/>
                  </a:moveTo>
                  <a:cubicBezTo>
                    <a:pt x="14" y="2"/>
                    <a:pt x="52" y="15"/>
                    <a:pt x="78" y="18"/>
                  </a:cubicBezTo>
                  <a:cubicBezTo>
                    <a:pt x="100" y="19"/>
                    <a:pt x="119" y="6"/>
                    <a:pt x="132" y="6"/>
                  </a:cubicBezTo>
                  <a:cubicBezTo>
                    <a:pt x="145" y="6"/>
                    <a:pt x="151" y="16"/>
                    <a:pt x="156" y="18"/>
                  </a:cubicBezTo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353280" y="5581800"/>
              <a:ext cx="38160" cy="475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0"/>
                  </a:moveTo>
                  <a:cubicBezTo>
                    <a:pt x="8" y="15"/>
                    <a:pt x="9" y="22"/>
                    <a:pt x="24" y="30"/>
                  </a:cubicBezTo>
                </a:path>
              </a:pathLst>
            </a:custGeom>
            <a:noFill/>
            <a:ln w="12600">
              <a:solidFill>
                <a:srgbClr val="00c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405480" y="5443560"/>
              <a:ext cx="74520" cy="7920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0"/>
                  </a:moveTo>
                  <a:cubicBezTo>
                    <a:pt x="8" y="15"/>
                    <a:pt x="9" y="22"/>
                    <a:pt x="24" y="30"/>
                  </a:cubicBezTo>
                </a:path>
              </a:pathLst>
            </a:custGeom>
            <a:noFill/>
            <a:ln w="12600">
              <a:solidFill>
                <a:srgbClr val="00c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458040" y="5253120"/>
              <a:ext cx="57240" cy="950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0" y="0"/>
                  </a:moveTo>
                  <a:lnTo>
                    <a:pt x="36" y="60"/>
                  </a:lnTo>
                </a:path>
              </a:pathLst>
            </a:custGeom>
            <a:noFill/>
            <a:ln w="12600">
              <a:solidFill>
                <a:srgbClr val="66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8193960" y="4996440"/>
              <a:ext cx="52200" cy="94320"/>
            </a:xfrm>
            <a:prstGeom prst="line">
              <a:avLst/>
            </a:prstGeom>
            <a:ln w="12600">
              <a:solidFill>
                <a:srgbClr val="66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900920" y="5810400"/>
              <a:ext cx="76320" cy="52200"/>
            </a:xfrm>
            <a:custGeom>
              <a:avLst/>
              <a:gdLst/>
              <a:ahLst/>
              <a:rect l="l" t="t" r="r" b="b"/>
              <a:pathLst>
                <a:path w="48" h="33">
                  <a:moveTo>
                    <a:pt x="0" y="0"/>
                  </a:moveTo>
                  <a:cubicBezTo>
                    <a:pt x="14" y="5"/>
                    <a:pt x="25" y="13"/>
                    <a:pt x="39" y="18"/>
                  </a:cubicBezTo>
                  <a:cubicBezTo>
                    <a:pt x="46" y="29"/>
                    <a:pt x="43" y="24"/>
                    <a:pt x="48" y="33"/>
                  </a:cubicBezTo>
                </a:path>
              </a:pathLst>
            </a:custGeom>
            <a:noFill/>
            <a:ln w="12600">
              <a:solidFill>
                <a:srgbClr val="cc00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8124840" y="5334120"/>
              <a:ext cx="0" cy="53316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182080" y="4818240"/>
              <a:ext cx="7596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8186760" y="4629240"/>
              <a:ext cx="76320" cy="0"/>
            </a:xfrm>
            <a:prstGeom prst="line">
              <a:avLst/>
            </a:prstGeom>
            <a:ln w="64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8129520" y="5214960"/>
              <a:ext cx="7632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8077320" y="5605560"/>
              <a:ext cx="7596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8058240" y="5800680"/>
              <a:ext cx="7596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8220240" y="5014800"/>
              <a:ext cx="75960" cy="0"/>
            </a:xfrm>
            <a:prstGeom prst="line">
              <a:avLst/>
            </a:prstGeom>
            <a:ln w="64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 flipH="1">
              <a:off x="7245360" y="3546360"/>
              <a:ext cx="7632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 flipH="1">
              <a:off x="7153200" y="3537000"/>
              <a:ext cx="7632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153200" y="3457440"/>
              <a:ext cx="0" cy="763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7070760" y="3597120"/>
              <a:ext cx="0" cy="763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6994440" y="3676680"/>
              <a:ext cx="7632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962760" y="3444840"/>
              <a:ext cx="15228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flipH="1">
              <a:off x="6900480" y="3420720"/>
              <a:ext cx="54720" cy="928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 rot="1981200">
              <a:off x="6937200" y="3438000"/>
              <a:ext cx="7632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162920" y="3444840"/>
              <a:ext cx="7596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419960" y="3651120"/>
              <a:ext cx="7632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CAA157-DD60-42F9-B007-640F7574F461}" type="slidenum">
              <a:t>6</a:t>
            </a:fld>
          </a:p>
        </p:txBody>
      </p:sp>
    </p:spTree>
  </p:cSld>
  <p:transition>
    <p:random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Proposed Bison Project Modifications</a:t>
            </a:r>
            <a:endParaRPr b="0" i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57240" y="1523880"/>
            <a:ext cx="51242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Recluse (Columns), WY to McCabe, MT</a:t>
            </a:r>
            <a:br>
              <a:rPr sz="2000"/>
            </a:b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Interconnect with Northern Border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280 Miles of 24” pipeline</a:t>
            </a:r>
            <a:endParaRPr b="0" i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ffff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Recluse Interconnects:</a:t>
            </a:r>
            <a:endParaRPr b="0" i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Bighorn</a:t>
            </a:r>
            <a:endParaRPr b="0" i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WBI Bitter Creek System</a:t>
            </a:r>
            <a:endParaRPr b="0" i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MIGC</a:t>
            </a:r>
            <a:endParaRPr b="0" i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Expected Ramp up Volume to 275 Mmcfd: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2003  150 mmcfd</a:t>
            </a:r>
            <a:endParaRPr b="0" i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2004   225 mmcfd</a:t>
            </a:r>
            <a:endParaRPr b="0" i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cccc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2005   275 mmcfd</a:t>
            </a:r>
            <a:endParaRPr b="0" i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Estimated Demand Rate (Mmbtu/d): $0.26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66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Approximate fuel: 1%</a:t>
            </a: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5181480" y="1219320"/>
            <a:ext cx="3929040" cy="5086080"/>
            <a:chOff x="5181480" y="1219320"/>
            <a:chExt cx="3929040" cy="5086080"/>
          </a:xfrm>
        </p:grpSpPr>
        <p:pic>
          <p:nvPicPr>
            <p:cNvPr id="107" name="" descr=""/>
            <p:cNvPicPr/>
            <p:nvPr/>
          </p:nvPicPr>
          <p:blipFill>
            <a:blip r:embed="rId1"/>
            <a:stretch/>
          </p:blipFill>
          <p:spPr>
            <a:xfrm>
              <a:off x="5181480" y="1219320"/>
              <a:ext cx="3929040" cy="5086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8" name=""/>
            <p:cNvSpPr/>
            <p:nvPr/>
          </p:nvSpPr>
          <p:spPr>
            <a:xfrm>
              <a:off x="6324480" y="5118120"/>
              <a:ext cx="177840" cy="519120"/>
            </a:xfrm>
            <a:custGeom>
              <a:avLst/>
              <a:gdLst/>
              <a:ahLst/>
              <a:rect l="l" t="t" r="r" b="b"/>
              <a:pathLst>
                <a:path w="112" h="327">
                  <a:moveTo>
                    <a:pt x="112" y="0"/>
                  </a:moveTo>
                  <a:cubicBezTo>
                    <a:pt x="109" y="22"/>
                    <a:pt x="107" y="43"/>
                    <a:pt x="100" y="64"/>
                  </a:cubicBezTo>
                  <a:cubicBezTo>
                    <a:pt x="99" y="90"/>
                    <a:pt x="112" y="141"/>
                    <a:pt x="80" y="152"/>
                  </a:cubicBezTo>
                  <a:cubicBezTo>
                    <a:pt x="93" y="172"/>
                    <a:pt x="77" y="194"/>
                    <a:pt x="72" y="216"/>
                  </a:cubicBezTo>
                  <a:cubicBezTo>
                    <a:pt x="71" y="245"/>
                    <a:pt x="77" y="283"/>
                    <a:pt x="72" y="312"/>
                  </a:cubicBezTo>
                  <a:cubicBezTo>
                    <a:pt x="65" y="327"/>
                    <a:pt x="44" y="309"/>
                    <a:pt x="32" y="308"/>
                  </a:cubicBezTo>
                  <a:cubicBezTo>
                    <a:pt x="20" y="307"/>
                    <a:pt x="5" y="308"/>
                    <a:pt x="0" y="308"/>
                  </a:cubicBezTo>
                </a:path>
              </a:pathLst>
            </a:custGeom>
            <a:noFill/>
            <a:ln w="38160">
              <a:solidFill>
                <a:srgbClr val="e5fea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8102520" y="4543560"/>
              <a:ext cx="142920" cy="1257120"/>
            </a:xfrm>
            <a:custGeom>
              <a:avLst/>
              <a:gdLst/>
              <a:ahLst/>
              <a:rect l="l" t="t" r="r" b="b"/>
              <a:pathLst>
                <a:path w="90" h="792">
                  <a:moveTo>
                    <a:pt x="86" y="0"/>
                  </a:moveTo>
                  <a:cubicBezTo>
                    <a:pt x="80" y="60"/>
                    <a:pt x="90" y="118"/>
                    <a:pt x="80" y="178"/>
                  </a:cubicBezTo>
                  <a:cubicBezTo>
                    <a:pt x="79" y="219"/>
                    <a:pt x="72" y="228"/>
                    <a:pt x="72" y="250"/>
                  </a:cubicBezTo>
                  <a:cubicBezTo>
                    <a:pt x="71" y="272"/>
                    <a:pt x="83" y="293"/>
                    <a:pt x="76" y="310"/>
                  </a:cubicBezTo>
                  <a:lnTo>
                    <a:pt x="32" y="354"/>
                  </a:lnTo>
                  <a:lnTo>
                    <a:pt x="40" y="410"/>
                  </a:lnTo>
                  <a:lnTo>
                    <a:pt x="20" y="498"/>
                  </a:lnTo>
                  <a:lnTo>
                    <a:pt x="0" y="558"/>
                  </a:lnTo>
                  <a:lnTo>
                    <a:pt x="8" y="614"/>
                  </a:lnTo>
                  <a:lnTo>
                    <a:pt x="14" y="738"/>
                  </a:lnTo>
                  <a:lnTo>
                    <a:pt x="20" y="792"/>
                  </a:lnTo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934320" y="3457440"/>
              <a:ext cx="304560" cy="7632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238880" y="3505320"/>
              <a:ext cx="76320" cy="759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058160" y="3619440"/>
              <a:ext cx="42840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553080" y="3352680"/>
              <a:ext cx="304920" cy="152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896240" y="5800680"/>
              <a:ext cx="247680" cy="30240"/>
            </a:xfrm>
            <a:custGeom>
              <a:avLst/>
              <a:gdLst/>
              <a:ahLst/>
              <a:rect l="l" t="t" r="r" b="b"/>
              <a:pathLst>
                <a:path w="156" h="19">
                  <a:moveTo>
                    <a:pt x="0" y="0"/>
                  </a:moveTo>
                  <a:cubicBezTo>
                    <a:pt x="14" y="2"/>
                    <a:pt x="52" y="15"/>
                    <a:pt x="78" y="18"/>
                  </a:cubicBezTo>
                  <a:cubicBezTo>
                    <a:pt x="100" y="19"/>
                    <a:pt x="119" y="6"/>
                    <a:pt x="132" y="6"/>
                  </a:cubicBezTo>
                  <a:cubicBezTo>
                    <a:pt x="145" y="6"/>
                    <a:pt x="151" y="16"/>
                    <a:pt x="156" y="18"/>
                  </a:cubicBezTo>
                </a:path>
              </a:pathLst>
            </a:custGeom>
            <a:noFill/>
            <a:ln w="381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6353280" y="5581800"/>
              <a:ext cx="38160" cy="4752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0"/>
                  </a:moveTo>
                  <a:cubicBezTo>
                    <a:pt x="8" y="15"/>
                    <a:pt x="9" y="22"/>
                    <a:pt x="24" y="30"/>
                  </a:cubicBezTo>
                </a:path>
              </a:pathLst>
            </a:custGeom>
            <a:noFill/>
            <a:ln w="12600">
              <a:solidFill>
                <a:srgbClr val="00c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405480" y="5443560"/>
              <a:ext cx="74520" cy="79200"/>
            </a:xfrm>
            <a:custGeom>
              <a:avLst/>
              <a:gdLst/>
              <a:ahLst/>
              <a:rect l="l" t="t" r="r" b="b"/>
              <a:pathLst>
                <a:path w="24" h="30">
                  <a:moveTo>
                    <a:pt x="0" y="0"/>
                  </a:moveTo>
                  <a:cubicBezTo>
                    <a:pt x="8" y="15"/>
                    <a:pt x="9" y="22"/>
                    <a:pt x="24" y="30"/>
                  </a:cubicBezTo>
                </a:path>
              </a:pathLst>
            </a:custGeom>
            <a:noFill/>
            <a:ln w="12600">
              <a:solidFill>
                <a:srgbClr val="00c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458040" y="5253120"/>
              <a:ext cx="57240" cy="950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0" y="0"/>
                  </a:moveTo>
                  <a:lnTo>
                    <a:pt x="36" y="60"/>
                  </a:lnTo>
                </a:path>
              </a:pathLst>
            </a:custGeom>
            <a:noFill/>
            <a:ln w="12600">
              <a:solidFill>
                <a:srgbClr val="66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193960" y="4996440"/>
              <a:ext cx="52200" cy="94320"/>
            </a:xfrm>
            <a:prstGeom prst="line">
              <a:avLst/>
            </a:prstGeom>
            <a:ln w="12600">
              <a:solidFill>
                <a:srgbClr val="66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900920" y="5810400"/>
              <a:ext cx="76320" cy="52200"/>
            </a:xfrm>
            <a:custGeom>
              <a:avLst/>
              <a:gdLst/>
              <a:ahLst/>
              <a:rect l="l" t="t" r="r" b="b"/>
              <a:pathLst>
                <a:path w="48" h="33">
                  <a:moveTo>
                    <a:pt x="0" y="0"/>
                  </a:moveTo>
                  <a:cubicBezTo>
                    <a:pt x="14" y="5"/>
                    <a:pt x="25" y="13"/>
                    <a:pt x="39" y="18"/>
                  </a:cubicBezTo>
                  <a:cubicBezTo>
                    <a:pt x="46" y="29"/>
                    <a:pt x="43" y="24"/>
                    <a:pt x="48" y="33"/>
                  </a:cubicBezTo>
                </a:path>
              </a:pathLst>
            </a:custGeom>
            <a:noFill/>
            <a:ln w="12600">
              <a:solidFill>
                <a:srgbClr val="cc006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124840" y="5334120"/>
              <a:ext cx="0" cy="53316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8182080" y="4818240"/>
              <a:ext cx="7596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8186760" y="4629240"/>
              <a:ext cx="76320" cy="0"/>
            </a:xfrm>
            <a:prstGeom prst="line">
              <a:avLst/>
            </a:prstGeom>
            <a:ln w="64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8129520" y="5214960"/>
              <a:ext cx="7632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8077320" y="5605560"/>
              <a:ext cx="7596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8058240" y="5800680"/>
              <a:ext cx="75960" cy="0"/>
            </a:xfrm>
            <a:prstGeom prst="line">
              <a:avLst/>
            </a:prstGeom>
            <a:ln w="936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220240" y="5014800"/>
              <a:ext cx="75960" cy="0"/>
            </a:xfrm>
            <a:prstGeom prst="line">
              <a:avLst/>
            </a:prstGeom>
            <a:ln w="64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 flipH="1">
              <a:off x="7245360" y="3546360"/>
              <a:ext cx="7632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 flipH="1">
              <a:off x="7153200" y="3537000"/>
              <a:ext cx="7632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7153200" y="3457440"/>
              <a:ext cx="0" cy="763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070760" y="3597120"/>
              <a:ext cx="0" cy="763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994440" y="3676680"/>
              <a:ext cx="76320" cy="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962760" y="3444840"/>
              <a:ext cx="15228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 flipH="1">
              <a:off x="6900480" y="3420720"/>
              <a:ext cx="54720" cy="928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 rot="1981200">
              <a:off x="6937200" y="3438000"/>
              <a:ext cx="7632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162920" y="3444840"/>
              <a:ext cx="7596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419960" y="3651120"/>
              <a:ext cx="76320" cy="76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B94017-DC1F-4314-8AC4-BA6CC18F12FE}" type="slidenum">
              <a:t>7</a:t>
            </a:fld>
          </a:p>
        </p:txBody>
      </p:sp>
    </p:spTree>
  </p:cSld>
  <p:transition>
    <p:random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Downstream Market Access</a:t>
            </a:r>
            <a:endParaRPr b="0" i="1" lang="en-US" sz="4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152280" y="1701720"/>
            <a:ext cx="3197520" cy="2021040"/>
          </a:xfrm>
          <a:custGeom>
            <a:avLst/>
            <a:gdLst/>
            <a:ahLst/>
            <a:rect l="l" t="t" r="r" b="b"/>
            <a:pathLst>
              <a:path w="1641" h="1038">
                <a:moveTo>
                  <a:pt x="42" y="0"/>
                </a:moveTo>
                <a:lnTo>
                  <a:pt x="665" y="152"/>
                </a:lnTo>
                <a:lnTo>
                  <a:pt x="1003" y="201"/>
                </a:lnTo>
                <a:lnTo>
                  <a:pt x="1467" y="263"/>
                </a:lnTo>
                <a:lnTo>
                  <a:pt x="1488" y="263"/>
                </a:lnTo>
                <a:lnTo>
                  <a:pt x="1640" y="284"/>
                </a:lnTo>
                <a:lnTo>
                  <a:pt x="1640" y="304"/>
                </a:lnTo>
                <a:lnTo>
                  <a:pt x="1585" y="1037"/>
                </a:lnTo>
                <a:lnTo>
                  <a:pt x="554" y="940"/>
                </a:lnTo>
                <a:lnTo>
                  <a:pt x="526" y="968"/>
                </a:lnTo>
                <a:lnTo>
                  <a:pt x="512" y="954"/>
                </a:lnTo>
                <a:lnTo>
                  <a:pt x="429" y="954"/>
                </a:lnTo>
                <a:lnTo>
                  <a:pt x="360" y="940"/>
                </a:lnTo>
                <a:lnTo>
                  <a:pt x="298" y="912"/>
                </a:lnTo>
                <a:lnTo>
                  <a:pt x="263" y="912"/>
                </a:lnTo>
                <a:lnTo>
                  <a:pt x="222" y="899"/>
                </a:lnTo>
                <a:lnTo>
                  <a:pt x="222" y="843"/>
                </a:lnTo>
                <a:lnTo>
                  <a:pt x="201" y="788"/>
                </a:lnTo>
                <a:lnTo>
                  <a:pt x="194" y="719"/>
                </a:lnTo>
                <a:lnTo>
                  <a:pt x="194" y="698"/>
                </a:lnTo>
                <a:lnTo>
                  <a:pt x="111" y="698"/>
                </a:lnTo>
                <a:lnTo>
                  <a:pt x="111" y="657"/>
                </a:lnTo>
                <a:lnTo>
                  <a:pt x="152" y="581"/>
                </a:lnTo>
                <a:lnTo>
                  <a:pt x="152" y="567"/>
                </a:lnTo>
                <a:lnTo>
                  <a:pt x="111" y="512"/>
                </a:lnTo>
                <a:lnTo>
                  <a:pt x="111" y="464"/>
                </a:lnTo>
                <a:lnTo>
                  <a:pt x="111" y="429"/>
                </a:lnTo>
                <a:lnTo>
                  <a:pt x="42" y="360"/>
                </a:lnTo>
                <a:lnTo>
                  <a:pt x="14" y="263"/>
                </a:lnTo>
                <a:lnTo>
                  <a:pt x="0" y="228"/>
                </a:lnTo>
                <a:lnTo>
                  <a:pt x="4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041640" y="2243160"/>
            <a:ext cx="2081160" cy="1278000"/>
          </a:xfrm>
          <a:custGeom>
            <a:avLst/>
            <a:gdLst/>
            <a:ahLst/>
            <a:rect l="l" t="t" r="r" b="b"/>
            <a:pathLst>
              <a:path w="1069" h="656">
                <a:moveTo>
                  <a:pt x="35" y="0"/>
                </a:moveTo>
                <a:lnTo>
                  <a:pt x="90" y="0"/>
                </a:lnTo>
                <a:lnTo>
                  <a:pt x="624" y="35"/>
                </a:lnTo>
                <a:lnTo>
                  <a:pt x="985" y="35"/>
                </a:lnTo>
                <a:lnTo>
                  <a:pt x="985" y="104"/>
                </a:lnTo>
                <a:lnTo>
                  <a:pt x="985" y="166"/>
                </a:lnTo>
                <a:lnTo>
                  <a:pt x="1006" y="283"/>
                </a:lnTo>
                <a:lnTo>
                  <a:pt x="1006" y="345"/>
                </a:lnTo>
                <a:lnTo>
                  <a:pt x="1068" y="614"/>
                </a:lnTo>
                <a:lnTo>
                  <a:pt x="1026" y="655"/>
                </a:lnTo>
                <a:lnTo>
                  <a:pt x="985" y="655"/>
                </a:lnTo>
                <a:lnTo>
                  <a:pt x="0" y="572"/>
                </a:lnTo>
                <a:lnTo>
                  <a:pt x="14" y="283"/>
                </a:lnTo>
                <a:lnTo>
                  <a:pt x="35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938320" y="3354480"/>
            <a:ext cx="2403720" cy="1482480"/>
          </a:xfrm>
          <a:custGeom>
            <a:avLst/>
            <a:gdLst/>
            <a:ahLst/>
            <a:rect l="l" t="t" r="r" b="b"/>
            <a:pathLst>
              <a:path w="1233" h="761">
                <a:moveTo>
                  <a:pt x="62" y="0"/>
                </a:moveTo>
                <a:lnTo>
                  <a:pt x="194" y="0"/>
                </a:lnTo>
                <a:lnTo>
                  <a:pt x="1066" y="83"/>
                </a:lnTo>
                <a:lnTo>
                  <a:pt x="1100" y="159"/>
                </a:lnTo>
                <a:lnTo>
                  <a:pt x="1177" y="193"/>
                </a:lnTo>
                <a:lnTo>
                  <a:pt x="1190" y="359"/>
                </a:lnTo>
                <a:lnTo>
                  <a:pt x="1190" y="504"/>
                </a:lnTo>
                <a:lnTo>
                  <a:pt x="1177" y="615"/>
                </a:lnTo>
                <a:lnTo>
                  <a:pt x="1190" y="670"/>
                </a:lnTo>
                <a:lnTo>
                  <a:pt x="1232" y="739"/>
                </a:lnTo>
                <a:lnTo>
                  <a:pt x="1204" y="760"/>
                </a:lnTo>
                <a:lnTo>
                  <a:pt x="1100" y="670"/>
                </a:lnTo>
                <a:lnTo>
                  <a:pt x="1066" y="670"/>
                </a:lnTo>
                <a:lnTo>
                  <a:pt x="1100" y="670"/>
                </a:lnTo>
                <a:lnTo>
                  <a:pt x="969" y="629"/>
                </a:lnTo>
                <a:lnTo>
                  <a:pt x="914" y="643"/>
                </a:lnTo>
                <a:lnTo>
                  <a:pt x="803" y="615"/>
                </a:lnTo>
                <a:lnTo>
                  <a:pt x="761" y="615"/>
                </a:lnTo>
                <a:lnTo>
                  <a:pt x="0" y="553"/>
                </a:lnTo>
                <a:lnTo>
                  <a:pt x="0" y="435"/>
                </a:lnTo>
                <a:lnTo>
                  <a:pt x="6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908600" y="2236680"/>
            <a:ext cx="2136600" cy="2078280"/>
          </a:xfrm>
          <a:custGeom>
            <a:avLst/>
            <a:gdLst/>
            <a:ahLst/>
            <a:rect l="l" t="t" r="r" b="b"/>
            <a:pathLst>
              <a:path w="1096" h="1065">
                <a:moveTo>
                  <a:pt x="312" y="0"/>
                </a:moveTo>
                <a:lnTo>
                  <a:pt x="375" y="0"/>
                </a:lnTo>
                <a:lnTo>
                  <a:pt x="375" y="35"/>
                </a:lnTo>
                <a:lnTo>
                  <a:pt x="409" y="76"/>
                </a:lnTo>
                <a:lnTo>
                  <a:pt x="430" y="76"/>
                </a:lnTo>
                <a:lnTo>
                  <a:pt x="472" y="76"/>
                </a:lnTo>
                <a:lnTo>
                  <a:pt x="486" y="104"/>
                </a:lnTo>
                <a:lnTo>
                  <a:pt x="534" y="104"/>
                </a:lnTo>
                <a:lnTo>
                  <a:pt x="596" y="104"/>
                </a:lnTo>
                <a:lnTo>
                  <a:pt x="679" y="104"/>
                </a:lnTo>
                <a:lnTo>
                  <a:pt x="734" y="145"/>
                </a:lnTo>
                <a:lnTo>
                  <a:pt x="776" y="145"/>
                </a:lnTo>
                <a:lnTo>
                  <a:pt x="852" y="145"/>
                </a:lnTo>
                <a:lnTo>
                  <a:pt x="887" y="180"/>
                </a:lnTo>
                <a:lnTo>
                  <a:pt x="922" y="180"/>
                </a:lnTo>
                <a:lnTo>
                  <a:pt x="1095" y="201"/>
                </a:lnTo>
                <a:lnTo>
                  <a:pt x="956" y="284"/>
                </a:lnTo>
                <a:lnTo>
                  <a:pt x="908" y="311"/>
                </a:lnTo>
                <a:lnTo>
                  <a:pt x="852" y="360"/>
                </a:lnTo>
                <a:lnTo>
                  <a:pt x="734" y="490"/>
                </a:lnTo>
                <a:lnTo>
                  <a:pt x="734" y="601"/>
                </a:lnTo>
                <a:lnTo>
                  <a:pt x="679" y="656"/>
                </a:lnTo>
                <a:lnTo>
                  <a:pt x="679" y="684"/>
                </a:lnTo>
                <a:lnTo>
                  <a:pt x="693" y="718"/>
                </a:lnTo>
                <a:lnTo>
                  <a:pt x="693" y="843"/>
                </a:lnTo>
                <a:lnTo>
                  <a:pt x="887" y="988"/>
                </a:lnTo>
                <a:lnTo>
                  <a:pt x="922" y="1043"/>
                </a:lnTo>
                <a:lnTo>
                  <a:pt x="831" y="1043"/>
                </a:lnTo>
                <a:lnTo>
                  <a:pt x="160" y="1064"/>
                </a:lnTo>
                <a:lnTo>
                  <a:pt x="160" y="946"/>
                </a:lnTo>
                <a:lnTo>
                  <a:pt x="146" y="767"/>
                </a:lnTo>
                <a:lnTo>
                  <a:pt x="69" y="718"/>
                </a:lnTo>
                <a:lnTo>
                  <a:pt x="55" y="656"/>
                </a:lnTo>
                <a:lnTo>
                  <a:pt x="97" y="615"/>
                </a:lnTo>
                <a:lnTo>
                  <a:pt x="97" y="573"/>
                </a:lnTo>
                <a:lnTo>
                  <a:pt x="35" y="297"/>
                </a:lnTo>
                <a:lnTo>
                  <a:pt x="35" y="242"/>
                </a:lnTo>
                <a:lnTo>
                  <a:pt x="0" y="104"/>
                </a:lnTo>
                <a:lnTo>
                  <a:pt x="0" y="35"/>
                </a:lnTo>
                <a:lnTo>
                  <a:pt x="312" y="35"/>
                </a:lnTo>
                <a:lnTo>
                  <a:pt x="31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229360" y="4268880"/>
            <a:ext cx="1769760" cy="1189080"/>
          </a:xfrm>
          <a:custGeom>
            <a:avLst/>
            <a:gdLst/>
            <a:ahLst/>
            <a:rect l="l" t="t" r="r" b="b"/>
            <a:pathLst>
              <a:path w="908" h="610">
                <a:moveTo>
                  <a:pt x="609" y="0"/>
                </a:moveTo>
                <a:lnTo>
                  <a:pt x="775" y="0"/>
                </a:lnTo>
                <a:lnTo>
                  <a:pt x="775" y="21"/>
                </a:lnTo>
                <a:lnTo>
                  <a:pt x="810" y="62"/>
                </a:lnTo>
                <a:lnTo>
                  <a:pt x="810" y="145"/>
                </a:lnTo>
                <a:lnTo>
                  <a:pt x="824" y="159"/>
                </a:lnTo>
                <a:lnTo>
                  <a:pt x="865" y="215"/>
                </a:lnTo>
                <a:lnTo>
                  <a:pt x="907" y="291"/>
                </a:lnTo>
                <a:lnTo>
                  <a:pt x="907" y="305"/>
                </a:lnTo>
                <a:lnTo>
                  <a:pt x="865" y="415"/>
                </a:lnTo>
                <a:lnTo>
                  <a:pt x="824" y="429"/>
                </a:lnTo>
                <a:lnTo>
                  <a:pt x="824" y="478"/>
                </a:lnTo>
                <a:lnTo>
                  <a:pt x="810" y="554"/>
                </a:lnTo>
                <a:lnTo>
                  <a:pt x="810" y="609"/>
                </a:lnTo>
                <a:lnTo>
                  <a:pt x="761" y="609"/>
                </a:lnTo>
                <a:lnTo>
                  <a:pt x="741" y="554"/>
                </a:lnTo>
                <a:lnTo>
                  <a:pt x="450" y="567"/>
                </a:lnTo>
                <a:lnTo>
                  <a:pt x="132" y="588"/>
                </a:lnTo>
                <a:lnTo>
                  <a:pt x="111" y="554"/>
                </a:lnTo>
                <a:lnTo>
                  <a:pt x="111" y="533"/>
                </a:lnTo>
                <a:lnTo>
                  <a:pt x="97" y="478"/>
                </a:lnTo>
                <a:lnTo>
                  <a:pt x="97" y="374"/>
                </a:lnTo>
                <a:lnTo>
                  <a:pt x="0" y="145"/>
                </a:lnTo>
                <a:lnTo>
                  <a:pt x="14" y="21"/>
                </a:lnTo>
                <a:lnTo>
                  <a:pt x="69" y="21"/>
                </a:lnTo>
                <a:lnTo>
                  <a:pt x="609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145200" y="4506840"/>
            <a:ext cx="450720" cy="561960"/>
          </a:xfrm>
          <a:prstGeom prst="line">
            <a:avLst/>
          </a:prstGeom>
          <a:ln cap="rnd" w="7632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103480" y="2127240"/>
            <a:ext cx="4003560" cy="2360520"/>
          </a:xfrm>
          <a:custGeom>
            <a:avLst/>
            <a:gdLst/>
            <a:ahLst/>
            <a:rect l="l" t="t" r="r" b="b"/>
            <a:pathLst>
              <a:path w="2056" h="1212">
                <a:moveTo>
                  <a:pt x="0" y="0"/>
                </a:moveTo>
                <a:lnTo>
                  <a:pt x="505" y="235"/>
                </a:lnTo>
                <a:lnTo>
                  <a:pt x="1232" y="740"/>
                </a:lnTo>
                <a:lnTo>
                  <a:pt x="2055" y="1211"/>
                </a:lnTo>
              </a:path>
            </a:pathLst>
          </a:custGeom>
          <a:noFill/>
          <a:ln cap="rnd" w="7632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072160" y="1827360"/>
            <a:ext cx="6591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Monchy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209760" y="2236680"/>
            <a:ext cx="363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036960" y="3351240"/>
            <a:ext cx="3571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375360" y="3351240"/>
            <a:ext cx="2167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929840" y="2432160"/>
            <a:ext cx="3780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391000" y="501156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808680" y="4581360"/>
            <a:ext cx="1227240" cy="2048040"/>
          </a:xfrm>
          <a:custGeom>
            <a:avLst/>
            <a:gdLst/>
            <a:ahLst/>
            <a:rect l="l" t="t" r="r" b="b"/>
            <a:pathLst>
              <a:path w="630" h="1051">
                <a:moveTo>
                  <a:pt x="41" y="35"/>
                </a:moveTo>
                <a:lnTo>
                  <a:pt x="422" y="0"/>
                </a:lnTo>
                <a:lnTo>
                  <a:pt x="518" y="0"/>
                </a:lnTo>
                <a:lnTo>
                  <a:pt x="518" y="41"/>
                </a:lnTo>
                <a:lnTo>
                  <a:pt x="615" y="166"/>
                </a:lnTo>
                <a:lnTo>
                  <a:pt x="629" y="697"/>
                </a:lnTo>
                <a:lnTo>
                  <a:pt x="601" y="767"/>
                </a:lnTo>
                <a:lnTo>
                  <a:pt x="594" y="836"/>
                </a:lnTo>
                <a:lnTo>
                  <a:pt x="567" y="877"/>
                </a:lnTo>
                <a:lnTo>
                  <a:pt x="594" y="877"/>
                </a:lnTo>
                <a:lnTo>
                  <a:pt x="594" y="939"/>
                </a:lnTo>
                <a:lnTo>
                  <a:pt x="525" y="974"/>
                </a:lnTo>
                <a:lnTo>
                  <a:pt x="525" y="1050"/>
                </a:lnTo>
                <a:lnTo>
                  <a:pt x="373" y="1036"/>
                </a:lnTo>
                <a:lnTo>
                  <a:pt x="373" y="919"/>
                </a:lnTo>
                <a:lnTo>
                  <a:pt x="276" y="870"/>
                </a:lnTo>
                <a:lnTo>
                  <a:pt x="214" y="787"/>
                </a:lnTo>
                <a:lnTo>
                  <a:pt x="256" y="725"/>
                </a:lnTo>
                <a:lnTo>
                  <a:pt x="214" y="690"/>
                </a:lnTo>
                <a:lnTo>
                  <a:pt x="173" y="690"/>
                </a:lnTo>
                <a:lnTo>
                  <a:pt x="35" y="552"/>
                </a:lnTo>
                <a:lnTo>
                  <a:pt x="0" y="449"/>
                </a:lnTo>
                <a:lnTo>
                  <a:pt x="0" y="394"/>
                </a:lnTo>
                <a:lnTo>
                  <a:pt x="14" y="318"/>
                </a:lnTo>
                <a:lnTo>
                  <a:pt x="14" y="270"/>
                </a:lnTo>
                <a:lnTo>
                  <a:pt x="55" y="256"/>
                </a:lnTo>
                <a:lnTo>
                  <a:pt x="97" y="145"/>
                </a:lnTo>
                <a:lnTo>
                  <a:pt x="97" y="131"/>
                </a:lnTo>
                <a:lnTo>
                  <a:pt x="41" y="35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967440" y="5541840"/>
            <a:ext cx="2937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767000" y="5049720"/>
            <a:ext cx="2239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603840" y="4943520"/>
            <a:ext cx="1227240" cy="101520"/>
          </a:xfrm>
          <a:custGeom>
            <a:avLst/>
            <a:gdLst/>
            <a:ahLst/>
            <a:rect l="l" t="t" r="r" b="b"/>
            <a:pathLst>
              <a:path w="629" h="51">
                <a:moveTo>
                  <a:pt x="0" y="50"/>
                </a:moveTo>
                <a:lnTo>
                  <a:pt x="193" y="0"/>
                </a:lnTo>
                <a:lnTo>
                  <a:pt x="628" y="50"/>
                </a:lnTo>
              </a:path>
            </a:pathLst>
          </a:custGeom>
          <a:noFill/>
          <a:ln cap="rnd" w="7632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rot="21501000">
            <a:off x="7792560" y="4820760"/>
            <a:ext cx="1027080" cy="1683000"/>
          </a:xfrm>
          <a:custGeom>
            <a:avLst/>
            <a:gdLst/>
            <a:ahLst/>
            <a:rect l="l" t="t" r="r" b="b"/>
            <a:pathLst>
              <a:path w="6906" h="11620">
                <a:moveTo>
                  <a:pt x="1422" y="574"/>
                </a:moveTo>
                <a:lnTo>
                  <a:pt x="1170" y="6610"/>
                </a:lnTo>
                <a:lnTo>
                  <a:pt x="1000" y="6949"/>
                </a:lnTo>
                <a:lnTo>
                  <a:pt x="1085" y="7287"/>
                </a:lnTo>
                <a:lnTo>
                  <a:pt x="1212" y="7807"/>
                </a:lnTo>
                <a:lnTo>
                  <a:pt x="1085" y="8147"/>
                </a:lnTo>
                <a:lnTo>
                  <a:pt x="1255" y="8432"/>
                </a:lnTo>
                <a:lnTo>
                  <a:pt x="1255" y="8776"/>
                </a:lnTo>
                <a:lnTo>
                  <a:pt x="965" y="8880"/>
                </a:lnTo>
                <a:lnTo>
                  <a:pt x="751" y="9626"/>
                </a:lnTo>
                <a:lnTo>
                  <a:pt x="414" y="9747"/>
                </a:lnTo>
                <a:lnTo>
                  <a:pt x="282" y="10195"/>
                </a:lnTo>
                <a:lnTo>
                  <a:pt x="0" y="10371"/>
                </a:lnTo>
                <a:lnTo>
                  <a:pt x="0" y="11109"/>
                </a:lnTo>
                <a:lnTo>
                  <a:pt x="282" y="11393"/>
                </a:lnTo>
                <a:lnTo>
                  <a:pt x="282" y="11620"/>
                </a:lnTo>
                <a:lnTo>
                  <a:pt x="495" y="11620"/>
                </a:lnTo>
                <a:lnTo>
                  <a:pt x="837" y="11109"/>
                </a:lnTo>
                <a:lnTo>
                  <a:pt x="1085" y="11109"/>
                </a:lnTo>
                <a:lnTo>
                  <a:pt x="1422" y="10649"/>
                </a:lnTo>
                <a:lnTo>
                  <a:pt x="1815" y="11053"/>
                </a:lnTo>
                <a:lnTo>
                  <a:pt x="1978" y="11053"/>
                </a:lnTo>
                <a:lnTo>
                  <a:pt x="2687" y="10594"/>
                </a:lnTo>
                <a:lnTo>
                  <a:pt x="3242" y="10538"/>
                </a:lnTo>
                <a:lnTo>
                  <a:pt x="3532" y="10141"/>
                </a:lnTo>
                <a:lnTo>
                  <a:pt x="3867" y="10083"/>
                </a:lnTo>
                <a:lnTo>
                  <a:pt x="3867" y="10371"/>
                </a:lnTo>
                <a:lnTo>
                  <a:pt x="4542" y="10195"/>
                </a:lnTo>
                <a:lnTo>
                  <a:pt x="4716" y="9798"/>
                </a:lnTo>
                <a:lnTo>
                  <a:pt x="5091" y="9747"/>
                </a:lnTo>
                <a:lnTo>
                  <a:pt x="5181" y="9399"/>
                </a:lnTo>
                <a:lnTo>
                  <a:pt x="5386" y="9337"/>
                </a:lnTo>
                <a:lnTo>
                  <a:pt x="5687" y="9001"/>
                </a:lnTo>
                <a:lnTo>
                  <a:pt x="5433" y="8546"/>
                </a:lnTo>
                <a:lnTo>
                  <a:pt x="5937" y="8369"/>
                </a:lnTo>
                <a:lnTo>
                  <a:pt x="5981" y="8718"/>
                </a:lnTo>
                <a:lnTo>
                  <a:pt x="6783" y="8369"/>
                </a:lnTo>
                <a:lnTo>
                  <a:pt x="6873" y="7976"/>
                </a:lnTo>
                <a:lnTo>
                  <a:pt x="6742" y="7574"/>
                </a:lnTo>
                <a:lnTo>
                  <a:pt x="6906" y="7179"/>
                </a:lnTo>
                <a:lnTo>
                  <a:pt x="6356" y="0"/>
                </a:lnTo>
                <a:lnTo>
                  <a:pt x="2487" y="0"/>
                </a:lnTo>
                <a:lnTo>
                  <a:pt x="1764" y="574"/>
                </a:lnTo>
                <a:lnTo>
                  <a:pt x="1422" y="574"/>
                </a:lnTo>
                <a:close/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998840" y="564516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033960" y="4405320"/>
            <a:ext cx="189000" cy="189000"/>
          </a:xfrm>
          <a:prstGeom prst="star5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524640" y="4967280"/>
            <a:ext cx="182520" cy="189000"/>
          </a:xfrm>
          <a:prstGeom prst="star5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82040" y="4930920"/>
            <a:ext cx="187200" cy="188640"/>
          </a:xfrm>
          <a:prstGeom prst="star5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996920" y="1998720"/>
            <a:ext cx="189000" cy="185760"/>
          </a:xfrm>
          <a:prstGeom prst="star5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180400" y="4444920"/>
            <a:ext cx="6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Ventura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9280" y="5011560"/>
            <a:ext cx="58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Harper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779880" y="501156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851960" y="5119560"/>
            <a:ext cx="62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Indiana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rot="20193600">
            <a:off x="2677320" y="2091960"/>
            <a:ext cx="66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McCabe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743200" y="2365200"/>
            <a:ext cx="187200" cy="185760"/>
          </a:xfrm>
          <a:prstGeom prst="star5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480" bIns="154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845480" y="5035320"/>
            <a:ext cx="189000" cy="10080"/>
          </a:xfrm>
          <a:prstGeom prst="line">
            <a:avLst/>
          </a:prstGeom>
          <a:ln w="5724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720" bIns="-36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959600" y="4957920"/>
            <a:ext cx="187560" cy="188640"/>
          </a:xfrm>
          <a:prstGeom prst="star5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6200" bIns="162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81600" y="1981080"/>
            <a:ext cx="363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3DF81E-8A51-4F79-8DEE-C5F93EC69882}" type="slidenum">
              <a:t>8</a:t>
            </a:fld>
          </a:p>
        </p:txBody>
      </p:sp>
    </p:spTree>
  </p:cSld>
  <p:transition>
    <p:random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3200400" y="2060640"/>
            <a:ext cx="2104920" cy="1330200"/>
          </a:xfrm>
          <a:custGeom>
            <a:avLst/>
            <a:gdLst/>
            <a:ahLst/>
            <a:rect l="l" t="t" r="r" b="b"/>
            <a:pathLst>
              <a:path w="1641" h="1038">
                <a:moveTo>
                  <a:pt x="42" y="0"/>
                </a:moveTo>
                <a:lnTo>
                  <a:pt x="665" y="152"/>
                </a:lnTo>
                <a:lnTo>
                  <a:pt x="1003" y="201"/>
                </a:lnTo>
                <a:lnTo>
                  <a:pt x="1467" y="263"/>
                </a:lnTo>
                <a:lnTo>
                  <a:pt x="1488" y="263"/>
                </a:lnTo>
                <a:lnTo>
                  <a:pt x="1640" y="284"/>
                </a:lnTo>
                <a:lnTo>
                  <a:pt x="1640" y="304"/>
                </a:lnTo>
                <a:lnTo>
                  <a:pt x="1585" y="1037"/>
                </a:lnTo>
                <a:lnTo>
                  <a:pt x="554" y="940"/>
                </a:lnTo>
                <a:lnTo>
                  <a:pt x="526" y="968"/>
                </a:lnTo>
                <a:lnTo>
                  <a:pt x="512" y="954"/>
                </a:lnTo>
                <a:lnTo>
                  <a:pt x="429" y="954"/>
                </a:lnTo>
                <a:lnTo>
                  <a:pt x="360" y="940"/>
                </a:lnTo>
                <a:lnTo>
                  <a:pt x="298" y="912"/>
                </a:lnTo>
                <a:lnTo>
                  <a:pt x="263" y="912"/>
                </a:lnTo>
                <a:lnTo>
                  <a:pt x="222" y="899"/>
                </a:lnTo>
                <a:lnTo>
                  <a:pt x="222" y="843"/>
                </a:lnTo>
                <a:lnTo>
                  <a:pt x="201" y="788"/>
                </a:lnTo>
                <a:lnTo>
                  <a:pt x="194" y="719"/>
                </a:lnTo>
                <a:lnTo>
                  <a:pt x="194" y="698"/>
                </a:lnTo>
                <a:lnTo>
                  <a:pt x="111" y="698"/>
                </a:lnTo>
                <a:lnTo>
                  <a:pt x="111" y="657"/>
                </a:lnTo>
                <a:lnTo>
                  <a:pt x="152" y="581"/>
                </a:lnTo>
                <a:lnTo>
                  <a:pt x="152" y="567"/>
                </a:lnTo>
                <a:lnTo>
                  <a:pt x="111" y="512"/>
                </a:lnTo>
                <a:lnTo>
                  <a:pt x="111" y="464"/>
                </a:lnTo>
                <a:lnTo>
                  <a:pt x="111" y="429"/>
                </a:lnTo>
                <a:lnTo>
                  <a:pt x="42" y="360"/>
                </a:lnTo>
                <a:lnTo>
                  <a:pt x="14" y="263"/>
                </a:lnTo>
                <a:lnTo>
                  <a:pt x="0" y="228"/>
                </a:lnTo>
                <a:lnTo>
                  <a:pt x="4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257800" y="2441520"/>
            <a:ext cx="1370160" cy="841320"/>
          </a:xfrm>
          <a:custGeom>
            <a:avLst/>
            <a:gdLst/>
            <a:ahLst/>
            <a:rect l="l" t="t" r="r" b="b"/>
            <a:pathLst>
              <a:path w="1069" h="656">
                <a:moveTo>
                  <a:pt x="35" y="0"/>
                </a:moveTo>
                <a:lnTo>
                  <a:pt x="90" y="0"/>
                </a:lnTo>
                <a:lnTo>
                  <a:pt x="624" y="35"/>
                </a:lnTo>
                <a:lnTo>
                  <a:pt x="985" y="35"/>
                </a:lnTo>
                <a:lnTo>
                  <a:pt x="985" y="104"/>
                </a:lnTo>
                <a:lnTo>
                  <a:pt x="985" y="166"/>
                </a:lnTo>
                <a:lnTo>
                  <a:pt x="1006" y="283"/>
                </a:lnTo>
                <a:lnTo>
                  <a:pt x="1006" y="345"/>
                </a:lnTo>
                <a:lnTo>
                  <a:pt x="1068" y="614"/>
                </a:lnTo>
                <a:lnTo>
                  <a:pt x="1026" y="655"/>
                </a:lnTo>
                <a:lnTo>
                  <a:pt x="985" y="655"/>
                </a:lnTo>
                <a:lnTo>
                  <a:pt x="0" y="572"/>
                </a:lnTo>
                <a:lnTo>
                  <a:pt x="14" y="283"/>
                </a:lnTo>
                <a:lnTo>
                  <a:pt x="35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176800" y="3160800"/>
            <a:ext cx="1582920" cy="976320"/>
          </a:xfrm>
          <a:custGeom>
            <a:avLst/>
            <a:gdLst/>
            <a:ahLst/>
            <a:rect l="l" t="t" r="r" b="b"/>
            <a:pathLst>
              <a:path w="1233" h="761">
                <a:moveTo>
                  <a:pt x="62" y="0"/>
                </a:moveTo>
                <a:lnTo>
                  <a:pt x="194" y="0"/>
                </a:lnTo>
                <a:lnTo>
                  <a:pt x="1066" y="83"/>
                </a:lnTo>
                <a:lnTo>
                  <a:pt x="1100" y="159"/>
                </a:lnTo>
                <a:lnTo>
                  <a:pt x="1177" y="193"/>
                </a:lnTo>
                <a:lnTo>
                  <a:pt x="1190" y="359"/>
                </a:lnTo>
                <a:lnTo>
                  <a:pt x="1190" y="504"/>
                </a:lnTo>
                <a:lnTo>
                  <a:pt x="1177" y="615"/>
                </a:lnTo>
                <a:lnTo>
                  <a:pt x="1190" y="670"/>
                </a:lnTo>
                <a:lnTo>
                  <a:pt x="1232" y="739"/>
                </a:lnTo>
                <a:lnTo>
                  <a:pt x="1204" y="760"/>
                </a:lnTo>
                <a:lnTo>
                  <a:pt x="1100" y="670"/>
                </a:lnTo>
                <a:lnTo>
                  <a:pt x="1066" y="670"/>
                </a:lnTo>
                <a:lnTo>
                  <a:pt x="1100" y="670"/>
                </a:lnTo>
                <a:lnTo>
                  <a:pt x="969" y="629"/>
                </a:lnTo>
                <a:lnTo>
                  <a:pt x="914" y="643"/>
                </a:lnTo>
                <a:lnTo>
                  <a:pt x="803" y="615"/>
                </a:lnTo>
                <a:lnTo>
                  <a:pt x="761" y="615"/>
                </a:lnTo>
                <a:lnTo>
                  <a:pt x="0" y="553"/>
                </a:lnTo>
                <a:lnTo>
                  <a:pt x="0" y="435"/>
                </a:lnTo>
                <a:lnTo>
                  <a:pt x="6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499080" y="2425680"/>
            <a:ext cx="1406520" cy="1366920"/>
          </a:xfrm>
          <a:custGeom>
            <a:avLst/>
            <a:gdLst/>
            <a:ahLst/>
            <a:rect l="l" t="t" r="r" b="b"/>
            <a:pathLst>
              <a:path w="1096" h="1065">
                <a:moveTo>
                  <a:pt x="312" y="0"/>
                </a:moveTo>
                <a:lnTo>
                  <a:pt x="375" y="0"/>
                </a:lnTo>
                <a:lnTo>
                  <a:pt x="375" y="35"/>
                </a:lnTo>
                <a:lnTo>
                  <a:pt x="409" y="76"/>
                </a:lnTo>
                <a:lnTo>
                  <a:pt x="430" y="76"/>
                </a:lnTo>
                <a:lnTo>
                  <a:pt x="472" y="76"/>
                </a:lnTo>
                <a:lnTo>
                  <a:pt x="486" y="104"/>
                </a:lnTo>
                <a:lnTo>
                  <a:pt x="534" y="104"/>
                </a:lnTo>
                <a:lnTo>
                  <a:pt x="596" y="104"/>
                </a:lnTo>
                <a:lnTo>
                  <a:pt x="679" y="104"/>
                </a:lnTo>
                <a:lnTo>
                  <a:pt x="734" y="145"/>
                </a:lnTo>
                <a:lnTo>
                  <a:pt x="776" y="145"/>
                </a:lnTo>
                <a:lnTo>
                  <a:pt x="852" y="145"/>
                </a:lnTo>
                <a:lnTo>
                  <a:pt x="887" y="180"/>
                </a:lnTo>
                <a:lnTo>
                  <a:pt x="922" y="180"/>
                </a:lnTo>
                <a:lnTo>
                  <a:pt x="1095" y="201"/>
                </a:lnTo>
                <a:lnTo>
                  <a:pt x="956" y="284"/>
                </a:lnTo>
                <a:lnTo>
                  <a:pt x="908" y="311"/>
                </a:lnTo>
                <a:lnTo>
                  <a:pt x="852" y="360"/>
                </a:lnTo>
                <a:lnTo>
                  <a:pt x="734" y="490"/>
                </a:lnTo>
                <a:lnTo>
                  <a:pt x="734" y="601"/>
                </a:lnTo>
                <a:lnTo>
                  <a:pt x="679" y="656"/>
                </a:lnTo>
                <a:lnTo>
                  <a:pt x="679" y="684"/>
                </a:lnTo>
                <a:lnTo>
                  <a:pt x="693" y="718"/>
                </a:lnTo>
                <a:lnTo>
                  <a:pt x="693" y="843"/>
                </a:lnTo>
                <a:lnTo>
                  <a:pt x="887" y="988"/>
                </a:lnTo>
                <a:lnTo>
                  <a:pt x="922" y="1043"/>
                </a:lnTo>
                <a:lnTo>
                  <a:pt x="831" y="1043"/>
                </a:lnTo>
                <a:lnTo>
                  <a:pt x="160" y="1064"/>
                </a:lnTo>
                <a:lnTo>
                  <a:pt x="160" y="946"/>
                </a:lnTo>
                <a:lnTo>
                  <a:pt x="146" y="767"/>
                </a:lnTo>
                <a:lnTo>
                  <a:pt x="69" y="718"/>
                </a:lnTo>
                <a:lnTo>
                  <a:pt x="55" y="656"/>
                </a:lnTo>
                <a:lnTo>
                  <a:pt x="97" y="615"/>
                </a:lnTo>
                <a:lnTo>
                  <a:pt x="97" y="573"/>
                </a:lnTo>
                <a:lnTo>
                  <a:pt x="35" y="297"/>
                </a:lnTo>
                <a:lnTo>
                  <a:pt x="35" y="242"/>
                </a:lnTo>
                <a:lnTo>
                  <a:pt x="0" y="104"/>
                </a:lnTo>
                <a:lnTo>
                  <a:pt x="0" y="35"/>
                </a:lnTo>
                <a:lnTo>
                  <a:pt x="312" y="35"/>
                </a:lnTo>
                <a:lnTo>
                  <a:pt x="312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684840" y="3762360"/>
            <a:ext cx="1165320" cy="782640"/>
          </a:xfrm>
          <a:custGeom>
            <a:avLst/>
            <a:gdLst/>
            <a:ahLst/>
            <a:rect l="l" t="t" r="r" b="b"/>
            <a:pathLst>
              <a:path w="908" h="610">
                <a:moveTo>
                  <a:pt x="609" y="0"/>
                </a:moveTo>
                <a:lnTo>
                  <a:pt x="775" y="0"/>
                </a:lnTo>
                <a:lnTo>
                  <a:pt x="775" y="21"/>
                </a:lnTo>
                <a:lnTo>
                  <a:pt x="810" y="62"/>
                </a:lnTo>
                <a:lnTo>
                  <a:pt x="810" y="145"/>
                </a:lnTo>
                <a:lnTo>
                  <a:pt x="824" y="159"/>
                </a:lnTo>
                <a:lnTo>
                  <a:pt x="865" y="215"/>
                </a:lnTo>
                <a:lnTo>
                  <a:pt x="907" y="291"/>
                </a:lnTo>
                <a:lnTo>
                  <a:pt x="907" y="305"/>
                </a:lnTo>
                <a:lnTo>
                  <a:pt x="865" y="415"/>
                </a:lnTo>
                <a:lnTo>
                  <a:pt x="824" y="429"/>
                </a:lnTo>
                <a:lnTo>
                  <a:pt x="824" y="478"/>
                </a:lnTo>
                <a:lnTo>
                  <a:pt x="810" y="554"/>
                </a:lnTo>
                <a:lnTo>
                  <a:pt x="810" y="609"/>
                </a:lnTo>
                <a:lnTo>
                  <a:pt x="761" y="609"/>
                </a:lnTo>
                <a:lnTo>
                  <a:pt x="741" y="554"/>
                </a:lnTo>
                <a:lnTo>
                  <a:pt x="450" y="567"/>
                </a:lnTo>
                <a:lnTo>
                  <a:pt x="132" y="588"/>
                </a:lnTo>
                <a:lnTo>
                  <a:pt x="111" y="554"/>
                </a:lnTo>
                <a:lnTo>
                  <a:pt x="111" y="533"/>
                </a:lnTo>
                <a:lnTo>
                  <a:pt x="97" y="478"/>
                </a:lnTo>
                <a:lnTo>
                  <a:pt x="97" y="374"/>
                </a:lnTo>
                <a:lnTo>
                  <a:pt x="0" y="145"/>
                </a:lnTo>
                <a:lnTo>
                  <a:pt x="14" y="21"/>
                </a:lnTo>
                <a:lnTo>
                  <a:pt x="69" y="21"/>
                </a:lnTo>
                <a:lnTo>
                  <a:pt x="609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288200" y="3919680"/>
            <a:ext cx="297000" cy="369720"/>
          </a:xfrm>
          <a:prstGeom prst="line">
            <a:avLst/>
          </a:prstGeom>
          <a:ln cap="rnd" w="7632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627440" y="2352600"/>
            <a:ext cx="2635200" cy="1554120"/>
          </a:xfrm>
          <a:custGeom>
            <a:avLst/>
            <a:gdLst/>
            <a:ahLst/>
            <a:rect l="l" t="t" r="r" b="b"/>
            <a:pathLst>
              <a:path w="2056" h="1212">
                <a:moveTo>
                  <a:pt x="0" y="0"/>
                </a:moveTo>
                <a:lnTo>
                  <a:pt x="505" y="235"/>
                </a:lnTo>
                <a:lnTo>
                  <a:pt x="1232" y="740"/>
                </a:lnTo>
                <a:lnTo>
                  <a:pt x="2055" y="1211"/>
                </a:lnTo>
              </a:path>
            </a:pathLst>
          </a:custGeom>
          <a:noFill/>
          <a:ln cap="rnd" w="7632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607280" y="2155680"/>
            <a:ext cx="6591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Monchy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415320" y="2711520"/>
            <a:ext cx="363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355000" y="2425680"/>
            <a:ext cx="363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ND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241960" y="3159000"/>
            <a:ext cx="3571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465520" y="3159000"/>
            <a:ext cx="2167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488640" y="2554200"/>
            <a:ext cx="3780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MN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791400" y="425124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724880" y="3968640"/>
            <a:ext cx="807840" cy="1347840"/>
          </a:xfrm>
          <a:custGeom>
            <a:avLst/>
            <a:gdLst/>
            <a:ahLst/>
            <a:rect l="l" t="t" r="r" b="b"/>
            <a:pathLst>
              <a:path w="630" h="1051">
                <a:moveTo>
                  <a:pt x="41" y="35"/>
                </a:moveTo>
                <a:lnTo>
                  <a:pt x="422" y="0"/>
                </a:lnTo>
                <a:lnTo>
                  <a:pt x="518" y="0"/>
                </a:lnTo>
                <a:lnTo>
                  <a:pt x="518" y="41"/>
                </a:lnTo>
                <a:lnTo>
                  <a:pt x="615" y="166"/>
                </a:lnTo>
                <a:lnTo>
                  <a:pt x="629" y="697"/>
                </a:lnTo>
                <a:lnTo>
                  <a:pt x="601" y="767"/>
                </a:lnTo>
                <a:lnTo>
                  <a:pt x="594" y="836"/>
                </a:lnTo>
                <a:lnTo>
                  <a:pt x="567" y="877"/>
                </a:lnTo>
                <a:lnTo>
                  <a:pt x="594" y="877"/>
                </a:lnTo>
                <a:lnTo>
                  <a:pt x="594" y="939"/>
                </a:lnTo>
                <a:lnTo>
                  <a:pt x="525" y="974"/>
                </a:lnTo>
                <a:lnTo>
                  <a:pt x="525" y="1050"/>
                </a:lnTo>
                <a:lnTo>
                  <a:pt x="373" y="1036"/>
                </a:lnTo>
                <a:lnTo>
                  <a:pt x="373" y="919"/>
                </a:lnTo>
                <a:lnTo>
                  <a:pt x="276" y="870"/>
                </a:lnTo>
                <a:lnTo>
                  <a:pt x="214" y="787"/>
                </a:lnTo>
                <a:lnTo>
                  <a:pt x="256" y="725"/>
                </a:lnTo>
                <a:lnTo>
                  <a:pt x="214" y="690"/>
                </a:lnTo>
                <a:lnTo>
                  <a:pt x="173" y="690"/>
                </a:lnTo>
                <a:lnTo>
                  <a:pt x="35" y="552"/>
                </a:lnTo>
                <a:lnTo>
                  <a:pt x="0" y="449"/>
                </a:lnTo>
                <a:lnTo>
                  <a:pt x="0" y="394"/>
                </a:lnTo>
                <a:lnTo>
                  <a:pt x="14" y="318"/>
                </a:lnTo>
                <a:lnTo>
                  <a:pt x="14" y="270"/>
                </a:lnTo>
                <a:lnTo>
                  <a:pt x="55" y="256"/>
                </a:lnTo>
                <a:lnTo>
                  <a:pt x="97" y="145"/>
                </a:lnTo>
                <a:lnTo>
                  <a:pt x="97" y="131"/>
                </a:lnTo>
                <a:lnTo>
                  <a:pt x="41" y="35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829640" y="4600440"/>
            <a:ext cx="2937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356680" y="4276800"/>
            <a:ext cx="2239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589880" y="4206960"/>
            <a:ext cx="807840" cy="66600"/>
          </a:xfrm>
          <a:custGeom>
            <a:avLst/>
            <a:gdLst/>
            <a:ahLst/>
            <a:rect l="l" t="t" r="r" b="b"/>
            <a:pathLst>
              <a:path w="629" h="51">
                <a:moveTo>
                  <a:pt x="0" y="50"/>
                </a:moveTo>
                <a:lnTo>
                  <a:pt x="193" y="0"/>
                </a:lnTo>
                <a:lnTo>
                  <a:pt x="628" y="50"/>
                </a:lnTo>
              </a:path>
            </a:pathLst>
          </a:custGeom>
          <a:noFill/>
          <a:ln cap="rnd" w="7632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21501000">
            <a:off x="8384760" y="4125960"/>
            <a:ext cx="676440" cy="1108080"/>
          </a:xfrm>
          <a:custGeom>
            <a:avLst/>
            <a:gdLst/>
            <a:ahLst/>
            <a:rect l="l" t="t" r="r" b="b"/>
            <a:pathLst>
              <a:path w="6906" h="11620">
                <a:moveTo>
                  <a:pt x="1422" y="574"/>
                </a:moveTo>
                <a:lnTo>
                  <a:pt x="1170" y="6610"/>
                </a:lnTo>
                <a:lnTo>
                  <a:pt x="1000" y="6949"/>
                </a:lnTo>
                <a:lnTo>
                  <a:pt x="1085" y="7287"/>
                </a:lnTo>
                <a:lnTo>
                  <a:pt x="1212" y="7807"/>
                </a:lnTo>
                <a:lnTo>
                  <a:pt x="1085" y="8147"/>
                </a:lnTo>
                <a:lnTo>
                  <a:pt x="1255" y="8432"/>
                </a:lnTo>
                <a:lnTo>
                  <a:pt x="1255" y="8776"/>
                </a:lnTo>
                <a:lnTo>
                  <a:pt x="965" y="8880"/>
                </a:lnTo>
                <a:lnTo>
                  <a:pt x="751" y="9626"/>
                </a:lnTo>
                <a:lnTo>
                  <a:pt x="414" y="9747"/>
                </a:lnTo>
                <a:lnTo>
                  <a:pt x="282" y="10195"/>
                </a:lnTo>
                <a:lnTo>
                  <a:pt x="0" y="10371"/>
                </a:lnTo>
                <a:lnTo>
                  <a:pt x="0" y="11109"/>
                </a:lnTo>
                <a:lnTo>
                  <a:pt x="282" y="11393"/>
                </a:lnTo>
                <a:lnTo>
                  <a:pt x="282" y="11620"/>
                </a:lnTo>
                <a:lnTo>
                  <a:pt x="495" y="11620"/>
                </a:lnTo>
                <a:lnTo>
                  <a:pt x="837" y="11109"/>
                </a:lnTo>
                <a:lnTo>
                  <a:pt x="1085" y="11109"/>
                </a:lnTo>
                <a:lnTo>
                  <a:pt x="1422" y="10649"/>
                </a:lnTo>
                <a:lnTo>
                  <a:pt x="1815" y="11053"/>
                </a:lnTo>
                <a:lnTo>
                  <a:pt x="1978" y="11053"/>
                </a:lnTo>
                <a:lnTo>
                  <a:pt x="2687" y="10594"/>
                </a:lnTo>
                <a:lnTo>
                  <a:pt x="3242" y="10538"/>
                </a:lnTo>
                <a:lnTo>
                  <a:pt x="3532" y="10141"/>
                </a:lnTo>
                <a:lnTo>
                  <a:pt x="3867" y="10083"/>
                </a:lnTo>
                <a:lnTo>
                  <a:pt x="3867" y="10371"/>
                </a:lnTo>
                <a:lnTo>
                  <a:pt x="4542" y="10195"/>
                </a:lnTo>
                <a:lnTo>
                  <a:pt x="4716" y="9798"/>
                </a:lnTo>
                <a:lnTo>
                  <a:pt x="5091" y="9747"/>
                </a:lnTo>
                <a:lnTo>
                  <a:pt x="5181" y="9399"/>
                </a:lnTo>
                <a:lnTo>
                  <a:pt x="5386" y="9337"/>
                </a:lnTo>
                <a:lnTo>
                  <a:pt x="5687" y="9001"/>
                </a:lnTo>
                <a:lnTo>
                  <a:pt x="5433" y="8546"/>
                </a:lnTo>
                <a:lnTo>
                  <a:pt x="5937" y="8369"/>
                </a:lnTo>
                <a:lnTo>
                  <a:pt x="5981" y="8718"/>
                </a:lnTo>
                <a:lnTo>
                  <a:pt x="6783" y="8369"/>
                </a:lnTo>
                <a:lnTo>
                  <a:pt x="6873" y="7976"/>
                </a:lnTo>
                <a:lnTo>
                  <a:pt x="6742" y="7574"/>
                </a:lnTo>
                <a:lnTo>
                  <a:pt x="6906" y="7179"/>
                </a:lnTo>
                <a:lnTo>
                  <a:pt x="6356" y="0"/>
                </a:lnTo>
                <a:lnTo>
                  <a:pt x="2487" y="0"/>
                </a:lnTo>
                <a:lnTo>
                  <a:pt x="1764" y="574"/>
                </a:lnTo>
                <a:lnTo>
                  <a:pt x="1422" y="574"/>
                </a:lnTo>
                <a:close/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508960" y="4668840"/>
            <a:ext cx="3078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IN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8407440" y="4267080"/>
            <a:ext cx="123840" cy="6480"/>
          </a:xfrm>
          <a:prstGeom prst="line">
            <a:avLst/>
          </a:prstGeom>
          <a:ln cap="rnd" w="50760">
            <a:solidFill>
              <a:srgbClr val="00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215120" y="3852720"/>
            <a:ext cx="123840" cy="1238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400" bIns="-5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537320" y="4222800"/>
            <a:ext cx="120960" cy="1238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400" bIns="-5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8299440" y="4199040"/>
            <a:ext cx="123840" cy="1238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400" bIns="-5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8481960" y="4216320"/>
            <a:ext cx="123840" cy="1238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400" bIns="-54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557600" y="2286000"/>
            <a:ext cx="123840" cy="12240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653520" y="3878280"/>
            <a:ext cx="6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Ventura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975720" y="4251240"/>
            <a:ext cx="58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Harper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706160" y="425124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Chicago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8412480" y="4322880"/>
            <a:ext cx="62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Indiana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467080" y="2265480"/>
            <a:ext cx="495360" cy="1109520"/>
          </a:xfrm>
          <a:prstGeom prst="rect">
            <a:avLst/>
          </a:prstGeom>
          <a:solidFill>
            <a:srgbClr val="fff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Bcfd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019320" y="2341440"/>
            <a:ext cx="495360" cy="1033560"/>
          </a:xfrm>
          <a:prstGeom prst="rect">
            <a:avLst/>
          </a:prstGeom>
          <a:solidFill>
            <a:srgbClr val="00ff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30¢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73960" y="2560680"/>
            <a:ext cx="1985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Prebuild Line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Monchy - Ventura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467080" y="3560760"/>
            <a:ext cx="495360" cy="838080"/>
          </a:xfrm>
          <a:prstGeom prst="rect">
            <a:avLst/>
          </a:prstGeom>
          <a:solidFill>
            <a:srgbClr val="fff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Bcfd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74320" y="3695760"/>
            <a:ext cx="1883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Iowa Line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Ventura - Harper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467080" y="4627440"/>
            <a:ext cx="495360" cy="685800"/>
          </a:xfrm>
          <a:prstGeom prst="rect">
            <a:avLst/>
          </a:prstGeom>
          <a:solidFill>
            <a:srgbClr val="fff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Mmcfd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029040" y="4703760"/>
            <a:ext cx="495360" cy="609480"/>
          </a:xfrm>
          <a:prstGeom prst="rect">
            <a:avLst/>
          </a:prstGeom>
          <a:solidFill>
            <a:srgbClr val="00ff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9¢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581280" y="4780080"/>
            <a:ext cx="495360" cy="533160"/>
          </a:xfrm>
          <a:prstGeom prst="rect">
            <a:avLst/>
          </a:prstGeom>
          <a:solidFill>
            <a:srgbClr val="ff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.7%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73960" y="4694400"/>
            <a:ext cx="2162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Chicago Line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Harper - Manhattan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467080" y="5580000"/>
            <a:ext cx="495360" cy="547920"/>
          </a:xfrm>
          <a:prstGeom prst="rect">
            <a:avLst/>
          </a:prstGeom>
          <a:solidFill>
            <a:srgbClr val="fff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Mmcfd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029040" y="5923080"/>
            <a:ext cx="495360" cy="204840"/>
          </a:xfrm>
          <a:prstGeom prst="rect">
            <a:avLst/>
          </a:prstGeom>
          <a:solidFill>
            <a:srgbClr val="00ff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1¢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581280" y="5770440"/>
            <a:ext cx="495360" cy="371520"/>
          </a:xfrm>
          <a:prstGeom prst="rect">
            <a:avLst/>
          </a:prstGeom>
          <a:solidFill>
            <a:srgbClr val="ff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.1%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73960" y="5408640"/>
            <a:ext cx="2023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Indiana Line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Manhattan - North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Hayden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029040" y="3941640"/>
            <a:ext cx="495360" cy="457200"/>
          </a:xfrm>
          <a:prstGeom prst="rect">
            <a:avLst/>
          </a:prstGeom>
          <a:solidFill>
            <a:srgbClr val="00ff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5¢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581280" y="3789360"/>
            <a:ext cx="495360" cy="609480"/>
          </a:xfrm>
          <a:prstGeom prst="rect">
            <a:avLst/>
          </a:prstGeom>
          <a:solidFill>
            <a:srgbClr val="ff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.5%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571920" y="2689200"/>
            <a:ext cx="495360" cy="685800"/>
          </a:xfrm>
          <a:prstGeom prst="rect">
            <a:avLst/>
          </a:prstGeom>
          <a:solidFill>
            <a:srgbClr val="ff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1.9%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292480" y="1808280"/>
            <a:ext cx="1944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Capacity  Rate     Fuel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795920" y="4707000"/>
            <a:ext cx="2836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 NNG has Receipt Capacity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of 1,583 Mcfd at Ventura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76212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Northern Border Pipeline</a:t>
            </a:r>
            <a:br>
              <a:rPr sz="2400"/>
            </a:br>
            <a:r>
              <a:rPr b="0" i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Transportation Overview</a:t>
            </a:r>
            <a:endParaRPr b="0" i="1" lang="en-US" sz="24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 rot="20193600">
            <a:off x="5012640" y="2280960"/>
            <a:ext cx="66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McCabe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048280" y="2509920"/>
            <a:ext cx="123840" cy="122040"/>
          </a:xfrm>
          <a:prstGeom prst="star5">
            <a:avLst/>
          </a:prstGeom>
          <a:solidFill>
            <a:srgbClr val="ff0000"/>
          </a:soli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5760" bIns="-57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324480" y="5715000"/>
            <a:ext cx="1493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McCabe to Ventura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192720" y="56196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002120" y="280044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cc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116240" y="17064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173640" y="601992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324120" y="6095880"/>
            <a:ext cx="201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Estimated Fuel Percentage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93A355-8C36-4EFD-8F2F-EB9297AC7114}" type="slidenum">
              <a:t>9</a:t>
            </a:fld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2000-10-17T13:00:16Z</dcterms:created>
  <dc:creator>Northern Border</dc:creator>
  <dc:description/>
  <dc:language>en-US</dc:language>
  <cp:lastModifiedBy>msumner</cp:lastModifiedBy>
  <cp:lastPrinted>2000-11-13T20:39:51Z</cp:lastPrinted>
  <dcterms:modified xsi:type="dcterms:W3CDTF">2001-10-15T14:42:37Z</dcterms:modified>
  <cp:revision>103</cp:revision>
  <dc:subject/>
  <dc:title>No Slide Title</dc:title>
</cp:coreProperties>
</file>