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0C4CE3B-C1CA-447C-9C86-118D91A60F1D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6F2D68E-2962-48C1-B242-F89B76B68F35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3200400" y="1905120"/>
            <a:ext cx="83808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8001000" y="4724280"/>
            <a:ext cx="990720" cy="609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TRADE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HOLDINGS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7238880" y="3581280"/>
            <a:ext cx="1219320" cy="609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METALS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LUXEMBOURG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Sarl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7391520" y="2819520"/>
            <a:ext cx="1295280" cy="5331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OVERSEAS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(HOLDINGS)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LTD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1828800" y="3657600"/>
            <a:ext cx="83808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LTD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2819520" y="2819520"/>
            <a:ext cx="83808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MCC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LTD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609480" y="2819520"/>
            <a:ext cx="83844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LTD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2971800" y="1066680"/>
            <a:ext cx="1295280" cy="609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INVESTMENTS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3581280" y="16765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990720" y="2666880"/>
            <a:ext cx="0" cy="152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990720" y="2666880"/>
            <a:ext cx="7010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8001000" y="2666880"/>
            <a:ext cx="0" cy="152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8001000" y="5562720"/>
            <a:ext cx="990720" cy="685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OF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AUSTRALIA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7010280" y="5562720"/>
            <a:ext cx="83844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MCC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CORP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6019920" y="4495680"/>
            <a:ext cx="2361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8381880" y="449568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8001000" y="41911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8001000" y="335268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3276720" y="2666880"/>
            <a:ext cx="0" cy="152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3733920" y="3886200"/>
            <a:ext cx="106668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HONG KONG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3581280" y="23623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1371600" y="4267080"/>
            <a:ext cx="99072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SINGAPORE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2438280" y="4267080"/>
            <a:ext cx="83844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 &amp;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MACHINE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152280" y="4876920"/>
            <a:ext cx="91440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GUERNSEY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152280" y="4114800"/>
            <a:ext cx="914400" cy="609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FAR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EAST (Tokyo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branch)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152280" y="3429000"/>
            <a:ext cx="838440" cy="609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BROKERS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LTD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990720" y="32767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990720" y="3505320"/>
            <a:ext cx="1295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2286000" y="350532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1828800" y="4191120"/>
            <a:ext cx="8380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2666880" y="419112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1828800" y="419112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2286000" y="411480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1219320" y="3505320"/>
            <a:ext cx="0" cy="1600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 flipH="1">
            <a:off x="1066680" y="5105520"/>
            <a:ext cx="1526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 flipH="1">
            <a:off x="1066680" y="4495680"/>
            <a:ext cx="1526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 flipH="1">
            <a:off x="990360" y="388620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8610480" y="3581280"/>
            <a:ext cx="533520" cy="533520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SWISS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8458200" y="388620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5715000" y="5562720"/>
            <a:ext cx="990720" cy="609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HOLDINGS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4876920" y="6324480"/>
            <a:ext cx="838080" cy="381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HB INC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5867280" y="6324480"/>
            <a:ext cx="1143000" cy="381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TRADING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SERVICES INC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7162920" y="6324480"/>
            <a:ext cx="1066680" cy="381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LONDON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5334120" y="6248520"/>
            <a:ext cx="2209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5334120" y="624852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6400800" y="624852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7543800" y="624852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6248520" y="617220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6248520" y="5486400"/>
            <a:ext cx="2361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8610480" y="548640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7391520" y="548640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6248520" y="548640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8381880" y="533412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2166840" y="4008600"/>
            <a:ext cx="184320" cy="27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 flipH="1">
            <a:off x="4648320" y="4495680"/>
            <a:ext cx="1371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3276720" y="327672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2819520" y="3657600"/>
            <a:ext cx="83808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MCC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PERU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5334120" y="3657600"/>
            <a:ext cx="83808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MCC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CHILE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3276720" y="3505320"/>
            <a:ext cx="2438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4952880" y="365760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3886200" y="350532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3963960" y="3581280"/>
            <a:ext cx="485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95%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4802400" y="3886200"/>
            <a:ext cx="409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4495680" y="5562720"/>
            <a:ext cx="1526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 flipV="1">
            <a:off x="4648320" y="4495680"/>
            <a:ext cx="0" cy="10670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1143000" y="5867280"/>
            <a:ext cx="1295280" cy="8384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METALL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RECYCLING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VERWALTUNGS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GMBH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2590920" y="5410080"/>
            <a:ext cx="1904760" cy="533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METALS GERMANY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HOLDINGS GMBH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 flipV="1">
            <a:off x="1600200" y="5638320"/>
            <a:ext cx="99072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2895480" y="6095880"/>
            <a:ext cx="1752840" cy="609840"/>
          </a:xfrm>
          <a:prstGeom prst="triangle">
            <a:avLst>
              <a:gd name="adj" fmla="val 50000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METALL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RECYCLING KG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4340160" y="6254640"/>
            <a:ext cx="18432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2438280" y="6477120"/>
            <a:ext cx="7621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2425320" y="6232680"/>
            <a:ext cx="570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 share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3733920" y="594360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4800600" y="5410080"/>
            <a:ext cx="83808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 METRA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LTD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4800600" y="4648320"/>
            <a:ext cx="106668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METALS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BELGIUM NV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6095880" y="4800600"/>
            <a:ext cx="83844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HENRY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BATH BV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5334120" y="51055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5334120" y="4495680"/>
            <a:ext cx="0" cy="152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6477120" y="44956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5319720" y="5141880"/>
            <a:ext cx="485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25%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6157080" y="117360"/>
            <a:ext cx="1882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GROUP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3657600" y="4648320"/>
            <a:ext cx="83808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CHINA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5715000" y="350532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3886200" y="434340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4800600" y="419112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4952880" y="41911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3200400" y="304920"/>
            <a:ext cx="838080" cy="609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LIMITED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3581280" y="91440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1905120" y="152280"/>
            <a:ext cx="838080" cy="609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2743200" y="304920"/>
            <a:ext cx="45720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6002280" y="696960"/>
            <a:ext cx="2305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Structure as of 17 July 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152280" y="5486400"/>
            <a:ext cx="106704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ENERGY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LIMITED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1219320" y="5638680"/>
            <a:ext cx="75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 flipV="1">
            <a:off x="1295280" y="5105160"/>
            <a:ext cx="0" cy="5331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 flipH="1">
            <a:off x="1218960" y="5105520"/>
            <a:ext cx="75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4" name=""/>
          <p:cNvSpPr/>
          <p:nvPr/>
        </p:nvSpPr>
        <p:spPr>
          <a:xfrm>
            <a:off x="1005840" y="1119240"/>
            <a:ext cx="6821280" cy="405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Check the box and subpart F planning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MCC group - 85:15 test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MG Ltd group - dealer, check open UK warehousing group too 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German subgroup - 85:15 test, potential candidate for sale 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E-Metra - CFC, capital gain on IPO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Dividends/interest from MGL, MG MCC Ltd to MG plc - same country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assume UK cashflows used to service debt at level of MG UK group - no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dividends to Networks LP (correct ?)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MG US entities - earnings and cashflow at level Networks LP service equity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5" name=""/>
          <p:cNvSpPr/>
          <p:nvPr/>
        </p:nvSpPr>
        <p:spPr>
          <a:xfrm>
            <a:off x="975600" y="345960"/>
            <a:ext cx="1882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GROUP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"/>
          <p:cNvSpPr/>
          <p:nvPr/>
        </p:nvSpPr>
        <p:spPr>
          <a:xfrm>
            <a:off x="3200400" y="1905120"/>
            <a:ext cx="83808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8001000" y="4724280"/>
            <a:ext cx="990720" cy="609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TRADE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HOLDINGS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7238880" y="3581280"/>
            <a:ext cx="1219320" cy="609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METALS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LUXEMBOURG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Sarl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7391520" y="2819520"/>
            <a:ext cx="1295280" cy="5331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OVERSEAS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(HOLDINGS)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LTD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1828800" y="3657600"/>
            <a:ext cx="83808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LTD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2819520" y="2819520"/>
            <a:ext cx="83808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MCC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LTD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609480" y="2819520"/>
            <a:ext cx="83844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LTD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2971800" y="1066680"/>
            <a:ext cx="1295280" cy="609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INVESTMENTS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3581280" y="16765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990720" y="2666880"/>
            <a:ext cx="0" cy="152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990720" y="2666880"/>
            <a:ext cx="7010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8001000" y="2666880"/>
            <a:ext cx="0" cy="152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8001000" y="5562720"/>
            <a:ext cx="990720" cy="685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OF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AUSTRALIA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7010280" y="5562720"/>
            <a:ext cx="83844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MCC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CORP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6019920" y="4495680"/>
            <a:ext cx="2361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8381880" y="449568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8001000" y="41911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8001000" y="335268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3276720" y="2666880"/>
            <a:ext cx="0" cy="152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3733920" y="3886200"/>
            <a:ext cx="106668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HONG KONG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3581280" y="23623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1371600" y="4267080"/>
            <a:ext cx="99072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SINGAPORE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2438280" y="4267080"/>
            <a:ext cx="83844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 &amp;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MACHINE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152280" y="4876920"/>
            <a:ext cx="91440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GUERNSEY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152280" y="4114800"/>
            <a:ext cx="914400" cy="609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FAR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EAST (Tokyo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branch)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152280" y="3429000"/>
            <a:ext cx="838440" cy="60948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MG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BROKERS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LTD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990720" y="32767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990720" y="3505320"/>
            <a:ext cx="1295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2286000" y="350532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1828800" y="4191120"/>
            <a:ext cx="8380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2666880" y="419112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1828800" y="419112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2286000" y="411480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1219320" y="3505320"/>
            <a:ext cx="0" cy="1600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 flipH="1">
            <a:off x="1066680" y="5105520"/>
            <a:ext cx="1526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 flipH="1">
            <a:off x="1066680" y="4495680"/>
            <a:ext cx="1526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 flipH="1">
            <a:off x="990360" y="3886200"/>
            <a:ext cx="228600" cy="0"/>
          </a:xfrm>
          <a:prstGeom prst="line">
            <a:avLst/>
          </a:prstGeom>
          <a:ln w="9360">
            <a:solidFill>
              <a:srgbClr val="ff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8610480" y="3581280"/>
            <a:ext cx="533520" cy="533520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SWISS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8458200" y="388620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5715000" y="5562720"/>
            <a:ext cx="990720" cy="609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HOLDINGS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4876920" y="6324480"/>
            <a:ext cx="838080" cy="381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HB INC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5867280" y="6324480"/>
            <a:ext cx="1143000" cy="381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TRADING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SERVICES INC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7162920" y="6324480"/>
            <a:ext cx="1066680" cy="381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LONDON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5334120" y="6248520"/>
            <a:ext cx="2209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5334120" y="624852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6400800" y="624852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7543800" y="624852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6248520" y="617220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6248520" y="5486400"/>
            <a:ext cx="2361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8610480" y="548640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7391520" y="548640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6248520" y="548640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8381880" y="533412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2166840" y="4008600"/>
            <a:ext cx="184320" cy="27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 flipH="1">
            <a:off x="4648320" y="4495680"/>
            <a:ext cx="1371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3276720" y="327672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2819520" y="3657600"/>
            <a:ext cx="83808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MCC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PERU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5334120" y="3657600"/>
            <a:ext cx="83808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MCC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CHILE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3276720" y="3505320"/>
            <a:ext cx="2438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4952880" y="365760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3886200" y="350532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3963960" y="3581280"/>
            <a:ext cx="485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95%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4802400" y="3886200"/>
            <a:ext cx="409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4495680" y="5562720"/>
            <a:ext cx="1526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 flipV="1">
            <a:off x="4648320" y="4495680"/>
            <a:ext cx="0" cy="10670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1143000" y="5867280"/>
            <a:ext cx="1295280" cy="8384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METALL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RECYCLING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VERWALTUNGS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GMBH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2590920" y="5410080"/>
            <a:ext cx="1904760" cy="533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METALS GERMANY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HOLDINGS GMBH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 flipV="1">
            <a:off x="1600200" y="5638320"/>
            <a:ext cx="99072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2895480" y="6095880"/>
            <a:ext cx="1752840" cy="609840"/>
          </a:xfrm>
          <a:prstGeom prst="triangle">
            <a:avLst>
              <a:gd name="adj" fmla="val 50000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METALL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RECYCLING KG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4340160" y="6254640"/>
            <a:ext cx="18432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2438280" y="6477120"/>
            <a:ext cx="7621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2425320" y="6232680"/>
            <a:ext cx="570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 share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3733920" y="594360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4800600" y="5410080"/>
            <a:ext cx="83808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 METRA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LTD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4800600" y="4648320"/>
            <a:ext cx="106668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METALS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BELGIUM NV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6095880" y="4800600"/>
            <a:ext cx="83844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HENRY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BATH BV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5334120" y="51055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5334120" y="4495680"/>
            <a:ext cx="0" cy="152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6477120" y="44956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5319720" y="5141880"/>
            <a:ext cx="485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25%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6157080" y="117360"/>
            <a:ext cx="1882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GROUP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3657600" y="4648320"/>
            <a:ext cx="83808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CHINA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5715000" y="350532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3886200" y="434340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4800600" y="419112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4952880" y="41911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3200400" y="304920"/>
            <a:ext cx="838080" cy="609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LIMITED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3581280" y="91440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1905120" y="152280"/>
            <a:ext cx="838080" cy="609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2743200" y="304920"/>
            <a:ext cx="45720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76320" y="5486400"/>
            <a:ext cx="106668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MG ENERGY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LIMITED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1143000" y="5638680"/>
            <a:ext cx="152280" cy="0"/>
          </a:xfrm>
          <a:prstGeom prst="line">
            <a:avLst/>
          </a:prstGeom>
          <a:ln w="9360">
            <a:solidFill>
              <a:srgbClr val="ff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 flipV="1">
            <a:off x="1295280" y="5105160"/>
            <a:ext cx="0" cy="533160"/>
          </a:xfrm>
          <a:prstGeom prst="line">
            <a:avLst/>
          </a:prstGeom>
          <a:ln w="9360">
            <a:solidFill>
              <a:srgbClr val="ff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 flipH="1">
            <a:off x="1218960" y="5105520"/>
            <a:ext cx="75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4724280" y="1371600"/>
            <a:ext cx="838440" cy="60948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MG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BROKERS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LTD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5788800" y="609480"/>
            <a:ext cx="31820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Step 1 - sale of MG Metals Broking Ltd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and MG Energy Ltd to EEL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5791320" y="1371600"/>
            <a:ext cx="106668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MG ENERGY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LIMITED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5105520" y="1219320"/>
            <a:ext cx="1218960" cy="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4038480" y="685800"/>
            <a:ext cx="1295640" cy="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5334120" y="685800"/>
            <a:ext cx="0" cy="53352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6324480" y="1219320"/>
            <a:ext cx="0" cy="15228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5105520" y="1219320"/>
            <a:ext cx="0" cy="15228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"/>
          <p:cNvSpPr/>
          <p:nvPr/>
        </p:nvSpPr>
        <p:spPr>
          <a:xfrm>
            <a:off x="4648320" y="4191120"/>
            <a:ext cx="304560" cy="0"/>
          </a:xfrm>
          <a:prstGeom prst="line">
            <a:avLst/>
          </a:prstGeom>
          <a:ln w="9360">
            <a:solidFill>
              <a:srgbClr val="ff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4114800" y="4419720"/>
            <a:ext cx="0" cy="304560"/>
          </a:xfrm>
          <a:prstGeom prst="line">
            <a:avLst/>
          </a:prstGeom>
          <a:ln w="9360">
            <a:solidFill>
              <a:srgbClr val="ff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3200400" y="1905120"/>
            <a:ext cx="83808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8001000" y="4724280"/>
            <a:ext cx="990720" cy="609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TRADE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HOLDINGS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7238880" y="3581280"/>
            <a:ext cx="1219320" cy="609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METALS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LUXEMBOURG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Sarl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7391520" y="2819520"/>
            <a:ext cx="1295280" cy="5331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OVERSEAS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(HOLDINGS)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LTD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1828800" y="3657600"/>
            <a:ext cx="83808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LTD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2819520" y="2819520"/>
            <a:ext cx="83808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MCC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LTD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609480" y="2819520"/>
            <a:ext cx="83844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LTD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2971800" y="1066680"/>
            <a:ext cx="1295280" cy="609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INVESTMENTS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3581280" y="16765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990720" y="2666880"/>
            <a:ext cx="0" cy="152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990720" y="2666880"/>
            <a:ext cx="7010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8001000" y="2666880"/>
            <a:ext cx="0" cy="152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8001000" y="5562720"/>
            <a:ext cx="990720" cy="685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OF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AUSTRALIA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7010280" y="5562720"/>
            <a:ext cx="83844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MCC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CORP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6019920" y="4495680"/>
            <a:ext cx="2361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>
            <a:off x="8381880" y="449568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>
            <a:off x="8001000" y="41911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>
            <a:off x="8001000" y="335268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3276720" y="2666880"/>
            <a:ext cx="0" cy="152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3581280" y="4114800"/>
            <a:ext cx="106704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MG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HONG KONG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>
            <a:off x="3581280" y="23623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>
            <a:off x="1371600" y="4267080"/>
            <a:ext cx="99072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SINGAPORE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>
            <a:off x="2438280" y="4267080"/>
            <a:ext cx="83844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 &amp;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MACHINE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>
            <a:off x="152280" y="5181480"/>
            <a:ext cx="91440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GUERNSEY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>
            <a:off x="152280" y="3657600"/>
            <a:ext cx="914400" cy="609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FAR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EAST LTD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990720" y="32767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990720" y="3505320"/>
            <a:ext cx="1295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2286000" y="350532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>
            <a:off x="1828800" y="4191120"/>
            <a:ext cx="8380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/>
          <p:nvPr/>
        </p:nvSpPr>
        <p:spPr>
          <a:xfrm>
            <a:off x="2666880" y="419112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>
            <a:off x="1828800" y="419112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>
            <a:off x="2286000" y="411480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>
            <a:off x="1219320" y="3505320"/>
            <a:ext cx="0" cy="19047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 flipH="1">
            <a:off x="1066680" y="3886200"/>
            <a:ext cx="1526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>
            <a:off x="304920" y="4419720"/>
            <a:ext cx="533160" cy="533160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JAPAN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"/>
          <p:cNvSpPr/>
          <p:nvPr/>
        </p:nvSpPr>
        <p:spPr>
          <a:xfrm>
            <a:off x="8458200" y="388620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"/>
          <p:cNvSpPr/>
          <p:nvPr/>
        </p:nvSpPr>
        <p:spPr>
          <a:xfrm>
            <a:off x="5715000" y="5562720"/>
            <a:ext cx="990720" cy="609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HOLDINGS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>
            <a:off x="4876920" y="6324480"/>
            <a:ext cx="838080" cy="381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HB INC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>
            <a:off x="5867280" y="6324480"/>
            <a:ext cx="1143000" cy="381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TRADING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SERVICES INC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>
            <a:off x="7162920" y="6324480"/>
            <a:ext cx="1066680" cy="381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LONDON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>
            <a:off x="5334120" y="6248520"/>
            <a:ext cx="2209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5334120" y="624852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6400800" y="624852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>
            <a:off x="7543800" y="624852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>
            <a:off x="6248520" y="617220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>
            <a:off x="6248520" y="5486400"/>
            <a:ext cx="2361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>
            <a:off x="8610480" y="548640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>
            <a:off x="7391520" y="548640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"/>
          <p:cNvSpPr/>
          <p:nvPr/>
        </p:nvSpPr>
        <p:spPr>
          <a:xfrm>
            <a:off x="6248520" y="548640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"/>
          <p:cNvSpPr/>
          <p:nvPr/>
        </p:nvSpPr>
        <p:spPr>
          <a:xfrm>
            <a:off x="8381880" y="533412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>
            <a:off x="2166840" y="4008600"/>
            <a:ext cx="184320" cy="27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 flipH="1">
            <a:off x="4648320" y="4495680"/>
            <a:ext cx="1371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>
            <a:off x="3276720" y="327672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>
            <a:off x="2819520" y="3657600"/>
            <a:ext cx="83808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MCC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PERU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>
            <a:off x="4495680" y="3581280"/>
            <a:ext cx="83844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MCC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CHILE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>
            <a:off x="3276720" y="3505320"/>
            <a:ext cx="1600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>
            <a:off x="4952880" y="365760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>
            <a:off x="3886200" y="3505320"/>
            <a:ext cx="0" cy="609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4954680" y="4191120"/>
            <a:ext cx="409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5%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4495680" y="5562720"/>
            <a:ext cx="1526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 flipV="1">
            <a:off x="4648320" y="4495680"/>
            <a:ext cx="0" cy="10670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>
            <a:off x="1143000" y="5867280"/>
            <a:ext cx="1295280" cy="8384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METALL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RECYCLING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VERWALTUNGS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GMBH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>
            <a:off x="2590920" y="5410080"/>
            <a:ext cx="1904760" cy="533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METALS GERMANY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HOLDINGS GMBH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 flipV="1">
            <a:off x="1600200" y="5638320"/>
            <a:ext cx="99072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2895480" y="6095880"/>
            <a:ext cx="1752840" cy="609840"/>
          </a:xfrm>
          <a:prstGeom prst="triangle">
            <a:avLst>
              <a:gd name="adj" fmla="val 50000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METALL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RECYCLING KG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>
            <a:off x="4340160" y="6254640"/>
            <a:ext cx="18432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"/>
          <p:cNvSpPr/>
          <p:nvPr/>
        </p:nvSpPr>
        <p:spPr>
          <a:xfrm>
            <a:off x="2438280" y="6477120"/>
            <a:ext cx="7621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" name=""/>
          <p:cNvSpPr/>
          <p:nvPr/>
        </p:nvSpPr>
        <p:spPr>
          <a:xfrm>
            <a:off x="2425320" y="6232680"/>
            <a:ext cx="570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 share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2" name=""/>
          <p:cNvSpPr/>
          <p:nvPr/>
        </p:nvSpPr>
        <p:spPr>
          <a:xfrm>
            <a:off x="3733920" y="594360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3" name=""/>
          <p:cNvSpPr/>
          <p:nvPr/>
        </p:nvSpPr>
        <p:spPr>
          <a:xfrm>
            <a:off x="4800600" y="5410080"/>
            <a:ext cx="83808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 METRA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LTD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"/>
          <p:cNvSpPr/>
          <p:nvPr/>
        </p:nvSpPr>
        <p:spPr>
          <a:xfrm>
            <a:off x="4800600" y="4648320"/>
            <a:ext cx="106668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METALS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BELGIUM NV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>
            <a:off x="6095880" y="4800600"/>
            <a:ext cx="83844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HENRY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BATH BV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"/>
          <p:cNvSpPr/>
          <p:nvPr/>
        </p:nvSpPr>
        <p:spPr>
          <a:xfrm>
            <a:off x="5334120" y="51055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7" name=""/>
          <p:cNvSpPr/>
          <p:nvPr/>
        </p:nvSpPr>
        <p:spPr>
          <a:xfrm>
            <a:off x="5334120" y="4495680"/>
            <a:ext cx="0" cy="152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"/>
          <p:cNvSpPr/>
          <p:nvPr/>
        </p:nvSpPr>
        <p:spPr>
          <a:xfrm>
            <a:off x="6477120" y="44956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"/>
          <p:cNvSpPr/>
          <p:nvPr/>
        </p:nvSpPr>
        <p:spPr>
          <a:xfrm>
            <a:off x="5319720" y="5141880"/>
            <a:ext cx="485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25%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>
            <a:off x="3657600" y="4724280"/>
            <a:ext cx="83808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MG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CHINA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>
            <a:off x="5715000" y="350532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"/>
          <p:cNvSpPr/>
          <p:nvPr/>
        </p:nvSpPr>
        <p:spPr>
          <a:xfrm>
            <a:off x="4952880" y="4191120"/>
            <a:ext cx="0" cy="304560"/>
          </a:xfrm>
          <a:prstGeom prst="line">
            <a:avLst/>
          </a:prstGeom>
          <a:ln w="9360">
            <a:solidFill>
              <a:srgbClr val="ff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"/>
          <p:cNvSpPr/>
          <p:nvPr/>
        </p:nvSpPr>
        <p:spPr>
          <a:xfrm>
            <a:off x="3200400" y="304920"/>
            <a:ext cx="838080" cy="609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LIMITED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"/>
          <p:cNvSpPr/>
          <p:nvPr/>
        </p:nvSpPr>
        <p:spPr>
          <a:xfrm>
            <a:off x="3581280" y="91440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"/>
          <p:cNvSpPr/>
          <p:nvPr/>
        </p:nvSpPr>
        <p:spPr>
          <a:xfrm>
            <a:off x="1905120" y="152280"/>
            <a:ext cx="838080" cy="609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>
            <a:off x="2743200" y="304920"/>
            <a:ext cx="45720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>
            <a:off x="8612280" y="3733920"/>
            <a:ext cx="533160" cy="533160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SWISS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>
            <a:off x="1066680" y="5410080"/>
            <a:ext cx="1526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>
            <a:off x="533520" y="4267080"/>
            <a:ext cx="0" cy="152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/>
          <p:nvPr/>
        </p:nvSpPr>
        <p:spPr>
          <a:xfrm>
            <a:off x="4495680" y="1752480"/>
            <a:ext cx="838440" cy="609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BROKERS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LTD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>
            <a:off x="5940720" y="609480"/>
            <a:ext cx="306324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Step 2 - MG Metals Luxembourg Sarl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sells 5% shareholding in MG Hong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Kong to MG plc for FMV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[1 September 2000]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>
            <a:off x="5562720" y="1752480"/>
            <a:ext cx="838080" cy="609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ENERGY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LTD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"/>
          <p:cNvSpPr/>
          <p:nvPr/>
        </p:nvSpPr>
        <p:spPr>
          <a:xfrm>
            <a:off x="4876920" y="1600200"/>
            <a:ext cx="11430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>
            <a:off x="6019920" y="160020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>
            <a:off x="4876920" y="160020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"/>
          <p:cNvSpPr/>
          <p:nvPr/>
        </p:nvSpPr>
        <p:spPr>
          <a:xfrm>
            <a:off x="4038480" y="609480"/>
            <a:ext cx="12956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>
            <a:off x="5334120" y="609480"/>
            <a:ext cx="0" cy="9907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8" name=""/>
          <p:cNvSpPr/>
          <p:nvPr/>
        </p:nvSpPr>
        <p:spPr>
          <a:xfrm>
            <a:off x="6157080" y="117360"/>
            <a:ext cx="1882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GROUP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"/>
          <p:cNvSpPr/>
          <p:nvPr/>
        </p:nvSpPr>
        <p:spPr>
          <a:xfrm>
            <a:off x="5410080" y="3200400"/>
            <a:ext cx="106704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MG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HONG KONG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0" name=""/>
          <p:cNvSpPr/>
          <p:nvPr/>
        </p:nvSpPr>
        <p:spPr>
          <a:xfrm>
            <a:off x="4952880" y="365760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/>
          <p:nvPr/>
        </p:nvSpPr>
        <p:spPr>
          <a:xfrm>
            <a:off x="4497480" y="3048120"/>
            <a:ext cx="485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95%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"/>
          <p:cNvSpPr/>
          <p:nvPr/>
        </p:nvSpPr>
        <p:spPr>
          <a:xfrm>
            <a:off x="6097680" y="2819520"/>
            <a:ext cx="409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3" name=""/>
          <p:cNvSpPr/>
          <p:nvPr/>
        </p:nvSpPr>
        <p:spPr>
          <a:xfrm>
            <a:off x="5486400" y="3809880"/>
            <a:ext cx="83808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MG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CHINA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4" name=""/>
          <p:cNvSpPr/>
          <p:nvPr/>
        </p:nvSpPr>
        <p:spPr>
          <a:xfrm>
            <a:off x="3657600" y="3048120"/>
            <a:ext cx="2057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5" name=""/>
          <p:cNvSpPr/>
          <p:nvPr/>
        </p:nvSpPr>
        <p:spPr>
          <a:xfrm>
            <a:off x="5715000" y="304812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6" name=""/>
          <p:cNvSpPr/>
          <p:nvPr/>
        </p:nvSpPr>
        <p:spPr>
          <a:xfrm>
            <a:off x="5943600" y="3657600"/>
            <a:ext cx="0" cy="15228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"/>
          <p:cNvSpPr/>
          <p:nvPr/>
        </p:nvSpPr>
        <p:spPr>
          <a:xfrm>
            <a:off x="6019920" y="2666880"/>
            <a:ext cx="0" cy="53352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8" name=""/>
          <p:cNvSpPr/>
          <p:nvPr/>
        </p:nvSpPr>
        <p:spPr>
          <a:xfrm>
            <a:off x="4876920" y="350532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9" name=""/>
          <p:cNvSpPr/>
          <p:nvPr/>
        </p:nvSpPr>
        <p:spPr>
          <a:xfrm>
            <a:off x="3887640" y="3733920"/>
            <a:ext cx="485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95%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"/>
          <p:cNvSpPr/>
          <p:nvPr/>
        </p:nvSpPr>
        <p:spPr>
          <a:xfrm>
            <a:off x="3200400" y="2057400"/>
            <a:ext cx="83808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MG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PLC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1" name=""/>
          <p:cNvSpPr/>
          <p:nvPr/>
        </p:nvSpPr>
        <p:spPr>
          <a:xfrm>
            <a:off x="8001000" y="4724280"/>
            <a:ext cx="990720" cy="609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TRADE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HOLDINGS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2" name=""/>
          <p:cNvSpPr/>
          <p:nvPr/>
        </p:nvSpPr>
        <p:spPr>
          <a:xfrm>
            <a:off x="7238880" y="3581280"/>
            <a:ext cx="1219320" cy="609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METALS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LUXEMBOURG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Sarl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" name=""/>
          <p:cNvSpPr/>
          <p:nvPr/>
        </p:nvSpPr>
        <p:spPr>
          <a:xfrm>
            <a:off x="7391520" y="2819520"/>
            <a:ext cx="1295280" cy="5331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OVERSEAS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(HOLDINGS)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LTD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" name=""/>
          <p:cNvSpPr/>
          <p:nvPr/>
        </p:nvSpPr>
        <p:spPr>
          <a:xfrm>
            <a:off x="1828800" y="3657600"/>
            <a:ext cx="83808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LTD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5" name=""/>
          <p:cNvSpPr/>
          <p:nvPr/>
        </p:nvSpPr>
        <p:spPr>
          <a:xfrm>
            <a:off x="2819520" y="2819520"/>
            <a:ext cx="83808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MCC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LTD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" name=""/>
          <p:cNvSpPr/>
          <p:nvPr/>
        </p:nvSpPr>
        <p:spPr>
          <a:xfrm>
            <a:off x="609480" y="2819520"/>
            <a:ext cx="83844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LTD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7" name=""/>
          <p:cNvSpPr/>
          <p:nvPr/>
        </p:nvSpPr>
        <p:spPr>
          <a:xfrm>
            <a:off x="2971800" y="1066680"/>
            <a:ext cx="1295280" cy="60984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ENRON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INVESTMENTS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PLC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8" name=""/>
          <p:cNvSpPr/>
          <p:nvPr/>
        </p:nvSpPr>
        <p:spPr>
          <a:xfrm>
            <a:off x="990720" y="2666880"/>
            <a:ext cx="0" cy="152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9" name=""/>
          <p:cNvSpPr/>
          <p:nvPr/>
        </p:nvSpPr>
        <p:spPr>
          <a:xfrm>
            <a:off x="8001000" y="2666880"/>
            <a:ext cx="0" cy="152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0" name=""/>
          <p:cNvSpPr/>
          <p:nvPr/>
        </p:nvSpPr>
        <p:spPr>
          <a:xfrm>
            <a:off x="8001000" y="5562720"/>
            <a:ext cx="990720" cy="685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OF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AUSTRALIA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"/>
          <p:cNvSpPr/>
          <p:nvPr/>
        </p:nvSpPr>
        <p:spPr>
          <a:xfrm>
            <a:off x="7010280" y="5562720"/>
            <a:ext cx="83844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MCC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CORP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2" name=""/>
          <p:cNvSpPr/>
          <p:nvPr/>
        </p:nvSpPr>
        <p:spPr>
          <a:xfrm>
            <a:off x="6019920" y="4495680"/>
            <a:ext cx="2361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3" name=""/>
          <p:cNvSpPr/>
          <p:nvPr/>
        </p:nvSpPr>
        <p:spPr>
          <a:xfrm>
            <a:off x="8381880" y="449568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4" name=""/>
          <p:cNvSpPr/>
          <p:nvPr/>
        </p:nvSpPr>
        <p:spPr>
          <a:xfrm>
            <a:off x="8001000" y="41911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5" name=""/>
          <p:cNvSpPr/>
          <p:nvPr/>
        </p:nvSpPr>
        <p:spPr>
          <a:xfrm>
            <a:off x="8001000" y="335268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6" name=""/>
          <p:cNvSpPr/>
          <p:nvPr/>
        </p:nvSpPr>
        <p:spPr>
          <a:xfrm>
            <a:off x="3276720" y="2666880"/>
            <a:ext cx="0" cy="152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7" name=""/>
          <p:cNvSpPr/>
          <p:nvPr/>
        </p:nvSpPr>
        <p:spPr>
          <a:xfrm>
            <a:off x="4952880" y="3048120"/>
            <a:ext cx="106704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HONG KONG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8" name=""/>
          <p:cNvSpPr/>
          <p:nvPr/>
        </p:nvSpPr>
        <p:spPr>
          <a:xfrm>
            <a:off x="3581280" y="251460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9" name=""/>
          <p:cNvSpPr/>
          <p:nvPr/>
        </p:nvSpPr>
        <p:spPr>
          <a:xfrm>
            <a:off x="1371600" y="4267080"/>
            <a:ext cx="99072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SINGAPORE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0" name=""/>
          <p:cNvSpPr/>
          <p:nvPr/>
        </p:nvSpPr>
        <p:spPr>
          <a:xfrm>
            <a:off x="2438280" y="4267080"/>
            <a:ext cx="83844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 &amp;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MACHINE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1" name=""/>
          <p:cNvSpPr/>
          <p:nvPr/>
        </p:nvSpPr>
        <p:spPr>
          <a:xfrm>
            <a:off x="152280" y="4876920"/>
            <a:ext cx="91440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GUERNSEY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2" name=""/>
          <p:cNvSpPr/>
          <p:nvPr/>
        </p:nvSpPr>
        <p:spPr>
          <a:xfrm>
            <a:off x="152280" y="3581280"/>
            <a:ext cx="83844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FAR EAST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3" name=""/>
          <p:cNvSpPr/>
          <p:nvPr/>
        </p:nvSpPr>
        <p:spPr>
          <a:xfrm>
            <a:off x="4495680" y="1447920"/>
            <a:ext cx="838440" cy="609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BROKERS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LTD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4" name=""/>
          <p:cNvSpPr/>
          <p:nvPr/>
        </p:nvSpPr>
        <p:spPr>
          <a:xfrm>
            <a:off x="990720" y="32767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5" name=""/>
          <p:cNvSpPr/>
          <p:nvPr/>
        </p:nvSpPr>
        <p:spPr>
          <a:xfrm>
            <a:off x="990720" y="3505320"/>
            <a:ext cx="1295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6" name=""/>
          <p:cNvSpPr/>
          <p:nvPr/>
        </p:nvSpPr>
        <p:spPr>
          <a:xfrm>
            <a:off x="2286000" y="350532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7" name=""/>
          <p:cNvSpPr/>
          <p:nvPr/>
        </p:nvSpPr>
        <p:spPr>
          <a:xfrm>
            <a:off x="1828800" y="4191120"/>
            <a:ext cx="8380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8" name=""/>
          <p:cNvSpPr/>
          <p:nvPr/>
        </p:nvSpPr>
        <p:spPr>
          <a:xfrm>
            <a:off x="2666880" y="419112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9" name=""/>
          <p:cNvSpPr/>
          <p:nvPr/>
        </p:nvSpPr>
        <p:spPr>
          <a:xfrm>
            <a:off x="1828800" y="419112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0" name=""/>
          <p:cNvSpPr/>
          <p:nvPr/>
        </p:nvSpPr>
        <p:spPr>
          <a:xfrm>
            <a:off x="2286000" y="411480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1" name=""/>
          <p:cNvSpPr/>
          <p:nvPr/>
        </p:nvSpPr>
        <p:spPr>
          <a:xfrm>
            <a:off x="1219320" y="3505320"/>
            <a:ext cx="0" cy="1600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2" name=""/>
          <p:cNvSpPr/>
          <p:nvPr/>
        </p:nvSpPr>
        <p:spPr>
          <a:xfrm flipH="1">
            <a:off x="1066680" y="5105520"/>
            <a:ext cx="1526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3" name=""/>
          <p:cNvSpPr/>
          <p:nvPr/>
        </p:nvSpPr>
        <p:spPr>
          <a:xfrm flipH="1">
            <a:off x="990360" y="388620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4" name=""/>
          <p:cNvSpPr/>
          <p:nvPr/>
        </p:nvSpPr>
        <p:spPr>
          <a:xfrm>
            <a:off x="8610480" y="3581280"/>
            <a:ext cx="533520" cy="533520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SWISS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5" name=""/>
          <p:cNvSpPr/>
          <p:nvPr/>
        </p:nvSpPr>
        <p:spPr>
          <a:xfrm>
            <a:off x="8458200" y="388620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6" name=""/>
          <p:cNvSpPr/>
          <p:nvPr/>
        </p:nvSpPr>
        <p:spPr>
          <a:xfrm>
            <a:off x="5715000" y="5562720"/>
            <a:ext cx="990720" cy="609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HOLDINGS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7" name=""/>
          <p:cNvSpPr/>
          <p:nvPr/>
        </p:nvSpPr>
        <p:spPr>
          <a:xfrm>
            <a:off x="4876920" y="6324480"/>
            <a:ext cx="838080" cy="381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HB INC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8" name=""/>
          <p:cNvSpPr/>
          <p:nvPr/>
        </p:nvSpPr>
        <p:spPr>
          <a:xfrm>
            <a:off x="5867280" y="6324480"/>
            <a:ext cx="1143000" cy="381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TRADING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SERVICES INC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9" name=""/>
          <p:cNvSpPr/>
          <p:nvPr/>
        </p:nvSpPr>
        <p:spPr>
          <a:xfrm>
            <a:off x="7162920" y="6324480"/>
            <a:ext cx="1066680" cy="381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LONDON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0" name=""/>
          <p:cNvSpPr/>
          <p:nvPr/>
        </p:nvSpPr>
        <p:spPr>
          <a:xfrm>
            <a:off x="5334120" y="6248520"/>
            <a:ext cx="2209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1" name=""/>
          <p:cNvSpPr/>
          <p:nvPr/>
        </p:nvSpPr>
        <p:spPr>
          <a:xfrm>
            <a:off x="5334120" y="624852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2" name=""/>
          <p:cNvSpPr/>
          <p:nvPr/>
        </p:nvSpPr>
        <p:spPr>
          <a:xfrm>
            <a:off x="6400800" y="624852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3" name=""/>
          <p:cNvSpPr/>
          <p:nvPr/>
        </p:nvSpPr>
        <p:spPr>
          <a:xfrm>
            <a:off x="7543800" y="624852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4" name=""/>
          <p:cNvSpPr/>
          <p:nvPr/>
        </p:nvSpPr>
        <p:spPr>
          <a:xfrm>
            <a:off x="6248520" y="617220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5" name=""/>
          <p:cNvSpPr/>
          <p:nvPr/>
        </p:nvSpPr>
        <p:spPr>
          <a:xfrm>
            <a:off x="6248520" y="5486400"/>
            <a:ext cx="2361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6" name=""/>
          <p:cNvSpPr/>
          <p:nvPr/>
        </p:nvSpPr>
        <p:spPr>
          <a:xfrm>
            <a:off x="8610480" y="548640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7" name=""/>
          <p:cNvSpPr/>
          <p:nvPr/>
        </p:nvSpPr>
        <p:spPr>
          <a:xfrm>
            <a:off x="7391520" y="548640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8" name=""/>
          <p:cNvSpPr/>
          <p:nvPr/>
        </p:nvSpPr>
        <p:spPr>
          <a:xfrm>
            <a:off x="6248520" y="548640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9" name=""/>
          <p:cNvSpPr/>
          <p:nvPr/>
        </p:nvSpPr>
        <p:spPr>
          <a:xfrm>
            <a:off x="8381880" y="533412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0" name=""/>
          <p:cNvSpPr/>
          <p:nvPr/>
        </p:nvSpPr>
        <p:spPr>
          <a:xfrm>
            <a:off x="2166840" y="4008600"/>
            <a:ext cx="184320" cy="27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1" name=""/>
          <p:cNvSpPr/>
          <p:nvPr/>
        </p:nvSpPr>
        <p:spPr>
          <a:xfrm flipH="1">
            <a:off x="4648320" y="4495680"/>
            <a:ext cx="1371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2" name=""/>
          <p:cNvSpPr/>
          <p:nvPr/>
        </p:nvSpPr>
        <p:spPr>
          <a:xfrm>
            <a:off x="3276720" y="327672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3" name=""/>
          <p:cNvSpPr/>
          <p:nvPr/>
        </p:nvSpPr>
        <p:spPr>
          <a:xfrm>
            <a:off x="2819520" y="3657600"/>
            <a:ext cx="83808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MCC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PERU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4" name=""/>
          <p:cNvSpPr/>
          <p:nvPr/>
        </p:nvSpPr>
        <p:spPr>
          <a:xfrm>
            <a:off x="3809880" y="3657600"/>
            <a:ext cx="83844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MCC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CHILE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5" name=""/>
          <p:cNvSpPr/>
          <p:nvPr/>
        </p:nvSpPr>
        <p:spPr>
          <a:xfrm>
            <a:off x="4952880" y="365760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6" name=""/>
          <p:cNvSpPr/>
          <p:nvPr/>
        </p:nvSpPr>
        <p:spPr>
          <a:xfrm>
            <a:off x="4344840" y="2971800"/>
            <a:ext cx="485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95%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7" name=""/>
          <p:cNvSpPr/>
          <p:nvPr/>
        </p:nvSpPr>
        <p:spPr>
          <a:xfrm>
            <a:off x="5792760" y="2666880"/>
            <a:ext cx="409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8" name=""/>
          <p:cNvSpPr/>
          <p:nvPr/>
        </p:nvSpPr>
        <p:spPr>
          <a:xfrm>
            <a:off x="4495680" y="5562720"/>
            <a:ext cx="1526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9" name=""/>
          <p:cNvSpPr/>
          <p:nvPr/>
        </p:nvSpPr>
        <p:spPr>
          <a:xfrm flipV="1">
            <a:off x="4648320" y="4495680"/>
            <a:ext cx="0" cy="10670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0" name=""/>
          <p:cNvSpPr/>
          <p:nvPr/>
        </p:nvSpPr>
        <p:spPr>
          <a:xfrm>
            <a:off x="990720" y="5867280"/>
            <a:ext cx="1295280" cy="8384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METALL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RECYCLING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VERWALTUNGS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GMBH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1" name=""/>
          <p:cNvSpPr/>
          <p:nvPr/>
        </p:nvSpPr>
        <p:spPr>
          <a:xfrm>
            <a:off x="2590920" y="5410080"/>
            <a:ext cx="1904760" cy="533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METALS GERMANY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HOLDINGS GMBH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2" name=""/>
          <p:cNvSpPr/>
          <p:nvPr/>
        </p:nvSpPr>
        <p:spPr>
          <a:xfrm flipV="1">
            <a:off x="1600200" y="5638320"/>
            <a:ext cx="99072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3" name=""/>
          <p:cNvSpPr/>
          <p:nvPr/>
        </p:nvSpPr>
        <p:spPr>
          <a:xfrm>
            <a:off x="2895480" y="6095880"/>
            <a:ext cx="1752840" cy="609840"/>
          </a:xfrm>
          <a:prstGeom prst="triangle">
            <a:avLst>
              <a:gd name="adj" fmla="val 50000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METALL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RECYCLING KG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4" name=""/>
          <p:cNvSpPr/>
          <p:nvPr/>
        </p:nvSpPr>
        <p:spPr>
          <a:xfrm>
            <a:off x="4340160" y="6254640"/>
            <a:ext cx="18432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5" name=""/>
          <p:cNvSpPr/>
          <p:nvPr/>
        </p:nvSpPr>
        <p:spPr>
          <a:xfrm>
            <a:off x="2286000" y="6477120"/>
            <a:ext cx="914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6" name=""/>
          <p:cNvSpPr/>
          <p:nvPr/>
        </p:nvSpPr>
        <p:spPr>
          <a:xfrm>
            <a:off x="2425320" y="6232680"/>
            <a:ext cx="570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 share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7" name=""/>
          <p:cNvSpPr/>
          <p:nvPr/>
        </p:nvSpPr>
        <p:spPr>
          <a:xfrm>
            <a:off x="3733920" y="594360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8" name=""/>
          <p:cNvSpPr/>
          <p:nvPr/>
        </p:nvSpPr>
        <p:spPr>
          <a:xfrm>
            <a:off x="4800600" y="5410080"/>
            <a:ext cx="83808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 METRA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LTD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9" name=""/>
          <p:cNvSpPr/>
          <p:nvPr/>
        </p:nvSpPr>
        <p:spPr>
          <a:xfrm>
            <a:off x="4800600" y="4648320"/>
            <a:ext cx="106668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METALS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BELGIUM NV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0" name=""/>
          <p:cNvSpPr/>
          <p:nvPr/>
        </p:nvSpPr>
        <p:spPr>
          <a:xfrm>
            <a:off x="6095880" y="4800600"/>
            <a:ext cx="83844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HENRY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BATH BV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1" name=""/>
          <p:cNvSpPr/>
          <p:nvPr/>
        </p:nvSpPr>
        <p:spPr>
          <a:xfrm>
            <a:off x="5334120" y="51055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2" name=""/>
          <p:cNvSpPr/>
          <p:nvPr/>
        </p:nvSpPr>
        <p:spPr>
          <a:xfrm>
            <a:off x="5334120" y="4495680"/>
            <a:ext cx="0" cy="152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3" name=""/>
          <p:cNvSpPr/>
          <p:nvPr/>
        </p:nvSpPr>
        <p:spPr>
          <a:xfrm>
            <a:off x="6477120" y="44956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4" name=""/>
          <p:cNvSpPr/>
          <p:nvPr/>
        </p:nvSpPr>
        <p:spPr>
          <a:xfrm>
            <a:off x="5319720" y="5141880"/>
            <a:ext cx="485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25%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5" name=""/>
          <p:cNvSpPr/>
          <p:nvPr/>
        </p:nvSpPr>
        <p:spPr>
          <a:xfrm>
            <a:off x="6157080" y="117360"/>
            <a:ext cx="1882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GROUP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6" name=""/>
          <p:cNvSpPr/>
          <p:nvPr/>
        </p:nvSpPr>
        <p:spPr>
          <a:xfrm>
            <a:off x="5029200" y="3657600"/>
            <a:ext cx="83808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CHINA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7" name=""/>
          <p:cNvSpPr/>
          <p:nvPr/>
        </p:nvSpPr>
        <p:spPr>
          <a:xfrm>
            <a:off x="3200400" y="304920"/>
            <a:ext cx="838080" cy="609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LIMITED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8" name=""/>
          <p:cNvSpPr/>
          <p:nvPr/>
        </p:nvSpPr>
        <p:spPr>
          <a:xfrm>
            <a:off x="3581280" y="91440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9" name=""/>
          <p:cNvSpPr/>
          <p:nvPr/>
        </p:nvSpPr>
        <p:spPr>
          <a:xfrm>
            <a:off x="990720" y="2666880"/>
            <a:ext cx="2590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0" name=""/>
          <p:cNvSpPr/>
          <p:nvPr/>
        </p:nvSpPr>
        <p:spPr>
          <a:xfrm>
            <a:off x="4038480" y="2362320"/>
            <a:ext cx="39625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1" name=""/>
          <p:cNvSpPr/>
          <p:nvPr/>
        </p:nvSpPr>
        <p:spPr>
          <a:xfrm>
            <a:off x="8001000" y="236232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2" name=""/>
          <p:cNvSpPr/>
          <p:nvPr/>
        </p:nvSpPr>
        <p:spPr>
          <a:xfrm>
            <a:off x="5454000" y="457200"/>
            <a:ext cx="369252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Step 3 - EI plc sells shares of MG plc to Enron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Corp for £[300]m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[1 October 2000]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3" name=""/>
          <p:cNvSpPr/>
          <p:nvPr/>
        </p:nvSpPr>
        <p:spPr>
          <a:xfrm>
            <a:off x="4191120" y="350532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4" name=""/>
          <p:cNvSpPr/>
          <p:nvPr/>
        </p:nvSpPr>
        <p:spPr>
          <a:xfrm>
            <a:off x="3276720" y="3505320"/>
            <a:ext cx="914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5" name=""/>
          <p:cNvSpPr/>
          <p:nvPr/>
        </p:nvSpPr>
        <p:spPr>
          <a:xfrm>
            <a:off x="5486400" y="350532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6" name=""/>
          <p:cNvSpPr/>
          <p:nvPr/>
        </p:nvSpPr>
        <p:spPr>
          <a:xfrm>
            <a:off x="3657600" y="2971800"/>
            <a:ext cx="18288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7" name=""/>
          <p:cNvSpPr/>
          <p:nvPr/>
        </p:nvSpPr>
        <p:spPr>
          <a:xfrm>
            <a:off x="5486400" y="297180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8" name=""/>
          <p:cNvSpPr/>
          <p:nvPr/>
        </p:nvSpPr>
        <p:spPr>
          <a:xfrm>
            <a:off x="3581280" y="2666880"/>
            <a:ext cx="21337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9" name=""/>
          <p:cNvSpPr/>
          <p:nvPr/>
        </p:nvSpPr>
        <p:spPr>
          <a:xfrm>
            <a:off x="5715000" y="2666880"/>
            <a:ext cx="0" cy="381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0" name=""/>
          <p:cNvSpPr/>
          <p:nvPr/>
        </p:nvSpPr>
        <p:spPr>
          <a:xfrm>
            <a:off x="685800" y="152280"/>
            <a:ext cx="838080" cy="60984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ENRON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CORP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1" name=""/>
          <p:cNvSpPr/>
          <p:nvPr/>
        </p:nvSpPr>
        <p:spPr>
          <a:xfrm flipH="1">
            <a:off x="1142640" y="2362320"/>
            <a:ext cx="2057400" cy="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2" name=""/>
          <p:cNvSpPr/>
          <p:nvPr/>
        </p:nvSpPr>
        <p:spPr>
          <a:xfrm flipV="1">
            <a:off x="1143000" y="761760"/>
            <a:ext cx="0" cy="160020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3" name=""/>
          <p:cNvSpPr/>
          <p:nvPr/>
        </p:nvSpPr>
        <p:spPr>
          <a:xfrm>
            <a:off x="5638680" y="1447920"/>
            <a:ext cx="838440" cy="609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ENERGY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LTD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4" name=""/>
          <p:cNvSpPr/>
          <p:nvPr/>
        </p:nvSpPr>
        <p:spPr>
          <a:xfrm>
            <a:off x="4038480" y="609480"/>
            <a:ext cx="8384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5" name=""/>
          <p:cNvSpPr/>
          <p:nvPr/>
        </p:nvSpPr>
        <p:spPr>
          <a:xfrm>
            <a:off x="4876920" y="609480"/>
            <a:ext cx="0" cy="838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6" name=""/>
          <p:cNvSpPr/>
          <p:nvPr/>
        </p:nvSpPr>
        <p:spPr>
          <a:xfrm>
            <a:off x="4876920" y="1371600"/>
            <a:ext cx="1218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7" name=""/>
          <p:cNvSpPr/>
          <p:nvPr/>
        </p:nvSpPr>
        <p:spPr>
          <a:xfrm>
            <a:off x="6095880" y="137160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8" name=""/>
          <p:cNvSpPr/>
          <p:nvPr/>
        </p:nvSpPr>
        <p:spPr>
          <a:xfrm>
            <a:off x="228600" y="4191120"/>
            <a:ext cx="533520" cy="533160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JAPAN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9" name=""/>
          <p:cNvSpPr/>
          <p:nvPr/>
        </p:nvSpPr>
        <p:spPr>
          <a:xfrm>
            <a:off x="533520" y="4038480"/>
            <a:ext cx="0" cy="152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0" name=""/>
          <p:cNvSpPr/>
          <p:nvPr/>
        </p:nvSpPr>
        <p:spPr>
          <a:xfrm>
            <a:off x="3581280" y="1676520"/>
            <a:ext cx="0" cy="380880"/>
          </a:xfrm>
          <a:prstGeom prst="line">
            <a:avLst/>
          </a:prstGeom>
          <a:ln w="9360">
            <a:solidFill>
              <a:srgbClr val="ff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"/>
          <p:cNvSpPr/>
          <p:nvPr/>
        </p:nvSpPr>
        <p:spPr>
          <a:xfrm>
            <a:off x="8001000" y="4724280"/>
            <a:ext cx="990720" cy="609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TRADE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HOLDINGS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2" name=""/>
          <p:cNvSpPr/>
          <p:nvPr/>
        </p:nvSpPr>
        <p:spPr>
          <a:xfrm>
            <a:off x="7238880" y="3733920"/>
            <a:ext cx="1219320" cy="609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METALS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LUXEMBOURG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Sarl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3" name=""/>
          <p:cNvSpPr/>
          <p:nvPr/>
        </p:nvSpPr>
        <p:spPr>
          <a:xfrm>
            <a:off x="7391520" y="3048120"/>
            <a:ext cx="1295280" cy="5331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OVERSEAS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(HOLDINGS)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LTD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4" name=""/>
          <p:cNvSpPr/>
          <p:nvPr/>
        </p:nvSpPr>
        <p:spPr>
          <a:xfrm>
            <a:off x="1600200" y="3733920"/>
            <a:ext cx="83808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LTD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5" name=""/>
          <p:cNvSpPr/>
          <p:nvPr/>
        </p:nvSpPr>
        <p:spPr>
          <a:xfrm>
            <a:off x="1981080" y="2743200"/>
            <a:ext cx="83844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MCC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LTD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6" name=""/>
          <p:cNvSpPr/>
          <p:nvPr/>
        </p:nvSpPr>
        <p:spPr>
          <a:xfrm>
            <a:off x="762120" y="2743200"/>
            <a:ext cx="83808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LTD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7" name=""/>
          <p:cNvSpPr/>
          <p:nvPr/>
        </p:nvSpPr>
        <p:spPr>
          <a:xfrm>
            <a:off x="8001000" y="5562720"/>
            <a:ext cx="990720" cy="685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OF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AUSTRALIA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8" name=""/>
          <p:cNvSpPr/>
          <p:nvPr/>
        </p:nvSpPr>
        <p:spPr>
          <a:xfrm>
            <a:off x="7010280" y="5562720"/>
            <a:ext cx="83844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MCC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CORP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9" name=""/>
          <p:cNvSpPr/>
          <p:nvPr/>
        </p:nvSpPr>
        <p:spPr>
          <a:xfrm>
            <a:off x="6019920" y="4495680"/>
            <a:ext cx="2361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0" name=""/>
          <p:cNvSpPr/>
          <p:nvPr/>
        </p:nvSpPr>
        <p:spPr>
          <a:xfrm>
            <a:off x="8381880" y="449568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1" name=""/>
          <p:cNvSpPr/>
          <p:nvPr/>
        </p:nvSpPr>
        <p:spPr>
          <a:xfrm>
            <a:off x="8001000" y="434340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2" name=""/>
          <p:cNvSpPr/>
          <p:nvPr/>
        </p:nvSpPr>
        <p:spPr>
          <a:xfrm>
            <a:off x="8001000" y="3581280"/>
            <a:ext cx="0" cy="152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3" name=""/>
          <p:cNvSpPr/>
          <p:nvPr/>
        </p:nvSpPr>
        <p:spPr>
          <a:xfrm>
            <a:off x="4724280" y="3276720"/>
            <a:ext cx="106704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HONG KONG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4" name=""/>
          <p:cNvSpPr/>
          <p:nvPr/>
        </p:nvSpPr>
        <p:spPr>
          <a:xfrm>
            <a:off x="1523880" y="4495680"/>
            <a:ext cx="99072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SINGAPORE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5" name=""/>
          <p:cNvSpPr/>
          <p:nvPr/>
        </p:nvSpPr>
        <p:spPr>
          <a:xfrm>
            <a:off x="2666880" y="4495680"/>
            <a:ext cx="83844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 &amp;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MACHINE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6" name=""/>
          <p:cNvSpPr/>
          <p:nvPr/>
        </p:nvSpPr>
        <p:spPr>
          <a:xfrm>
            <a:off x="152280" y="4876920"/>
            <a:ext cx="91440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GUERNSEY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7" name=""/>
          <p:cNvSpPr/>
          <p:nvPr/>
        </p:nvSpPr>
        <p:spPr>
          <a:xfrm>
            <a:off x="152280" y="3581280"/>
            <a:ext cx="83844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FAR EAST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8" name=""/>
          <p:cNvSpPr/>
          <p:nvPr/>
        </p:nvSpPr>
        <p:spPr>
          <a:xfrm>
            <a:off x="1295280" y="3505320"/>
            <a:ext cx="6858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9" name=""/>
          <p:cNvSpPr/>
          <p:nvPr/>
        </p:nvSpPr>
        <p:spPr>
          <a:xfrm>
            <a:off x="1295280" y="3505320"/>
            <a:ext cx="0" cy="1600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0" name=""/>
          <p:cNvSpPr/>
          <p:nvPr/>
        </p:nvSpPr>
        <p:spPr>
          <a:xfrm flipH="1">
            <a:off x="1066320" y="510552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1" name=""/>
          <p:cNvSpPr/>
          <p:nvPr/>
        </p:nvSpPr>
        <p:spPr>
          <a:xfrm flipH="1">
            <a:off x="990720" y="388620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2" name=""/>
          <p:cNvSpPr/>
          <p:nvPr/>
        </p:nvSpPr>
        <p:spPr>
          <a:xfrm>
            <a:off x="8610480" y="3886200"/>
            <a:ext cx="533520" cy="533520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SWISS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3" name=""/>
          <p:cNvSpPr/>
          <p:nvPr/>
        </p:nvSpPr>
        <p:spPr>
          <a:xfrm>
            <a:off x="8458200" y="419112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4" name=""/>
          <p:cNvSpPr/>
          <p:nvPr/>
        </p:nvSpPr>
        <p:spPr>
          <a:xfrm>
            <a:off x="5715000" y="5562720"/>
            <a:ext cx="990720" cy="609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HOLDINGS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5" name=""/>
          <p:cNvSpPr/>
          <p:nvPr/>
        </p:nvSpPr>
        <p:spPr>
          <a:xfrm>
            <a:off x="4876920" y="6324480"/>
            <a:ext cx="838080" cy="381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HB INC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6" name=""/>
          <p:cNvSpPr/>
          <p:nvPr/>
        </p:nvSpPr>
        <p:spPr>
          <a:xfrm>
            <a:off x="5867280" y="6324480"/>
            <a:ext cx="1143000" cy="381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TRADING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SERVICES INC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7" name=""/>
          <p:cNvSpPr/>
          <p:nvPr/>
        </p:nvSpPr>
        <p:spPr>
          <a:xfrm>
            <a:off x="7162920" y="6324480"/>
            <a:ext cx="1066680" cy="381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LONDON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8" name=""/>
          <p:cNvSpPr/>
          <p:nvPr/>
        </p:nvSpPr>
        <p:spPr>
          <a:xfrm>
            <a:off x="5334120" y="6248520"/>
            <a:ext cx="2209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9" name=""/>
          <p:cNvSpPr/>
          <p:nvPr/>
        </p:nvSpPr>
        <p:spPr>
          <a:xfrm>
            <a:off x="5334120" y="624852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0" name=""/>
          <p:cNvSpPr/>
          <p:nvPr/>
        </p:nvSpPr>
        <p:spPr>
          <a:xfrm>
            <a:off x="6400800" y="624852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1" name=""/>
          <p:cNvSpPr/>
          <p:nvPr/>
        </p:nvSpPr>
        <p:spPr>
          <a:xfrm>
            <a:off x="7543800" y="624852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2" name=""/>
          <p:cNvSpPr/>
          <p:nvPr/>
        </p:nvSpPr>
        <p:spPr>
          <a:xfrm>
            <a:off x="6248520" y="617220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3" name=""/>
          <p:cNvSpPr/>
          <p:nvPr/>
        </p:nvSpPr>
        <p:spPr>
          <a:xfrm>
            <a:off x="6248520" y="5486400"/>
            <a:ext cx="2361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4" name=""/>
          <p:cNvSpPr/>
          <p:nvPr/>
        </p:nvSpPr>
        <p:spPr>
          <a:xfrm>
            <a:off x="8610480" y="548640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5" name=""/>
          <p:cNvSpPr/>
          <p:nvPr/>
        </p:nvSpPr>
        <p:spPr>
          <a:xfrm>
            <a:off x="7391520" y="548640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6" name=""/>
          <p:cNvSpPr/>
          <p:nvPr/>
        </p:nvSpPr>
        <p:spPr>
          <a:xfrm>
            <a:off x="6248520" y="548640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7" name=""/>
          <p:cNvSpPr/>
          <p:nvPr/>
        </p:nvSpPr>
        <p:spPr>
          <a:xfrm>
            <a:off x="8381880" y="533412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8" name=""/>
          <p:cNvSpPr/>
          <p:nvPr/>
        </p:nvSpPr>
        <p:spPr>
          <a:xfrm flipH="1">
            <a:off x="4648320" y="4495680"/>
            <a:ext cx="1371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9" name=""/>
          <p:cNvSpPr/>
          <p:nvPr/>
        </p:nvSpPr>
        <p:spPr>
          <a:xfrm>
            <a:off x="2590920" y="3657600"/>
            <a:ext cx="83808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MCC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PERU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0" name=""/>
          <p:cNvSpPr/>
          <p:nvPr/>
        </p:nvSpPr>
        <p:spPr>
          <a:xfrm>
            <a:off x="3657600" y="3657600"/>
            <a:ext cx="83808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MCC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CHILE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1" name=""/>
          <p:cNvSpPr/>
          <p:nvPr/>
        </p:nvSpPr>
        <p:spPr>
          <a:xfrm>
            <a:off x="4952880" y="365760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2" name=""/>
          <p:cNvSpPr/>
          <p:nvPr/>
        </p:nvSpPr>
        <p:spPr>
          <a:xfrm>
            <a:off x="4268880" y="3048120"/>
            <a:ext cx="485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95%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3" name=""/>
          <p:cNvSpPr/>
          <p:nvPr/>
        </p:nvSpPr>
        <p:spPr>
          <a:xfrm>
            <a:off x="5106960" y="2971800"/>
            <a:ext cx="409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4" name=""/>
          <p:cNvSpPr/>
          <p:nvPr/>
        </p:nvSpPr>
        <p:spPr>
          <a:xfrm>
            <a:off x="4495680" y="5562720"/>
            <a:ext cx="1526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5" name=""/>
          <p:cNvSpPr/>
          <p:nvPr/>
        </p:nvSpPr>
        <p:spPr>
          <a:xfrm flipV="1">
            <a:off x="4648320" y="4495680"/>
            <a:ext cx="0" cy="10670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6" name=""/>
          <p:cNvSpPr/>
          <p:nvPr/>
        </p:nvSpPr>
        <p:spPr>
          <a:xfrm>
            <a:off x="990720" y="5867280"/>
            <a:ext cx="1295280" cy="8384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METALL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RECYCLING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VERWALTUNGS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GMBH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7" name=""/>
          <p:cNvSpPr/>
          <p:nvPr/>
        </p:nvSpPr>
        <p:spPr>
          <a:xfrm>
            <a:off x="2590920" y="5410080"/>
            <a:ext cx="1904760" cy="533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METALS GERMANY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HOLDINGS GMBH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8" name=""/>
          <p:cNvSpPr/>
          <p:nvPr/>
        </p:nvSpPr>
        <p:spPr>
          <a:xfrm flipV="1">
            <a:off x="1600200" y="5638320"/>
            <a:ext cx="99072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9" name=""/>
          <p:cNvSpPr/>
          <p:nvPr/>
        </p:nvSpPr>
        <p:spPr>
          <a:xfrm>
            <a:off x="2895480" y="6095880"/>
            <a:ext cx="1752840" cy="609840"/>
          </a:xfrm>
          <a:prstGeom prst="triangle">
            <a:avLst>
              <a:gd name="adj" fmla="val 50000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METALL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RECYCLING KG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0" name=""/>
          <p:cNvSpPr/>
          <p:nvPr/>
        </p:nvSpPr>
        <p:spPr>
          <a:xfrm>
            <a:off x="4340160" y="6254640"/>
            <a:ext cx="18432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1" name=""/>
          <p:cNvSpPr/>
          <p:nvPr/>
        </p:nvSpPr>
        <p:spPr>
          <a:xfrm>
            <a:off x="2286000" y="6477120"/>
            <a:ext cx="914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2" name=""/>
          <p:cNvSpPr/>
          <p:nvPr/>
        </p:nvSpPr>
        <p:spPr>
          <a:xfrm>
            <a:off x="2425320" y="6232680"/>
            <a:ext cx="570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 share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" name=""/>
          <p:cNvSpPr/>
          <p:nvPr/>
        </p:nvSpPr>
        <p:spPr>
          <a:xfrm>
            <a:off x="3733920" y="594360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4" name=""/>
          <p:cNvSpPr/>
          <p:nvPr/>
        </p:nvSpPr>
        <p:spPr>
          <a:xfrm>
            <a:off x="4800600" y="5257800"/>
            <a:ext cx="83808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 METRA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LTD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5" name=""/>
          <p:cNvSpPr/>
          <p:nvPr/>
        </p:nvSpPr>
        <p:spPr>
          <a:xfrm>
            <a:off x="4800600" y="4648320"/>
            <a:ext cx="106668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METALS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BELGIUM NV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6" name=""/>
          <p:cNvSpPr/>
          <p:nvPr/>
        </p:nvSpPr>
        <p:spPr>
          <a:xfrm>
            <a:off x="6095880" y="4800600"/>
            <a:ext cx="83844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HENRY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BATH BV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7" name=""/>
          <p:cNvSpPr/>
          <p:nvPr/>
        </p:nvSpPr>
        <p:spPr>
          <a:xfrm>
            <a:off x="5334120" y="4495680"/>
            <a:ext cx="0" cy="152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8" name=""/>
          <p:cNvSpPr/>
          <p:nvPr/>
        </p:nvSpPr>
        <p:spPr>
          <a:xfrm>
            <a:off x="6477120" y="44956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9" name=""/>
          <p:cNvSpPr/>
          <p:nvPr/>
        </p:nvSpPr>
        <p:spPr>
          <a:xfrm>
            <a:off x="5335560" y="5029200"/>
            <a:ext cx="485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25%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" name=""/>
          <p:cNvSpPr/>
          <p:nvPr/>
        </p:nvSpPr>
        <p:spPr>
          <a:xfrm>
            <a:off x="3582360" y="0"/>
            <a:ext cx="1882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GROUP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" name=""/>
          <p:cNvSpPr/>
          <p:nvPr/>
        </p:nvSpPr>
        <p:spPr>
          <a:xfrm>
            <a:off x="4800600" y="3886200"/>
            <a:ext cx="83808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CHINA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" name=""/>
          <p:cNvSpPr/>
          <p:nvPr/>
        </p:nvSpPr>
        <p:spPr>
          <a:xfrm>
            <a:off x="5711400" y="228600"/>
            <a:ext cx="3435120" cy="1161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Step 4 - Enron Corp sells shares in MG plc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Networks LP for £[300]m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[1 October 2000] </a:t>
            </a: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Networks to consider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use of BV or other entity above foreign subs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facilitate circulation of cash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" name=""/>
          <p:cNvSpPr/>
          <p:nvPr/>
        </p:nvSpPr>
        <p:spPr>
          <a:xfrm>
            <a:off x="7924680" y="281952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" name=""/>
          <p:cNvSpPr/>
          <p:nvPr/>
        </p:nvSpPr>
        <p:spPr>
          <a:xfrm>
            <a:off x="8001000" y="259092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5" name=""/>
          <p:cNvSpPr/>
          <p:nvPr/>
        </p:nvSpPr>
        <p:spPr>
          <a:xfrm>
            <a:off x="2286000" y="152280"/>
            <a:ext cx="838080" cy="609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CORP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" name=""/>
          <p:cNvSpPr/>
          <p:nvPr/>
        </p:nvSpPr>
        <p:spPr>
          <a:xfrm>
            <a:off x="1066680" y="914400"/>
            <a:ext cx="2057400" cy="762120"/>
          </a:xfrm>
          <a:prstGeom prst="triangle">
            <a:avLst>
              <a:gd name="adj" fmla="val 50000"/>
            </a:avLst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NETWORKS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 LP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7" name=""/>
          <p:cNvSpPr/>
          <p:nvPr/>
        </p:nvSpPr>
        <p:spPr>
          <a:xfrm>
            <a:off x="228600" y="228600"/>
            <a:ext cx="1066680" cy="60948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NETWORKS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EQUITY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INVESTORS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8" name=""/>
          <p:cNvSpPr/>
          <p:nvPr/>
        </p:nvSpPr>
        <p:spPr>
          <a:xfrm>
            <a:off x="762120" y="838080"/>
            <a:ext cx="914400" cy="38124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9" name=""/>
          <p:cNvSpPr/>
          <p:nvPr/>
        </p:nvSpPr>
        <p:spPr>
          <a:xfrm flipH="1">
            <a:off x="2514240" y="762120"/>
            <a:ext cx="228600" cy="45720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0" name=""/>
          <p:cNvSpPr/>
          <p:nvPr/>
        </p:nvSpPr>
        <p:spPr>
          <a:xfrm>
            <a:off x="1981080" y="35053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1" name=""/>
          <p:cNvSpPr/>
          <p:nvPr/>
        </p:nvSpPr>
        <p:spPr>
          <a:xfrm>
            <a:off x="1752480" y="434340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2" name=""/>
          <p:cNvSpPr/>
          <p:nvPr/>
        </p:nvSpPr>
        <p:spPr>
          <a:xfrm>
            <a:off x="1752480" y="4343400"/>
            <a:ext cx="1447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3" name=""/>
          <p:cNvSpPr/>
          <p:nvPr/>
        </p:nvSpPr>
        <p:spPr>
          <a:xfrm>
            <a:off x="3200400" y="434340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4" name=""/>
          <p:cNvSpPr/>
          <p:nvPr/>
        </p:nvSpPr>
        <p:spPr>
          <a:xfrm>
            <a:off x="1981080" y="419112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5" name=""/>
          <p:cNvSpPr/>
          <p:nvPr/>
        </p:nvSpPr>
        <p:spPr>
          <a:xfrm>
            <a:off x="3124080" y="1066680"/>
            <a:ext cx="304920" cy="304920"/>
          </a:xfrm>
          <a:custGeom>
            <a:avLst/>
            <a:gdLst>
              <a:gd name="textAreaLeft" fmla="*/ 40680 w 304920"/>
              <a:gd name="textAreaRight" fmla="*/ 264240 w 304920"/>
              <a:gd name="textAreaTop" fmla="*/ 46800 h 304920"/>
              <a:gd name="textAreaBottom" fmla="*/ 227520 h 304920"/>
              <a:gd name="GluePoint1X" fmla="*/ 0 w 21600"/>
              <a:gd name="GluePoint1Y" fmla="*/ 15 h 21600"/>
              <a:gd name="GluePoint2X" fmla="*/ 2 w 21600"/>
              <a:gd name="GluePoint2Y" fmla="*/ 11 h 21600"/>
              <a:gd name="GluePoint3X" fmla="*/ 0 w 21600"/>
              <a:gd name="GluePoint3Y" fmla="*/ 8 h 21600"/>
              <a:gd name="GluePoint4X" fmla="*/ 2 w 21600"/>
              <a:gd name="GluePoint4Y" fmla="*/ 13 h 21600"/>
              <a:gd name="GluePoint5X" fmla="*/ 21 w 21600"/>
              <a:gd name="GluePoint5Y" fmla="*/ 16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arcTo wR="21600" hR="6671" stAng="-5400000" swAng="5400000"/>
                <a:lnTo>
                  <a:pt x="21600" y="12769"/>
                </a:lnTo>
                <a:arcTo wR="21600" hR="6671" stAng="0" swAng="2468308"/>
                <a:lnTo>
                  <a:pt x="7200" y="21218"/>
                </a:lnTo>
                <a:lnTo>
                  <a:pt x="0" y="16391"/>
                </a:lnTo>
                <a:lnTo>
                  <a:pt x="7200" y="10800"/>
                </a:lnTo>
                <a:lnTo>
                  <a:pt x="7200" y="12960"/>
                </a:lnTo>
                <a:arcTo wR="21600" hR="6671" stAng="2468308" swAng="-1927237"/>
                <a:lnTo>
                  <a:pt x="19212" y="9720"/>
                </a:lnTo>
                <a:arcTo wR="21600" hR="6671" stAng="-541071" swAng="-4858929"/>
                <a:close/>
              </a:path>
              <a:path fill="darkenLess" w="21600" h="21600">
                <a:moveTo>
                  <a:pt x="0" y="0"/>
                </a:moveTo>
                <a:arcTo wR="21600" hR="6671" stAng="-5400000" swAng="5400000"/>
                <a:lnTo>
                  <a:pt x="21600" y="12769"/>
                </a:lnTo>
                <a:arcTo wR="21600" hR="6671" stAng="0" swAng="-541071"/>
                <a:lnTo>
                  <a:pt x="19212" y="9720"/>
                </a:lnTo>
                <a:arcTo wR="21600" hR="6671" stAng="-541071" swAng="-4858929"/>
                <a:close/>
              </a:path>
            </a:pathLst>
          </a:custGeom>
          <a:solidFill>
            <a:srgbClr val="ff0000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6" name=""/>
          <p:cNvSpPr/>
          <p:nvPr/>
        </p:nvSpPr>
        <p:spPr>
          <a:xfrm>
            <a:off x="1373040" y="838080"/>
            <a:ext cx="485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50%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7" name=""/>
          <p:cNvSpPr/>
          <p:nvPr/>
        </p:nvSpPr>
        <p:spPr>
          <a:xfrm>
            <a:off x="2211480" y="762120"/>
            <a:ext cx="485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50%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8" name=""/>
          <p:cNvSpPr/>
          <p:nvPr/>
        </p:nvSpPr>
        <p:spPr>
          <a:xfrm>
            <a:off x="1447920" y="320040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9" name=""/>
          <p:cNvSpPr/>
          <p:nvPr/>
        </p:nvSpPr>
        <p:spPr>
          <a:xfrm>
            <a:off x="1447920" y="1981080"/>
            <a:ext cx="83808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0" name=""/>
          <p:cNvSpPr/>
          <p:nvPr/>
        </p:nvSpPr>
        <p:spPr>
          <a:xfrm>
            <a:off x="1447920" y="259092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1" name=""/>
          <p:cNvSpPr/>
          <p:nvPr/>
        </p:nvSpPr>
        <p:spPr>
          <a:xfrm>
            <a:off x="1447920" y="2590920"/>
            <a:ext cx="65530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2" name=""/>
          <p:cNvSpPr/>
          <p:nvPr/>
        </p:nvSpPr>
        <p:spPr>
          <a:xfrm>
            <a:off x="1905120" y="2438280"/>
            <a:ext cx="0" cy="152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3" name=""/>
          <p:cNvSpPr/>
          <p:nvPr/>
        </p:nvSpPr>
        <p:spPr>
          <a:xfrm>
            <a:off x="2438280" y="259092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4" name=""/>
          <p:cNvSpPr/>
          <p:nvPr/>
        </p:nvSpPr>
        <p:spPr>
          <a:xfrm>
            <a:off x="2514600" y="3429000"/>
            <a:ext cx="1523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5" name=""/>
          <p:cNvSpPr/>
          <p:nvPr/>
        </p:nvSpPr>
        <p:spPr>
          <a:xfrm>
            <a:off x="2514600" y="32004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6" name=""/>
          <p:cNvSpPr/>
          <p:nvPr/>
        </p:nvSpPr>
        <p:spPr>
          <a:xfrm>
            <a:off x="2971800" y="34290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7" name=""/>
          <p:cNvSpPr/>
          <p:nvPr/>
        </p:nvSpPr>
        <p:spPr>
          <a:xfrm>
            <a:off x="4038480" y="34290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8" name=""/>
          <p:cNvSpPr/>
          <p:nvPr/>
        </p:nvSpPr>
        <p:spPr>
          <a:xfrm>
            <a:off x="5257800" y="373392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9" name=""/>
          <p:cNvSpPr/>
          <p:nvPr/>
        </p:nvSpPr>
        <p:spPr>
          <a:xfrm>
            <a:off x="2819520" y="3048120"/>
            <a:ext cx="2057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0" name=""/>
          <p:cNvSpPr/>
          <p:nvPr/>
        </p:nvSpPr>
        <p:spPr>
          <a:xfrm>
            <a:off x="4876920" y="30481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1" name=""/>
          <p:cNvSpPr/>
          <p:nvPr/>
        </p:nvSpPr>
        <p:spPr>
          <a:xfrm>
            <a:off x="5029200" y="259092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2" name=""/>
          <p:cNvSpPr/>
          <p:nvPr/>
        </p:nvSpPr>
        <p:spPr>
          <a:xfrm>
            <a:off x="1905120" y="16765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3" name=""/>
          <p:cNvSpPr/>
          <p:nvPr/>
        </p:nvSpPr>
        <p:spPr>
          <a:xfrm>
            <a:off x="5334120" y="510552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4" name=""/>
          <p:cNvSpPr/>
          <p:nvPr/>
        </p:nvSpPr>
        <p:spPr>
          <a:xfrm>
            <a:off x="304920" y="4191120"/>
            <a:ext cx="533160" cy="533160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JAPAN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5" name=""/>
          <p:cNvSpPr/>
          <p:nvPr/>
        </p:nvSpPr>
        <p:spPr>
          <a:xfrm>
            <a:off x="533520" y="4038480"/>
            <a:ext cx="0" cy="152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6" name=""/>
          <p:cNvSpPr/>
          <p:nvPr/>
        </p:nvSpPr>
        <p:spPr>
          <a:xfrm>
            <a:off x="8001000" y="4724280"/>
            <a:ext cx="990720" cy="609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TRADE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HOLDINGS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7" name=""/>
          <p:cNvSpPr/>
          <p:nvPr/>
        </p:nvSpPr>
        <p:spPr>
          <a:xfrm>
            <a:off x="7238880" y="3733920"/>
            <a:ext cx="1219320" cy="609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METALS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LUXEMBOURG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Sarl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8" name=""/>
          <p:cNvSpPr/>
          <p:nvPr/>
        </p:nvSpPr>
        <p:spPr>
          <a:xfrm>
            <a:off x="7391520" y="3048120"/>
            <a:ext cx="1295280" cy="5331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OVERSEAS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(HOLDINGS)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LTD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9" name=""/>
          <p:cNvSpPr/>
          <p:nvPr/>
        </p:nvSpPr>
        <p:spPr>
          <a:xfrm>
            <a:off x="1600200" y="3733920"/>
            <a:ext cx="83808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LTD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0" name=""/>
          <p:cNvSpPr/>
          <p:nvPr/>
        </p:nvSpPr>
        <p:spPr>
          <a:xfrm>
            <a:off x="1981080" y="2743200"/>
            <a:ext cx="83844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MCC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LTD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1" name=""/>
          <p:cNvSpPr/>
          <p:nvPr/>
        </p:nvSpPr>
        <p:spPr>
          <a:xfrm>
            <a:off x="762120" y="2743200"/>
            <a:ext cx="83808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LTD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2" name=""/>
          <p:cNvSpPr/>
          <p:nvPr/>
        </p:nvSpPr>
        <p:spPr>
          <a:xfrm>
            <a:off x="8001000" y="5562720"/>
            <a:ext cx="990720" cy="685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OF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AUSTRALIA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3" name=""/>
          <p:cNvSpPr/>
          <p:nvPr/>
        </p:nvSpPr>
        <p:spPr>
          <a:xfrm>
            <a:off x="7010280" y="5562720"/>
            <a:ext cx="83844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MCC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CORP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4" name=""/>
          <p:cNvSpPr/>
          <p:nvPr/>
        </p:nvSpPr>
        <p:spPr>
          <a:xfrm>
            <a:off x="6019920" y="4495680"/>
            <a:ext cx="2361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5" name=""/>
          <p:cNvSpPr/>
          <p:nvPr/>
        </p:nvSpPr>
        <p:spPr>
          <a:xfrm>
            <a:off x="8381880" y="449568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6" name=""/>
          <p:cNvSpPr/>
          <p:nvPr/>
        </p:nvSpPr>
        <p:spPr>
          <a:xfrm>
            <a:off x="8001000" y="434340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7" name=""/>
          <p:cNvSpPr/>
          <p:nvPr/>
        </p:nvSpPr>
        <p:spPr>
          <a:xfrm>
            <a:off x="8001000" y="3581280"/>
            <a:ext cx="0" cy="152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8" name=""/>
          <p:cNvSpPr/>
          <p:nvPr/>
        </p:nvSpPr>
        <p:spPr>
          <a:xfrm>
            <a:off x="4724280" y="3276720"/>
            <a:ext cx="106704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HONG KONG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9" name=""/>
          <p:cNvSpPr/>
          <p:nvPr/>
        </p:nvSpPr>
        <p:spPr>
          <a:xfrm>
            <a:off x="1523880" y="4495680"/>
            <a:ext cx="99072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SINGAPORE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0" name=""/>
          <p:cNvSpPr/>
          <p:nvPr/>
        </p:nvSpPr>
        <p:spPr>
          <a:xfrm>
            <a:off x="2666880" y="4495680"/>
            <a:ext cx="83844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 &amp;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MACHINE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1" name=""/>
          <p:cNvSpPr/>
          <p:nvPr/>
        </p:nvSpPr>
        <p:spPr>
          <a:xfrm>
            <a:off x="152280" y="4876920"/>
            <a:ext cx="91440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GUERNSEY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2" name=""/>
          <p:cNvSpPr/>
          <p:nvPr/>
        </p:nvSpPr>
        <p:spPr>
          <a:xfrm>
            <a:off x="152280" y="3581280"/>
            <a:ext cx="83844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FAR EAST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3" name=""/>
          <p:cNvSpPr/>
          <p:nvPr/>
        </p:nvSpPr>
        <p:spPr>
          <a:xfrm>
            <a:off x="1295280" y="3505320"/>
            <a:ext cx="6858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4" name=""/>
          <p:cNvSpPr/>
          <p:nvPr/>
        </p:nvSpPr>
        <p:spPr>
          <a:xfrm>
            <a:off x="1295280" y="3505320"/>
            <a:ext cx="0" cy="1600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5" name=""/>
          <p:cNvSpPr/>
          <p:nvPr/>
        </p:nvSpPr>
        <p:spPr>
          <a:xfrm flipH="1">
            <a:off x="1066320" y="510552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6" name=""/>
          <p:cNvSpPr/>
          <p:nvPr/>
        </p:nvSpPr>
        <p:spPr>
          <a:xfrm flipH="1">
            <a:off x="990720" y="388620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7" name=""/>
          <p:cNvSpPr/>
          <p:nvPr/>
        </p:nvSpPr>
        <p:spPr>
          <a:xfrm>
            <a:off x="8610480" y="3886200"/>
            <a:ext cx="533520" cy="533520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SWISS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8" name=""/>
          <p:cNvSpPr/>
          <p:nvPr/>
        </p:nvSpPr>
        <p:spPr>
          <a:xfrm>
            <a:off x="8458200" y="419112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9" name=""/>
          <p:cNvSpPr/>
          <p:nvPr/>
        </p:nvSpPr>
        <p:spPr>
          <a:xfrm>
            <a:off x="5715000" y="5562720"/>
            <a:ext cx="990720" cy="609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HOLDINGS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0" name=""/>
          <p:cNvSpPr/>
          <p:nvPr/>
        </p:nvSpPr>
        <p:spPr>
          <a:xfrm>
            <a:off x="4876920" y="6324480"/>
            <a:ext cx="838080" cy="381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HB INC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1" name=""/>
          <p:cNvSpPr/>
          <p:nvPr/>
        </p:nvSpPr>
        <p:spPr>
          <a:xfrm>
            <a:off x="5867280" y="6324480"/>
            <a:ext cx="1143000" cy="381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TRADING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SERVICES INC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2" name=""/>
          <p:cNvSpPr/>
          <p:nvPr/>
        </p:nvSpPr>
        <p:spPr>
          <a:xfrm>
            <a:off x="7162920" y="6324480"/>
            <a:ext cx="1066680" cy="381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LONDON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3" name=""/>
          <p:cNvSpPr/>
          <p:nvPr/>
        </p:nvSpPr>
        <p:spPr>
          <a:xfrm>
            <a:off x="5334120" y="6248520"/>
            <a:ext cx="2209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4" name=""/>
          <p:cNvSpPr/>
          <p:nvPr/>
        </p:nvSpPr>
        <p:spPr>
          <a:xfrm>
            <a:off x="5334120" y="624852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5" name=""/>
          <p:cNvSpPr/>
          <p:nvPr/>
        </p:nvSpPr>
        <p:spPr>
          <a:xfrm>
            <a:off x="6400800" y="624852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6" name=""/>
          <p:cNvSpPr/>
          <p:nvPr/>
        </p:nvSpPr>
        <p:spPr>
          <a:xfrm>
            <a:off x="7543800" y="624852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7" name=""/>
          <p:cNvSpPr/>
          <p:nvPr/>
        </p:nvSpPr>
        <p:spPr>
          <a:xfrm>
            <a:off x="6248520" y="617220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8" name=""/>
          <p:cNvSpPr/>
          <p:nvPr/>
        </p:nvSpPr>
        <p:spPr>
          <a:xfrm>
            <a:off x="6248520" y="5486400"/>
            <a:ext cx="2361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9" name=""/>
          <p:cNvSpPr/>
          <p:nvPr/>
        </p:nvSpPr>
        <p:spPr>
          <a:xfrm>
            <a:off x="8610480" y="548640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0" name=""/>
          <p:cNvSpPr/>
          <p:nvPr/>
        </p:nvSpPr>
        <p:spPr>
          <a:xfrm>
            <a:off x="7391520" y="548640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1" name=""/>
          <p:cNvSpPr/>
          <p:nvPr/>
        </p:nvSpPr>
        <p:spPr>
          <a:xfrm>
            <a:off x="6248520" y="548640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2" name=""/>
          <p:cNvSpPr/>
          <p:nvPr/>
        </p:nvSpPr>
        <p:spPr>
          <a:xfrm>
            <a:off x="8381880" y="533412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3" name=""/>
          <p:cNvSpPr/>
          <p:nvPr/>
        </p:nvSpPr>
        <p:spPr>
          <a:xfrm flipH="1">
            <a:off x="4648320" y="4495680"/>
            <a:ext cx="1371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4" name=""/>
          <p:cNvSpPr/>
          <p:nvPr/>
        </p:nvSpPr>
        <p:spPr>
          <a:xfrm>
            <a:off x="2590920" y="3657600"/>
            <a:ext cx="83808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MCC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PERU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5" name=""/>
          <p:cNvSpPr/>
          <p:nvPr/>
        </p:nvSpPr>
        <p:spPr>
          <a:xfrm>
            <a:off x="3657600" y="3657600"/>
            <a:ext cx="83808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MCC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CHILE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6" name=""/>
          <p:cNvSpPr/>
          <p:nvPr/>
        </p:nvSpPr>
        <p:spPr>
          <a:xfrm>
            <a:off x="4952880" y="365760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7" name=""/>
          <p:cNvSpPr/>
          <p:nvPr/>
        </p:nvSpPr>
        <p:spPr>
          <a:xfrm>
            <a:off x="4268880" y="3048120"/>
            <a:ext cx="485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95%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8" name=""/>
          <p:cNvSpPr/>
          <p:nvPr/>
        </p:nvSpPr>
        <p:spPr>
          <a:xfrm>
            <a:off x="5106960" y="2971800"/>
            <a:ext cx="409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9" name=""/>
          <p:cNvSpPr/>
          <p:nvPr/>
        </p:nvSpPr>
        <p:spPr>
          <a:xfrm>
            <a:off x="4495680" y="5562720"/>
            <a:ext cx="1526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0" name=""/>
          <p:cNvSpPr/>
          <p:nvPr/>
        </p:nvSpPr>
        <p:spPr>
          <a:xfrm flipV="1">
            <a:off x="4648320" y="4495680"/>
            <a:ext cx="0" cy="10670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1" name=""/>
          <p:cNvSpPr/>
          <p:nvPr/>
        </p:nvSpPr>
        <p:spPr>
          <a:xfrm>
            <a:off x="990720" y="5867280"/>
            <a:ext cx="1295280" cy="8384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METALL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RECYCLING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VERWALTUNGS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GMBH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2" name=""/>
          <p:cNvSpPr/>
          <p:nvPr/>
        </p:nvSpPr>
        <p:spPr>
          <a:xfrm>
            <a:off x="2590920" y="5410080"/>
            <a:ext cx="1904760" cy="533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METALS GERMANY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HOLDINGS GMBH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3" name=""/>
          <p:cNvSpPr/>
          <p:nvPr/>
        </p:nvSpPr>
        <p:spPr>
          <a:xfrm flipV="1">
            <a:off x="1600200" y="5638320"/>
            <a:ext cx="99072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4" name=""/>
          <p:cNvSpPr/>
          <p:nvPr/>
        </p:nvSpPr>
        <p:spPr>
          <a:xfrm>
            <a:off x="2895480" y="6095880"/>
            <a:ext cx="1752840" cy="609840"/>
          </a:xfrm>
          <a:prstGeom prst="triangle">
            <a:avLst>
              <a:gd name="adj" fmla="val 50000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METALL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RECYCLING KG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5" name=""/>
          <p:cNvSpPr/>
          <p:nvPr/>
        </p:nvSpPr>
        <p:spPr>
          <a:xfrm>
            <a:off x="4340160" y="6254640"/>
            <a:ext cx="18432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6" name=""/>
          <p:cNvSpPr/>
          <p:nvPr/>
        </p:nvSpPr>
        <p:spPr>
          <a:xfrm>
            <a:off x="2286000" y="6477120"/>
            <a:ext cx="914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7" name=""/>
          <p:cNvSpPr/>
          <p:nvPr/>
        </p:nvSpPr>
        <p:spPr>
          <a:xfrm>
            <a:off x="2425320" y="6232680"/>
            <a:ext cx="570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 share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8" name=""/>
          <p:cNvSpPr/>
          <p:nvPr/>
        </p:nvSpPr>
        <p:spPr>
          <a:xfrm>
            <a:off x="3733920" y="594360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9" name=""/>
          <p:cNvSpPr/>
          <p:nvPr/>
        </p:nvSpPr>
        <p:spPr>
          <a:xfrm>
            <a:off x="380880" y="1981080"/>
            <a:ext cx="83844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E METRA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LTD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0" name=""/>
          <p:cNvSpPr/>
          <p:nvPr/>
        </p:nvSpPr>
        <p:spPr>
          <a:xfrm>
            <a:off x="4800600" y="4648320"/>
            <a:ext cx="106668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METALS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BELGIUM NV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1" name=""/>
          <p:cNvSpPr/>
          <p:nvPr/>
        </p:nvSpPr>
        <p:spPr>
          <a:xfrm>
            <a:off x="6095880" y="4800600"/>
            <a:ext cx="83844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HENRY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BATH BV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2" name=""/>
          <p:cNvSpPr/>
          <p:nvPr/>
        </p:nvSpPr>
        <p:spPr>
          <a:xfrm>
            <a:off x="5334120" y="4495680"/>
            <a:ext cx="0" cy="152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3" name=""/>
          <p:cNvSpPr/>
          <p:nvPr/>
        </p:nvSpPr>
        <p:spPr>
          <a:xfrm>
            <a:off x="6477120" y="44956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4" name=""/>
          <p:cNvSpPr/>
          <p:nvPr/>
        </p:nvSpPr>
        <p:spPr>
          <a:xfrm>
            <a:off x="534960" y="1676520"/>
            <a:ext cx="485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25%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5" name=""/>
          <p:cNvSpPr/>
          <p:nvPr/>
        </p:nvSpPr>
        <p:spPr>
          <a:xfrm>
            <a:off x="3582360" y="0"/>
            <a:ext cx="1882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GROUP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6" name=""/>
          <p:cNvSpPr/>
          <p:nvPr/>
        </p:nvSpPr>
        <p:spPr>
          <a:xfrm>
            <a:off x="4800600" y="3886200"/>
            <a:ext cx="83808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CHINA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7" name=""/>
          <p:cNvSpPr/>
          <p:nvPr/>
        </p:nvSpPr>
        <p:spPr>
          <a:xfrm>
            <a:off x="5026680" y="609480"/>
            <a:ext cx="344880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Step 5 - MG Belgium sells 25% interest in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E-Metra Limited to Networks LP for FMV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[</a:t>
            </a: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timetable per commercial negotiations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]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8" name=""/>
          <p:cNvSpPr/>
          <p:nvPr/>
        </p:nvSpPr>
        <p:spPr>
          <a:xfrm>
            <a:off x="7924680" y="281952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9" name=""/>
          <p:cNvSpPr/>
          <p:nvPr/>
        </p:nvSpPr>
        <p:spPr>
          <a:xfrm>
            <a:off x="8001000" y="259092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0" name=""/>
          <p:cNvSpPr/>
          <p:nvPr/>
        </p:nvSpPr>
        <p:spPr>
          <a:xfrm>
            <a:off x="2286000" y="152280"/>
            <a:ext cx="838080" cy="609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CORP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1" name=""/>
          <p:cNvSpPr/>
          <p:nvPr/>
        </p:nvSpPr>
        <p:spPr>
          <a:xfrm>
            <a:off x="1066680" y="914400"/>
            <a:ext cx="2057400" cy="762120"/>
          </a:xfrm>
          <a:prstGeom prst="triangle">
            <a:avLst>
              <a:gd name="adj" fmla="val 50000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NETWORKS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LP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2" name=""/>
          <p:cNvSpPr/>
          <p:nvPr/>
        </p:nvSpPr>
        <p:spPr>
          <a:xfrm>
            <a:off x="228600" y="228600"/>
            <a:ext cx="1066680" cy="609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NETWORKS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EQUITY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INVESTORS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3" name=""/>
          <p:cNvSpPr/>
          <p:nvPr/>
        </p:nvSpPr>
        <p:spPr>
          <a:xfrm>
            <a:off x="762120" y="838080"/>
            <a:ext cx="914400" cy="381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4" name=""/>
          <p:cNvSpPr/>
          <p:nvPr/>
        </p:nvSpPr>
        <p:spPr>
          <a:xfrm flipH="1">
            <a:off x="2514240" y="762120"/>
            <a:ext cx="22860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5" name=""/>
          <p:cNvSpPr/>
          <p:nvPr/>
        </p:nvSpPr>
        <p:spPr>
          <a:xfrm>
            <a:off x="1981080" y="35053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6" name=""/>
          <p:cNvSpPr/>
          <p:nvPr/>
        </p:nvSpPr>
        <p:spPr>
          <a:xfrm>
            <a:off x="1752480" y="434340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7" name=""/>
          <p:cNvSpPr/>
          <p:nvPr/>
        </p:nvSpPr>
        <p:spPr>
          <a:xfrm>
            <a:off x="1752480" y="4343400"/>
            <a:ext cx="1447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8" name=""/>
          <p:cNvSpPr/>
          <p:nvPr/>
        </p:nvSpPr>
        <p:spPr>
          <a:xfrm>
            <a:off x="3200400" y="434340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9" name=""/>
          <p:cNvSpPr/>
          <p:nvPr/>
        </p:nvSpPr>
        <p:spPr>
          <a:xfrm>
            <a:off x="1981080" y="419112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0" name=""/>
          <p:cNvSpPr/>
          <p:nvPr/>
        </p:nvSpPr>
        <p:spPr>
          <a:xfrm>
            <a:off x="1373040" y="838080"/>
            <a:ext cx="485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1" name=""/>
          <p:cNvSpPr/>
          <p:nvPr/>
        </p:nvSpPr>
        <p:spPr>
          <a:xfrm>
            <a:off x="2211480" y="762120"/>
            <a:ext cx="485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2" name=""/>
          <p:cNvSpPr/>
          <p:nvPr/>
        </p:nvSpPr>
        <p:spPr>
          <a:xfrm>
            <a:off x="1447920" y="320040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3" name=""/>
          <p:cNvSpPr/>
          <p:nvPr/>
        </p:nvSpPr>
        <p:spPr>
          <a:xfrm>
            <a:off x="1447920" y="1981080"/>
            <a:ext cx="83808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4" name=""/>
          <p:cNvSpPr/>
          <p:nvPr/>
        </p:nvSpPr>
        <p:spPr>
          <a:xfrm>
            <a:off x="1447920" y="259092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5" name=""/>
          <p:cNvSpPr/>
          <p:nvPr/>
        </p:nvSpPr>
        <p:spPr>
          <a:xfrm>
            <a:off x="1447920" y="2590920"/>
            <a:ext cx="65530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6" name=""/>
          <p:cNvSpPr/>
          <p:nvPr/>
        </p:nvSpPr>
        <p:spPr>
          <a:xfrm>
            <a:off x="1905120" y="2438280"/>
            <a:ext cx="0" cy="152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7" name=""/>
          <p:cNvSpPr/>
          <p:nvPr/>
        </p:nvSpPr>
        <p:spPr>
          <a:xfrm>
            <a:off x="2438280" y="259092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8" name=""/>
          <p:cNvSpPr/>
          <p:nvPr/>
        </p:nvSpPr>
        <p:spPr>
          <a:xfrm>
            <a:off x="2514600" y="3429000"/>
            <a:ext cx="1523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9" name=""/>
          <p:cNvSpPr/>
          <p:nvPr/>
        </p:nvSpPr>
        <p:spPr>
          <a:xfrm>
            <a:off x="2514600" y="32004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0" name=""/>
          <p:cNvSpPr/>
          <p:nvPr/>
        </p:nvSpPr>
        <p:spPr>
          <a:xfrm>
            <a:off x="2971800" y="34290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1" name=""/>
          <p:cNvSpPr/>
          <p:nvPr/>
        </p:nvSpPr>
        <p:spPr>
          <a:xfrm>
            <a:off x="4038480" y="34290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2" name=""/>
          <p:cNvSpPr/>
          <p:nvPr/>
        </p:nvSpPr>
        <p:spPr>
          <a:xfrm>
            <a:off x="5257800" y="373392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3" name=""/>
          <p:cNvSpPr/>
          <p:nvPr/>
        </p:nvSpPr>
        <p:spPr>
          <a:xfrm>
            <a:off x="2819520" y="3048120"/>
            <a:ext cx="2057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4" name=""/>
          <p:cNvSpPr/>
          <p:nvPr/>
        </p:nvSpPr>
        <p:spPr>
          <a:xfrm>
            <a:off x="4876920" y="30481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5" name=""/>
          <p:cNvSpPr/>
          <p:nvPr/>
        </p:nvSpPr>
        <p:spPr>
          <a:xfrm>
            <a:off x="5029200" y="259092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6" name=""/>
          <p:cNvSpPr/>
          <p:nvPr/>
        </p:nvSpPr>
        <p:spPr>
          <a:xfrm>
            <a:off x="1905120" y="182880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7" name=""/>
          <p:cNvSpPr/>
          <p:nvPr/>
        </p:nvSpPr>
        <p:spPr>
          <a:xfrm>
            <a:off x="304920" y="4191120"/>
            <a:ext cx="533160" cy="533160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JAPAN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8" name=""/>
          <p:cNvSpPr/>
          <p:nvPr/>
        </p:nvSpPr>
        <p:spPr>
          <a:xfrm>
            <a:off x="533520" y="4038480"/>
            <a:ext cx="0" cy="152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9" name=""/>
          <p:cNvSpPr/>
          <p:nvPr/>
        </p:nvSpPr>
        <p:spPr>
          <a:xfrm>
            <a:off x="1066680" y="1828800"/>
            <a:ext cx="0" cy="15228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0" name=""/>
          <p:cNvSpPr/>
          <p:nvPr/>
        </p:nvSpPr>
        <p:spPr>
          <a:xfrm>
            <a:off x="1066680" y="1828800"/>
            <a:ext cx="8384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1" name=""/>
          <p:cNvSpPr/>
          <p:nvPr/>
        </p:nvSpPr>
        <p:spPr>
          <a:xfrm>
            <a:off x="1600200" y="167652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2" name=""/>
          <p:cNvSpPr/>
          <p:nvPr/>
        </p:nvSpPr>
        <p:spPr>
          <a:xfrm>
            <a:off x="4800600" y="5334120"/>
            <a:ext cx="83808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E METRA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LTD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3" name=""/>
          <p:cNvSpPr/>
          <p:nvPr/>
        </p:nvSpPr>
        <p:spPr>
          <a:xfrm>
            <a:off x="5335560" y="5105520"/>
            <a:ext cx="485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25%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4" name=""/>
          <p:cNvSpPr/>
          <p:nvPr/>
        </p:nvSpPr>
        <p:spPr>
          <a:xfrm>
            <a:off x="5334120" y="5105520"/>
            <a:ext cx="0" cy="228600"/>
          </a:xfrm>
          <a:prstGeom prst="line">
            <a:avLst/>
          </a:prstGeom>
          <a:ln w="9360">
            <a:solidFill>
              <a:srgbClr val="ff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5" name=""/>
          <p:cNvSpPr/>
          <p:nvPr/>
        </p:nvSpPr>
        <p:spPr>
          <a:xfrm>
            <a:off x="8001000" y="4724280"/>
            <a:ext cx="990720" cy="60984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MG TRADE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HOLDINGS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INC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6" name=""/>
          <p:cNvSpPr/>
          <p:nvPr/>
        </p:nvSpPr>
        <p:spPr>
          <a:xfrm>
            <a:off x="5943600" y="3429000"/>
            <a:ext cx="1219320" cy="609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METALS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LUXEMBOURG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Sarl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7" name=""/>
          <p:cNvSpPr/>
          <p:nvPr/>
        </p:nvSpPr>
        <p:spPr>
          <a:xfrm>
            <a:off x="5943600" y="2819520"/>
            <a:ext cx="1295280" cy="5331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OVERSEAS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(HOLDINGS)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LTD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8" name=""/>
          <p:cNvSpPr/>
          <p:nvPr/>
        </p:nvSpPr>
        <p:spPr>
          <a:xfrm>
            <a:off x="1600200" y="3733920"/>
            <a:ext cx="83808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LTD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9" name=""/>
          <p:cNvSpPr/>
          <p:nvPr/>
        </p:nvSpPr>
        <p:spPr>
          <a:xfrm>
            <a:off x="1981080" y="2743200"/>
            <a:ext cx="83844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MCC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LTD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0" name=""/>
          <p:cNvSpPr/>
          <p:nvPr/>
        </p:nvSpPr>
        <p:spPr>
          <a:xfrm>
            <a:off x="762120" y="2743200"/>
            <a:ext cx="83808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LTD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1" name=""/>
          <p:cNvSpPr/>
          <p:nvPr/>
        </p:nvSpPr>
        <p:spPr>
          <a:xfrm>
            <a:off x="8001000" y="5562720"/>
            <a:ext cx="990720" cy="68580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MG OF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AUSTRALIA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PTY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2" name=""/>
          <p:cNvSpPr/>
          <p:nvPr/>
        </p:nvSpPr>
        <p:spPr>
          <a:xfrm>
            <a:off x="7010280" y="5562720"/>
            <a:ext cx="83844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MG MCC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CORP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3" name=""/>
          <p:cNvSpPr/>
          <p:nvPr/>
        </p:nvSpPr>
        <p:spPr>
          <a:xfrm>
            <a:off x="6019920" y="4495680"/>
            <a:ext cx="2743200" cy="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4" name=""/>
          <p:cNvSpPr/>
          <p:nvPr/>
        </p:nvSpPr>
        <p:spPr>
          <a:xfrm>
            <a:off x="8381880" y="4495680"/>
            <a:ext cx="0" cy="22860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5" name=""/>
          <p:cNvSpPr/>
          <p:nvPr/>
        </p:nvSpPr>
        <p:spPr>
          <a:xfrm>
            <a:off x="4724280" y="3276720"/>
            <a:ext cx="106704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HONG KONG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6" name=""/>
          <p:cNvSpPr/>
          <p:nvPr/>
        </p:nvSpPr>
        <p:spPr>
          <a:xfrm>
            <a:off x="1523880" y="4495680"/>
            <a:ext cx="99072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SINGAPORE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7" name=""/>
          <p:cNvSpPr/>
          <p:nvPr/>
        </p:nvSpPr>
        <p:spPr>
          <a:xfrm>
            <a:off x="2666880" y="4495680"/>
            <a:ext cx="83844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 &amp;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MACHINE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8" name=""/>
          <p:cNvSpPr/>
          <p:nvPr/>
        </p:nvSpPr>
        <p:spPr>
          <a:xfrm>
            <a:off x="152280" y="4876920"/>
            <a:ext cx="91440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GUERNSEY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9" name=""/>
          <p:cNvSpPr/>
          <p:nvPr/>
        </p:nvSpPr>
        <p:spPr>
          <a:xfrm>
            <a:off x="152280" y="3581280"/>
            <a:ext cx="83844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FAR EAST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0" name=""/>
          <p:cNvSpPr/>
          <p:nvPr/>
        </p:nvSpPr>
        <p:spPr>
          <a:xfrm>
            <a:off x="1295280" y="3505320"/>
            <a:ext cx="6858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1" name=""/>
          <p:cNvSpPr/>
          <p:nvPr/>
        </p:nvSpPr>
        <p:spPr>
          <a:xfrm>
            <a:off x="1295280" y="3505320"/>
            <a:ext cx="0" cy="1600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2" name=""/>
          <p:cNvSpPr/>
          <p:nvPr/>
        </p:nvSpPr>
        <p:spPr>
          <a:xfrm flipH="1">
            <a:off x="1066320" y="510552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3" name=""/>
          <p:cNvSpPr/>
          <p:nvPr/>
        </p:nvSpPr>
        <p:spPr>
          <a:xfrm flipH="1">
            <a:off x="990720" y="388620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4" name=""/>
          <p:cNvSpPr/>
          <p:nvPr/>
        </p:nvSpPr>
        <p:spPr>
          <a:xfrm>
            <a:off x="7315200" y="3429000"/>
            <a:ext cx="533520" cy="533520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SWISS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5" name=""/>
          <p:cNvSpPr/>
          <p:nvPr/>
        </p:nvSpPr>
        <p:spPr>
          <a:xfrm>
            <a:off x="5715000" y="5562720"/>
            <a:ext cx="990720" cy="60948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MG 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HOLDINGS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INC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6" name=""/>
          <p:cNvSpPr/>
          <p:nvPr/>
        </p:nvSpPr>
        <p:spPr>
          <a:xfrm>
            <a:off x="4876920" y="6324480"/>
            <a:ext cx="838080" cy="38124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HB INC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7" name=""/>
          <p:cNvSpPr/>
          <p:nvPr/>
        </p:nvSpPr>
        <p:spPr>
          <a:xfrm>
            <a:off x="5867280" y="6324480"/>
            <a:ext cx="1143000" cy="38124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MG TRADING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SERVICES INC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8" name=""/>
          <p:cNvSpPr/>
          <p:nvPr/>
        </p:nvSpPr>
        <p:spPr>
          <a:xfrm>
            <a:off x="7162920" y="6324480"/>
            <a:ext cx="1066680" cy="38124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MG LONDON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INC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9" name=""/>
          <p:cNvSpPr/>
          <p:nvPr/>
        </p:nvSpPr>
        <p:spPr>
          <a:xfrm>
            <a:off x="5334120" y="6248520"/>
            <a:ext cx="2209680" cy="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0" name=""/>
          <p:cNvSpPr/>
          <p:nvPr/>
        </p:nvSpPr>
        <p:spPr>
          <a:xfrm>
            <a:off x="5334120" y="6248520"/>
            <a:ext cx="0" cy="7596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1" name=""/>
          <p:cNvSpPr/>
          <p:nvPr/>
        </p:nvSpPr>
        <p:spPr>
          <a:xfrm>
            <a:off x="6400800" y="6248520"/>
            <a:ext cx="0" cy="7596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2" name=""/>
          <p:cNvSpPr/>
          <p:nvPr/>
        </p:nvSpPr>
        <p:spPr>
          <a:xfrm>
            <a:off x="7543800" y="6248520"/>
            <a:ext cx="0" cy="7596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3" name=""/>
          <p:cNvSpPr/>
          <p:nvPr/>
        </p:nvSpPr>
        <p:spPr>
          <a:xfrm>
            <a:off x="6248520" y="6172200"/>
            <a:ext cx="0" cy="7632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4" name=""/>
          <p:cNvSpPr/>
          <p:nvPr/>
        </p:nvSpPr>
        <p:spPr>
          <a:xfrm>
            <a:off x="6248520" y="5486400"/>
            <a:ext cx="2361960" cy="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5" name=""/>
          <p:cNvSpPr/>
          <p:nvPr/>
        </p:nvSpPr>
        <p:spPr>
          <a:xfrm>
            <a:off x="8610480" y="5486400"/>
            <a:ext cx="0" cy="7632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6" name=""/>
          <p:cNvSpPr/>
          <p:nvPr/>
        </p:nvSpPr>
        <p:spPr>
          <a:xfrm>
            <a:off x="7391520" y="5486400"/>
            <a:ext cx="0" cy="7632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7" name=""/>
          <p:cNvSpPr/>
          <p:nvPr/>
        </p:nvSpPr>
        <p:spPr>
          <a:xfrm>
            <a:off x="6248520" y="5486400"/>
            <a:ext cx="0" cy="7632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8" name=""/>
          <p:cNvSpPr/>
          <p:nvPr/>
        </p:nvSpPr>
        <p:spPr>
          <a:xfrm>
            <a:off x="8381880" y="5334120"/>
            <a:ext cx="0" cy="15228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9" name=""/>
          <p:cNvSpPr/>
          <p:nvPr/>
        </p:nvSpPr>
        <p:spPr>
          <a:xfrm flipH="1">
            <a:off x="4648320" y="4495680"/>
            <a:ext cx="1371600" cy="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0" name=""/>
          <p:cNvSpPr/>
          <p:nvPr/>
        </p:nvSpPr>
        <p:spPr>
          <a:xfrm>
            <a:off x="2590920" y="3657600"/>
            <a:ext cx="83808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MCC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PERU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1" name=""/>
          <p:cNvSpPr/>
          <p:nvPr/>
        </p:nvSpPr>
        <p:spPr>
          <a:xfrm>
            <a:off x="3657600" y="3657600"/>
            <a:ext cx="83808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MCC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CHILE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2" name=""/>
          <p:cNvSpPr/>
          <p:nvPr/>
        </p:nvSpPr>
        <p:spPr>
          <a:xfrm>
            <a:off x="4952880" y="365760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3" name=""/>
          <p:cNvSpPr/>
          <p:nvPr/>
        </p:nvSpPr>
        <p:spPr>
          <a:xfrm>
            <a:off x="4268880" y="3048120"/>
            <a:ext cx="485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95%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4" name=""/>
          <p:cNvSpPr/>
          <p:nvPr/>
        </p:nvSpPr>
        <p:spPr>
          <a:xfrm>
            <a:off x="5106960" y="2971800"/>
            <a:ext cx="409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5" name=""/>
          <p:cNvSpPr/>
          <p:nvPr/>
        </p:nvSpPr>
        <p:spPr>
          <a:xfrm>
            <a:off x="4495680" y="5562720"/>
            <a:ext cx="152640" cy="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6" name=""/>
          <p:cNvSpPr/>
          <p:nvPr/>
        </p:nvSpPr>
        <p:spPr>
          <a:xfrm flipV="1">
            <a:off x="4648320" y="4495680"/>
            <a:ext cx="0" cy="106704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7" name=""/>
          <p:cNvSpPr/>
          <p:nvPr/>
        </p:nvSpPr>
        <p:spPr>
          <a:xfrm>
            <a:off x="990720" y="5867280"/>
            <a:ext cx="1295280" cy="83844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MG METALL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RECYCLING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VERWALTUNGS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GMBH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8" name=""/>
          <p:cNvSpPr/>
          <p:nvPr/>
        </p:nvSpPr>
        <p:spPr>
          <a:xfrm>
            <a:off x="2590920" y="5410080"/>
            <a:ext cx="1904760" cy="53352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MG METALS GERMANY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HOLDINGS GMBH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9" name=""/>
          <p:cNvSpPr/>
          <p:nvPr/>
        </p:nvSpPr>
        <p:spPr>
          <a:xfrm flipV="1">
            <a:off x="1600200" y="5638320"/>
            <a:ext cx="990720" cy="22860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0" name=""/>
          <p:cNvSpPr/>
          <p:nvPr/>
        </p:nvSpPr>
        <p:spPr>
          <a:xfrm>
            <a:off x="2895480" y="6095880"/>
            <a:ext cx="1752840" cy="609840"/>
          </a:xfrm>
          <a:prstGeom prst="triangle">
            <a:avLst>
              <a:gd name="adj" fmla="val 50000"/>
            </a:avLst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METALL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RECYCLING KG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1" name=""/>
          <p:cNvSpPr/>
          <p:nvPr/>
        </p:nvSpPr>
        <p:spPr>
          <a:xfrm>
            <a:off x="2286000" y="6477120"/>
            <a:ext cx="914400" cy="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2" name=""/>
          <p:cNvSpPr/>
          <p:nvPr/>
        </p:nvSpPr>
        <p:spPr>
          <a:xfrm>
            <a:off x="2425320" y="6232680"/>
            <a:ext cx="570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1 share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3" name=""/>
          <p:cNvSpPr/>
          <p:nvPr/>
        </p:nvSpPr>
        <p:spPr>
          <a:xfrm>
            <a:off x="3733920" y="5943600"/>
            <a:ext cx="0" cy="15228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4" name=""/>
          <p:cNvSpPr/>
          <p:nvPr/>
        </p:nvSpPr>
        <p:spPr>
          <a:xfrm>
            <a:off x="380880" y="1981080"/>
            <a:ext cx="83844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 METRA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LTD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5" name=""/>
          <p:cNvSpPr/>
          <p:nvPr/>
        </p:nvSpPr>
        <p:spPr>
          <a:xfrm>
            <a:off x="4800600" y="4648320"/>
            <a:ext cx="106668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MG METALS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BELGIUM NV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6" name=""/>
          <p:cNvSpPr/>
          <p:nvPr/>
        </p:nvSpPr>
        <p:spPr>
          <a:xfrm>
            <a:off x="6095880" y="4800600"/>
            <a:ext cx="83844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HENRY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BATH BV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7" name=""/>
          <p:cNvSpPr/>
          <p:nvPr/>
        </p:nvSpPr>
        <p:spPr>
          <a:xfrm>
            <a:off x="5334120" y="4495680"/>
            <a:ext cx="0" cy="15264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8" name=""/>
          <p:cNvSpPr/>
          <p:nvPr/>
        </p:nvSpPr>
        <p:spPr>
          <a:xfrm>
            <a:off x="6477120" y="4495680"/>
            <a:ext cx="0" cy="30492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9" name=""/>
          <p:cNvSpPr/>
          <p:nvPr/>
        </p:nvSpPr>
        <p:spPr>
          <a:xfrm>
            <a:off x="534960" y="1676520"/>
            <a:ext cx="485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25%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0" name=""/>
          <p:cNvSpPr/>
          <p:nvPr/>
        </p:nvSpPr>
        <p:spPr>
          <a:xfrm>
            <a:off x="3582360" y="0"/>
            <a:ext cx="1882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GROUP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1" name=""/>
          <p:cNvSpPr/>
          <p:nvPr/>
        </p:nvSpPr>
        <p:spPr>
          <a:xfrm>
            <a:off x="4800600" y="3886200"/>
            <a:ext cx="83808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CHINA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2" name=""/>
          <p:cNvSpPr/>
          <p:nvPr/>
        </p:nvSpPr>
        <p:spPr>
          <a:xfrm>
            <a:off x="4723920" y="533520"/>
            <a:ext cx="409356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Step 6 - Luxco sells shares in subsidiaries to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Networks LP for FMV [1 October 2000/2001]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Networks to consider use of BV or other entity above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foreign subs to facilitate circulation of cash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3" name=""/>
          <p:cNvSpPr/>
          <p:nvPr/>
        </p:nvSpPr>
        <p:spPr>
          <a:xfrm>
            <a:off x="7924680" y="281952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4" name=""/>
          <p:cNvSpPr/>
          <p:nvPr/>
        </p:nvSpPr>
        <p:spPr>
          <a:xfrm>
            <a:off x="6400800" y="25909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5" name=""/>
          <p:cNvSpPr/>
          <p:nvPr/>
        </p:nvSpPr>
        <p:spPr>
          <a:xfrm>
            <a:off x="2286000" y="152280"/>
            <a:ext cx="838080" cy="609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CORP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6" name=""/>
          <p:cNvSpPr/>
          <p:nvPr/>
        </p:nvSpPr>
        <p:spPr>
          <a:xfrm>
            <a:off x="1066680" y="914400"/>
            <a:ext cx="2057400" cy="762120"/>
          </a:xfrm>
          <a:prstGeom prst="triangle">
            <a:avLst>
              <a:gd name="adj" fmla="val 50000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NETWORKS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LP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7" name=""/>
          <p:cNvSpPr/>
          <p:nvPr/>
        </p:nvSpPr>
        <p:spPr>
          <a:xfrm>
            <a:off x="228600" y="228600"/>
            <a:ext cx="1066680" cy="609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NETWORKS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EQUITY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INVESTORS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8" name=""/>
          <p:cNvSpPr/>
          <p:nvPr/>
        </p:nvSpPr>
        <p:spPr>
          <a:xfrm>
            <a:off x="762120" y="838080"/>
            <a:ext cx="914400" cy="381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9" name=""/>
          <p:cNvSpPr/>
          <p:nvPr/>
        </p:nvSpPr>
        <p:spPr>
          <a:xfrm flipH="1">
            <a:off x="2514240" y="762120"/>
            <a:ext cx="22860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0" name=""/>
          <p:cNvSpPr/>
          <p:nvPr/>
        </p:nvSpPr>
        <p:spPr>
          <a:xfrm>
            <a:off x="1981080" y="35053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1" name=""/>
          <p:cNvSpPr/>
          <p:nvPr/>
        </p:nvSpPr>
        <p:spPr>
          <a:xfrm>
            <a:off x="1752480" y="434340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2" name=""/>
          <p:cNvSpPr/>
          <p:nvPr/>
        </p:nvSpPr>
        <p:spPr>
          <a:xfrm>
            <a:off x="1752480" y="4343400"/>
            <a:ext cx="1447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3" name=""/>
          <p:cNvSpPr/>
          <p:nvPr/>
        </p:nvSpPr>
        <p:spPr>
          <a:xfrm>
            <a:off x="3200400" y="434340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4" name=""/>
          <p:cNvSpPr/>
          <p:nvPr/>
        </p:nvSpPr>
        <p:spPr>
          <a:xfrm>
            <a:off x="1981080" y="419112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5" name=""/>
          <p:cNvSpPr/>
          <p:nvPr/>
        </p:nvSpPr>
        <p:spPr>
          <a:xfrm>
            <a:off x="1373040" y="838080"/>
            <a:ext cx="485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6" name=""/>
          <p:cNvSpPr/>
          <p:nvPr/>
        </p:nvSpPr>
        <p:spPr>
          <a:xfrm>
            <a:off x="2211480" y="762120"/>
            <a:ext cx="485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7" name=""/>
          <p:cNvSpPr/>
          <p:nvPr/>
        </p:nvSpPr>
        <p:spPr>
          <a:xfrm>
            <a:off x="1447920" y="320040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8" name=""/>
          <p:cNvSpPr/>
          <p:nvPr/>
        </p:nvSpPr>
        <p:spPr>
          <a:xfrm>
            <a:off x="1447920" y="1981080"/>
            <a:ext cx="83808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9" name=""/>
          <p:cNvSpPr/>
          <p:nvPr/>
        </p:nvSpPr>
        <p:spPr>
          <a:xfrm>
            <a:off x="1447920" y="259092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0" name=""/>
          <p:cNvSpPr/>
          <p:nvPr/>
        </p:nvSpPr>
        <p:spPr>
          <a:xfrm>
            <a:off x="1447920" y="2590920"/>
            <a:ext cx="4952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1" name=""/>
          <p:cNvSpPr/>
          <p:nvPr/>
        </p:nvSpPr>
        <p:spPr>
          <a:xfrm>
            <a:off x="1905120" y="2438280"/>
            <a:ext cx="0" cy="152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2" name=""/>
          <p:cNvSpPr/>
          <p:nvPr/>
        </p:nvSpPr>
        <p:spPr>
          <a:xfrm>
            <a:off x="2438280" y="259092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3" name=""/>
          <p:cNvSpPr/>
          <p:nvPr/>
        </p:nvSpPr>
        <p:spPr>
          <a:xfrm>
            <a:off x="2514600" y="3429000"/>
            <a:ext cx="1523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4" name=""/>
          <p:cNvSpPr/>
          <p:nvPr/>
        </p:nvSpPr>
        <p:spPr>
          <a:xfrm>
            <a:off x="2514600" y="32004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5" name=""/>
          <p:cNvSpPr/>
          <p:nvPr/>
        </p:nvSpPr>
        <p:spPr>
          <a:xfrm>
            <a:off x="2971800" y="34290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6" name=""/>
          <p:cNvSpPr/>
          <p:nvPr/>
        </p:nvSpPr>
        <p:spPr>
          <a:xfrm>
            <a:off x="4038480" y="34290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7" name=""/>
          <p:cNvSpPr/>
          <p:nvPr/>
        </p:nvSpPr>
        <p:spPr>
          <a:xfrm>
            <a:off x="5257800" y="373392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8" name=""/>
          <p:cNvSpPr/>
          <p:nvPr/>
        </p:nvSpPr>
        <p:spPr>
          <a:xfrm>
            <a:off x="2819520" y="3048120"/>
            <a:ext cx="2057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9" name=""/>
          <p:cNvSpPr/>
          <p:nvPr/>
        </p:nvSpPr>
        <p:spPr>
          <a:xfrm>
            <a:off x="4876920" y="30481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0" name=""/>
          <p:cNvSpPr/>
          <p:nvPr/>
        </p:nvSpPr>
        <p:spPr>
          <a:xfrm>
            <a:off x="5029200" y="259092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1" name=""/>
          <p:cNvSpPr/>
          <p:nvPr/>
        </p:nvSpPr>
        <p:spPr>
          <a:xfrm>
            <a:off x="304920" y="4191120"/>
            <a:ext cx="533160" cy="533160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JAPAN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2" name=""/>
          <p:cNvSpPr/>
          <p:nvPr/>
        </p:nvSpPr>
        <p:spPr>
          <a:xfrm>
            <a:off x="533520" y="4038480"/>
            <a:ext cx="0" cy="152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3" name=""/>
          <p:cNvSpPr/>
          <p:nvPr/>
        </p:nvSpPr>
        <p:spPr>
          <a:xfrm>
            <a:off x="1219320" y="167652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4" name=""/>
          <p:cNvSpPr/>
          <p:nvPr/>
        </p:nvSpPr>
        <p:spPr>
          <a:xfrm>
            <a:off x="2209680" y="1828800"/>
            <a:ext cx="6553440" cy="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5" name=""/>
          <p:cNvSpPr/>
          <p:nvPr/>
        </p:nvSpPr>
        <p:spPr>
          <a:xfrm>
            <a:off x="8763120" y="1828800"/>
            <a:ext cx="0" cy="266688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6" name=""/>
          <p:cNvSpPr/>
          <p:nvPr/>
        </p:nvSpPr>
        <p:spPr>
          <a:xfrm>
            <a:off x="8001000" y="365760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7" name=""/>
          <p:cNvSpPr/>
          <p:nvPr/>
        </p:nvSpPr>
        <p:spPr>
          <a:xfrm>
            <a:off x="990720" y="182880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8" name=""/>
          <p:cNvSpPr/>
          <p:nvPr/>
        </p:nvSpPr>
        <p:spPr>
          <a:xfrm>
            <a:off x="1905120" y="182880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9" name=""/>
          <p:cNvSpPr/>
          <p:nvPr/>
        </p:nvSpPr>
        <p:spPr>
          <a:xfrm>
            <a:off x="2209680" y="167652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0" name=""/>
          <p:cNvSpPr/>
          <p:nvPr/>
        </p:nvSpPr>
        <p:spPr>
          <a:xfrm>
            <a:off x="7162920" y="373392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1" name=""/>
          <p:cNvSpPr/>
          <p:nvPr/>
        </p:nvSpPr>
        <p:spPr>
          <a:xfrm>
            <a:off x="6400800" y="335268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2" name=""/>
          <p:cNvSpPr/>
          <p:nvPr/>
        </p:nvSpPr>
        <p:spPr>
          <a:xfrm>
            <a:off x="6477120" y="4038480"/>
            <a:ext cx="0" cy="457200"/>
          </a:xfrm>
          <a:prstGeom prst="line">
            <a:avLst/>
          </a:prstGeom>
          <a:ln w="9360">
            <a:solidFill>
              <a:srgbClr val="ff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3" name=""/>
          <p:cNvSpPr/>
          <p:nvPr/>
        </p:nvSpPr>
        <p:spPr>
          <a:xfrm flipH="1">
            <a:off x="990720" y="1828800"/>
            <a:ext cx="1218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4" name=""/>
          <p:cNvSpPr/>
          <p:nvPr/>
        </p:nvSpPr>
        <p:spPr>
          <a:xfrm>
            <a:off x="8001000" y="4724280"/>
            <a:ext cx="990720" cy="609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TRADE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HOLDINGS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5" name=""/>
          <p:cNvSpPr/>
          <p:nvPr/>
        </p:nvSpPr>
        <p:spPr>
          <a:xfrm>
            <a:off x="6019920" y="3505320"/>
            <a:ext cx="1218960" cy="60948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MG METALS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LUXEMBOURG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Sarl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6" name=""/>
          <p:cNvSpPr/>
          <p:nvPr/>
        </p:nvSpPr>
        <p:spPr>
          <a:xfrm>
            <a:off x="5943600" y="2819520"/>
            <a:ext cx="1295280" cy="5331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OVERSEAS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(HOLDINGS)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LTD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7" name=""/>
          <p:cNvSpPr/>
          <p:nvPr/>
        </p:nvSpPr>
        <p:spPr>
          <a:xfrm>
            <a:off x="1600200" y="3733920"/>
            <a:ext cx="83808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LTD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8" name=""/>
          <p:cNvSpPr/>
          <p:nvPr/>
        </p:nvSpPr>
        <p:spPr>
          <a:xfrm>
            <a:off x="1981080" y="2743200"/>
            <a:ext cx="83844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MCC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LTD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9" name=""/>
          <p:cNvSpPr/>
          <p:nvPr/>
        </p:nvSpPr>
        <p:spPr>
          <a:xfrm>
            <a:off x="762120" y="2743200"/>
            <a:ext cx="83808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LTD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0" name=""/>
          <p:cNvSpPr/>
          <p:nvPr/>
        </p:nvSpPr>
        <p:spPr>
          <a:xfrm>
            <a:off x="8001000" y="5562720"/>
            <a:ext cx="990720" cy="685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OF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AUSTRALIA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1" name=""/>
          <p:cNvSpPr/>
          <p:nvPr/>
        </p:nvSpPr>
        <p:spPr>
          <a:xfrm>
            <a:off x="7010280" y="5562720"/>
            <a:ext cx="83844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MCC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CORP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2" name=""/>
          <p:cNvSpPr/>
          <p:nvPr/>
        </p:nvSpPr>
        <p:spPr>
          <a:xfrm>
            <a:off x="6019920" y="4495680"/>
            <a:ext cx="2743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3" name=""/>
          <p:cNvSpPr/>
          <p:nvPr/>
        </p:nvSpPr>
        <p:spPr>
          <a:xfrm>
            <a:off x="8381880" y="449568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4" name=""/>
          <p:cNvSpPr/>
          <p:nvPr/>
        </p:nvSpPr>
        <p:spPr>
          <a:xfrm>
            <a:off x="4724280" y="3276720"/>
            <a:ext cx="106704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HONG KONG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5" name=""/>
          <p:cNvSpPr/>
          <p:nvPr/>
        </p:nvSpPr>
        <p:spPr>
          <a:xfrm>
            <a:off x="1523880" y="4495680"/>
            <a:ext cx="99072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SINGAPORE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6" name=""/>
          <p:cNvSpPr/>
          <p:nvPr/>
        </p:nvSpPr>
        <p:spPr>
          <a:xfrm>
            <a:off x="2666880" y="4495680"/>
            <a:ext cx="83844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 &amp;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MACHINE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7" name=""/>
          <p:cNvSpPr/>
          <p:nvPr/>
        </p:nvSpPr>
        <p:spPr>
          <a:xfrm>
            <a:off x="152280" y="4876920"/>
            <a:ext cx="91440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GUERNSEY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8" name=""/>
          <p:cNvSpPr/>
          <p:nvPr/>
        </p:nvSpPr>
        <p:spPr>
          <a:xfrm>
            <a:off x="152280" y="3581280"/>
            <a:ext cx="83844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FAR EAST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9" name=""/>
          <p:cNvSpPr/>
          <p:nvPr/>
        </p:nvSpPr>
        <p:spPr>
          <a:xfrm>
            <a:off x="1295280" y="3505320"/>
            <a:ext cx="6858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0" name=""/>
          <p:cNvSpPr/>
          <p:nvPr/>
        </p:nvSpPr>
        <p:spPr>
          <a:xfrm>
            <a:off x="1295280" y="3505320"/>
            <a:ext cx="0" cy="1600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1" name=""/>
          <p:cNvSpPr/>
          <p:nvPr/>
        </p:nvSpPr>
        <p:spPr>
          <a:xfrm flipH="1">
            <a:off x="1066320" y="510552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2" name=""/>
          <p:cNvSpPr/>
          <p:nvPr/>
        </p:nvSpPr>
        <p:spPr>
          <a:xfrm flipH="1">
            <a:off x="990720" y="388620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3" name=""/>
          <p:cNvSpPr/>
          <p:nvPr/>
        </p:nvSpPr>
        <p:spPr>
          <a:xfrm>
            <a:off x="7543800" y="3505320"/>
            <a:ext cx="533520" cy="533160"/>
          </a:xfrm>
          <a:prstGeom prst="ellipse">
            <a:avLst/>
          </a:prstGeom>
          <a:solidFill>
            <a:srgbClr val="ffffff"/>
          </a:solidFill>
          <a:ln w="9360">
            <a:solidFill>
              <a:srgbClr val="ff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SWISS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4" name=""/>
          <p:cNvSpPr/>
          <p:nvPr/>
        </p:nvSpPr>
        <p:spPr>
          <a:xfrm>
            <a:off x="5715000" y="5562720"/>
            <a:ext cx="990720" cy="609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HOLDINGS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5" name=""/>
          <p:cNvSpPr/>
          <p:nvPr/>
        </p:nvSpPr>
        <p:spPr>
          <a:xfrm>
            <a:off x="4876920" y="6324480"/>
            <a:ext cx="838080" cy="381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HB INC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6" name=""/>
          <p:cNvSpPr/>
          <p:nvPr/>
        </p:nvSpPr>
        <p:spPr>
          <a:xfrm>
            <a:off x="5867280" y="6324480"/>
            <a:ext cx="1143000" cy="381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TRADING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SERVICES INC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7" name=""/>
          <p:cNvSpPr/>
          <p:nvPr/>
        </p:nvSpPr>
        <p:spPr>
          <a:xfrm>
            <a:off x="7162920" y="6324480"/>
            <a:ext cx="1066680" cy="381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LONDON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8" name=""/>
          <p:cNvSpPr/>
          <p:nvPr/>
        </p:nvSpPr>
        <p:spPr>
          <a:xfrm>
            <a:off x="5334120" y="6248520"/>
            <a:ext cx="2209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9" name=""/>
          <p:cNvSpPr/>
          <p:nvPr/>
        </p:nvSpPr>
        <p:spPr>
          <a:xfrm>
            <a:off x="5334120" y="624852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0" name=""/>
          <p:cNvSpPr/>
          <p:nvPr/>
        </p:nvSpPr>
        <p:spPr>
          <a:xfrm>
            <a:off x="6400800" y="624852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1" name=""/>
          <p:cNvSpPr/>
          <p:nvPr/>
        </p:nvSpPr>
        <p:spPr>
          <a:xfrm>
            <a:off x="7543800" y="624852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2" name=""/>
          <p:cNvSpPr/>
          <p:nvPr/>
        </p:nvSpPr>
        <p:spPr>
          <a:xfrm>
            <a:off x="6248520" y="617220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3" name=""/>
          <p:cNvSpPr/>
          <p:nvPr/>
        </p:nvSpPr>
        <p:spPr>
          <a:xfrm>
            <a:off x="6248520" y="5486400"/>
            <a:ext cx="2361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4" name=""/>
          <p:cNvSpPr/>
          <p:nvPr/>
        </p:nvSpPr>
        <p:spPr>
          <a:xfrm>
            <a:off x="8610480" y="548640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5" name=""/>
          <p:cNvSpPr/>
          <p:nvPr/>
        </p:nvSpPr>
        <p:spPr>
          <a:xfrm>
            <a:off x="7391520" y="548640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6" name=""/>
          <p:cNvSpPr/>
          <p:nvPr/>
        </p:nvSpPr>
        <p:spPr>
          <a:xfrm>
            <a:off x="6248520" y="548640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7" name=""/>
          <p:cNvSpPr/>
          <p:nvPr/>
        </p:nvSpPr>
        <p:spPr>
          <a:xfrm>
            <a:off x="8381880" y="533412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8" name=""/>
          <p:cNvSpPr/>
          <p:nvPr/>
        </p:nvSpPr>
        <p:spPr>
          <a:xfrm flipH="1">
            <a:off x="4648320" y="4495680"/>
            <a:ext cx="1371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9" name=""/>
          <p:cNvSpPr/>
          <p:nvPr/>
        </p:nvSpPr>
        <p:spPr>
          <a:xfrm>
            <a:off x="2590920" y="3657600"/>
            <a:ext cx="83808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MCC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PERU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0" name=""/>
          <p:cNvSpPr/>
          <p:nvPr/>
        </p:nvSpPr>
        <p:spPr>
          <a:xfrm>
            <a:off x="3657600" y="3657600"/>
            <a:ext cx="83808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MCC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CHILE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1" name=""/>
          <p:cNvSpPr/>
          <p:nvPr/>
        </p:nvSpPr>
        <p:spPr>
          <a:xfrm>
            <a:off x="4952880" y="365760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2" name=""/>
          <p:cNvSpPr/>
          <p:nvPr/>
        </p:nvSpPr>
        <p:spPr>
          <a:xfrm>
            <a:off x="4268880" y="3048120"/>
            <a:ext cx="485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95%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3" name=""/>
          <p:cNvSpPr/>
          <p:nvPr/>
        </p:nvSpPr>
        <p:spPr>
          <a:xfrm>
            <a:off x="5106960" y="2971800"/>
            <a:ext cx="409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4" name=""/>
          <p:cNvSpPr/>
          <p:nvPr/>
        </p:nvSpPr>
        <p:spPr>
          <a:xfrm>
            <a:off x="4495680" y="5562720"/>
            <a:ext cx="1526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5" name=""/>
          <p:cNvSpPr/>
          <p:nvPr/>
        </p:nvSpPr>
        <p:spPr>
          <a:xfrm flipV="1">
            <a:off x="4648320" y="4495680"/>
            <a:ext cx="0" cy="10670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6" name=""/>
          <p:cNvSpPr/>
          <p:nvPr/>
        </p:nvSpPr>
        <p:spPr>
          <a:xfrm>
            <a:off x="990720" y="5867280"/>
            <a:ext cx="1295280" cy="8384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METALL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RECYCLING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VERWALTUNGS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GMBH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7" name=""/>
          <p:cNvSpPr/>
          <p:nvPr/>
        </p:nvSpPr>
        <p:spPr>
          <a:xfrm>
            <a:off x="2590920" y="5410080"/>
            <a:ext cx="1904760" cy="533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METALS GERMANY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HOLDINGS GMBH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8" name=""/>
          <p:cNvSpPr/>
          <p:nvPr/>
        </p:nvSpPr>
        <p:spPr>
          <a:xfrm flipV="1">
            <a:off x="1600200" y="5638320"/>
            <a:ext cx="99072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9" name=""/>
          <p:cNvSpPr/>
          <p:nvPr/>
        </p:nvSpPr>
        <p:spPr>
          <a:xfrm>
            <a:off x="2895480" y="6095880"/>
            <a:ext cx="1752840" cy="609840"/>
          </a:xfrm>
          <a:prstGeom prst="triangle">
            <a:avLst>
              <a:gd name="adj" fmla="val 50000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METALL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RECYCLING KG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0" name=""/>
          <p:cNvSpPr/>
          <p:nvPr/>
        </p:nvSpPr>
        <p:spPr>
          <a:xfrm>
            <a:off x="4340160" y="6254640"/>
            <a:ext cx="18432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1" name=""/>
          <p:cNvSpPr/>
          <p:nvPr/>
        </p:nvSpPr>
        <p:spPr>
          <a:xfrm>
            <a:off x="2286000" y="6477120"/>
            <a:ext cx="914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2" name=""/>
          <p:cNvSpPr/>
          <p:nvPr/>
        </p:nvSpPr>
        <p:spPr>
          <a:xfrm>
            <a:off x="2425320" y="6232680"/>
            <a:ext cx="570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 share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3" name=""/>
          <p:cNvSpPr/>
          <p:nvPr/>
        </p:nvSpPr>
        <p:spPr>
          <a:xfrm>
            <a:off x="3733920" y="594360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4" name=""/>
          <p:cNvSpPr/>
          <p:nvPr/>
        </p:nvSpPr>
        <p:spPr>
          <a:xfrm>
            <a:off x="380880" y="1981080"/>
            <a:ext cx="83844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 METRA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LTD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5" name=""/>
          <p:cNvSpPr/>
          <p:nvPr/>
        </p:nvSpPr>
        <p:spPr>
          <a:xfrm>
            <a:off x="4800600" y="4648320"/>
            <a:ext cx="106668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MG METALS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BELGIUM NV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6" name=""/>
          <p:cNvSpPr/>
          <p:nvPr/>
        </p:nvSpPr>
        <p:spPr>
          <a:xfrm>
            <a:off x="6095880" y="4800600"/>
            <a:ext cx="83844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HENRY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BATH BV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7" name=""/>
          <p:cNvSpPr/>
          <p:nvPr/>
        </p:nvSpPr>
        <p:spPr>
          <a:xfrm>
            <a:off x="5334120" y="4495680"/>
            <a:ext cx="0" cy="152640"/>
          </a:xfrm>
          <a:prstGeom prst="line">
            <a:avLst/>
          </a:prstGeom>
          <a:ln w="9360">
            <a:solidFill>
              <a:srgbClr val="ff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8" name=""/>
          <p:cNvSpPr/>
          <p:nvPr/>
        </p:nvSpPr>
        <p:spPr>
          <a:xfrm>
            <a:off x="6477120" y="44956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9" name=""/>
          <p:cNvSpPr/>
          <p:nvPr/>
        </p:nvSpPr>
        <p:spPr>
          <a:xfrm>
            <a:off x="534960" y="1676520"/>
            <a:ext cx="485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25%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0" name=""/>
          <p:cNvSpPr/>
          <p:nvPr/>
        </p:nvSpPr>
        <p:spPr>
          <a:xfrm>
            <a:off x="3582360" y="0"/>
            <a:ext cx="1882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GROUP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1" name=""/>
          <p:cNvSpPr/>
          <p:nvPr/>
        </p:nvSpPr>
        <p:spPr>
          <a:xfrm>
            <a:off x="4800600" y="3886200"/>
            <a:ext cx="83808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CHINA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2" name=""/>
          <p:cNvSpPr/>
          <p:nvPr/>
        </p:nvSpPr>
        <p:spPr>
          <a:xfrm>
            <a:off x="4717800" y="533520"/>
            <a:ext cx="4312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Step 7 - Liquidation of Luxembourg and Swiss branch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and MG Belgium ?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3" name=""/>
          <p:cNvSpPr/>
          <p:nvPr/>
        </p:nvSpPr>
        <p:spPr>
          <a:xfrm>
            <a:off x="7924680" y="281952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4" name=""/>
          <p:cNvSpPr/>
          <p:nvPr/>
        </p:nvSpPr>
        <p:spPr>
          <a:xfrm>
            <a:off x="6400800" y="25909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5" name=""/>
          <p:cNvSpPr/>
          <p:nvPr/>
        </p:nvSpPr>
        <p:spPr>
          <a:xfrm>
            <a:off x="2286000" y="152280"/>
            <a:ext cx="838080" cy="609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CORP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6" name=""/>
          <p:cNvSpPr/>
          <p:nvPr/>
        </p:nvSpPr>
        <p:spPr>
          <a:xfrm>
            <a:off x="1066680" y="914400"/>
            <a:ext cx="2057400" cy="762120"/>
          </a:xfrm>
          <a:prstGeom prst="triangle">
            <a:avLst>
              <a:gd name="adj" fmla="val 50000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NETWORKS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LP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7" name=""/>
          <p:cNvSpPr/>
          <p:nvPr/>
        </p:nvSpPr>
        <p:spPr>
          <a:xfrm>
            <a:off x="228600" y="228600"/>
            <a:ext cx="1066680" cy="609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NETWORKS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EQUITY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INVESTORS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8" name=""/>
          <p:cNvSpPr/>
          <p:nvPr/>
        </p:nvSpPr>
        <p:spPr>
          <a:xfrm>
            <a:off x="762120" y="838080"/>
            <a:ext cx="914400" cy="381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9" name=""/>
          <p:cNvSpPr/>
          <p:nvPr/>
        </p:nvSpPr>
        <p:spPr>
          <a:xfrm flipH="1">
            <a:off x="2514240" y="762120"/>
            <a:ext cx="22860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0" name=""/>
          <p:cNvSpPr/>
          <p:nvPr/>
        </p:nvSpPr>
        <p:spPr>
          <a:xfrm>
            <a:off x="1981080" y="35053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1" name=""/>
          <p:cNvSpPr/>
          <p:nvPr/>
        </p:nvSpPr>
        <p:spPr>
          <a:xfrm>
            <a:off x="1752480" y="434340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2" name=""/>
          <p:cNvSpPr/>
          <p:nvPr/>
        </p:nvSpPr>
        <p:spPr>
          <a:xfrm>
            <a:off x="1752480" y="4343400"/>
            <a:ext cx="1447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3" name=""/>
          <p:cNvSpPr/>
          <p:nvPr/>
        </p:nvSpPr>
        <p:spPr>
          <a:xfrm>
            <a:off x="3200400" y="434340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4" name=""/>
          <p:cNvSpPr/>
          <p:nvPr/>
        </p:nvSpPr>
        <p:spPr>
          <a:xfrm>
            <a:off x="1981080" y="419112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5" name=""/>
          <p:cNvSpPr/>
          <p:nvPr/>
        </p:nvSpPr>
        <p:spPr>
          <a:xfrm>
            <a:off x="1373040" y="838080"/>
            <a:ext cx="485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6" name=""/>
          <p:cNvSpPr/>
          <p:nvPr/>
        </p:nvSpPr>
        <p:spPr>
          <a:xfrm>
            <a:off x="2211480" y="762120"/>
            <a:ext cx="485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7" name=""/>
          <p:cNvSpPr/>
          <p:nvPr/>
        </p:nvSpPr>
        <p:spPr>
          <a:xfrm>
            <a:off x="1447920" y="320040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8" name=""/>
          <p:cNvSpPr/>
          <p:nvPr/>
        </p:nvSpPr>
        <p:spPr>
          <a:xfrm>
            <a:off x="1447920" y="1981080"/>
            <a:ext cx="83808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9" name=""/>
          <p:cNvSpPr/>
          <p:nvPr/>
        </p:nvSpPr>
        <p:spPr>
          <a:xfrm>
            <a:off x="1447920" y="259092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0" name=""/>
          <p:cNvSpPr/>
          <p:nvPr/>
        </p:nvSpPr>
        <p:spPr>
          <a:xfrm>
            <a:off x="1447920" y="2590920"/>
            <a:ext cx="4952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1" name=""/>
          <p:cNvSpPr/>
          <p:nvPr/>
        </p:nvSpPr>
        <p:spPr>
          <a:xfrm>
            <a:off x="1905120" y="2438280"/>
            <a:ext cx="0" cy="152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2" name=""/>
          <p:cNvSpPr/>
          <p:nvPr/>
        </p:nvSpPr>
        <p:spPr>
          <a:xfrm>
            <a:off x="2438280" y="259092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3" name=""/>
          <p:cNvSpPr/>
          <p:nvPr/>
        </p:nvSpPr>
        <p:spPr>
          <a:xfrm>
            <a:off x="2514600" y="3429000"/>
            <a:ext cx="1523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4" name=""/>
          <p:cNvSpPr/>
          <p:nvPr/>
        </p:nvSpPr>
        <p:spPr>
          <a:xfrm>
            <a:off x="2514600" y="32004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5" name=""/>
          <p:cNvSpPr/>
          <p:nvPr/>
        </p:nvSpPr>
        <p:spPr>
          <a:xfrm>
            <a:off x="2971800" y="34290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6" name=""/>
          <p:cNvSpPr/>
          <p:nvPr/>
        </p:nvSpPr>
        <p:spPr>
          <a:xfrm>
            <a:off x="4038480" y="34290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7" name=""/>
          <p:cNvSpPr/>
          <p:nvPr/>
        </p:nvSpPr>
        <p:spPr>
          <a:xfrm>
            <a:off x="5257800" y="373392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8" name=""/>
          <p:cNvSpPr/>
          <p:nvPr/>
        </p:nvSpPr>
        <p:spPr>
          <a:xfrm>
            <a:off x="2819520" y="3048120"/>
            <a:ext cx="2057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9" name=""/>
          <p:cNvSpPr/>
          <p:nvPr/>
        </p:nvSpPr>
        <p:spPr>
          <a:xfrm>
            <a:off x="4876920" y="30481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0" name=""/>
          <p:cNvSpPr/>
          <p:nvPr/>
        </p:nvSpPr>
        <p:spPr>
          <a:xfrm>
            <a:off x="5029200" y="259092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1" name=""/>
          <p:cNvSpPr/>
          <p:nvPr/>
        </p:nvSpPr>
        <p:spPr>
          <a:xfrm>
            <a:off x="304920" y="4191120"/>
            <a:ext cx="533160" cy="533160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JAPAN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2" name=""/>
          <p:cNvSpPr/>
          <p:nvPr/>
        </p:nvSpPr>
        <p:spPr>
          <a:xfrm>
            <a:off x="533520" y="4038480"/>
            <a:ext cx="0" cy="152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3" name=""/>
          <p:cNvSpPr/>
          <p:nvPr/>
        </p:nvSpPr>
        <p:spPr>
          <a:xfrm>
            <a:off x="1219320" y="167652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4" name=""/>
          <p:cNvSpPr/>
          <p:nvPr/>
        </p:nvSpPr>
        <p:spPr>
          <a:xfrm>
            <a:off x="990720" y="18288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5" name=""/>
          <p:cNvSpPr/>
          <p:nvPr/>
        </p:nvSpPr>
        <p:spPr>
          <a:xfrm>
            <a:off x="8763120" y="1828800"/>
            <a:ext cx="0" cy="2666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6" name=""/>
          <p:cNvSpPr/>
          <p:nvPr/>
        </p:nvSpPr>
        <p:spPr>
          <a:xfrm>
            <a:off x="8001000" y="365760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7" name=""/>
          <p:cNvSpPr/>
          <p:nvPr/>
        </p:nvSpPr>
        <p:spPr>
          <a:xfrm>
            <a:off x="990720" y="182880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8" name=""/>
          <p:cNvSpPr/>
          <p:nvPr/>
        </p:nvSpPr>
        <p:spPr>
          <a:xfrm>
            <a:off x="1905120" y="182880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9" name=""/>
          <p:cNvSpPr/>
          <p:nvPr/>
        </p:nvSpPr>
        <p:spPr>
          <a:xfrm>
            <a:off x="2209680" y="167652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0" name=""/>
          <p:cNvSpPr/>
          <p:nvPr/>
        </p:nvSpPr>
        <p:spPr>
          <a:xfrm>
            <a:off x="7238880" y="3809880"/>
            <a:ext cx="304920" cy="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1" name=""/>
          <p:cNvSpPr/>
          <p:nvPr/>
        </p:nvSpPr>
        <p:spPr>
          <a:xfrm>
            <a:off x="6400800" y="3352680"/>
            <a:ext cx="0" cy="152640"/>
          </a:xfrm>
          <a:prstGeom prst="line">
            <a:avLst/>
          </a:prstGeom>
          <a:ln w="9360">
            <a:solidFill>
              <a:srgbClr val="ff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2" name=""/>
          <p:cNvSpPr/>
          <p:nvPr/>
        </p:nvSpPr>
        <p:spPr>
          <a:xfrm>
            <a:off x="8001000" y="4724280"/>
            <a:ext cx="990720" cy="609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TRADE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HOLDINGS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3" name=""/>
          <p:cNvSpPr/>
          <p:nvPr/>
        </p:nvSpPr>
        <p:spPr>
          <a:xfrm>
            <a:off x="5943600" y="2819520"/>
            <a:ext cx="1295280" cy="5331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OVERSEAS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(HOLDINGS)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LTD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4" name=""/>
          <p:cNvSpPr/>
          <p:nvPr/>
        </p:nvSpPr>
        <p:spPr>
          <a:xfrm>
            <a:off x="1600200" y="3733920"/>
            <a:ext cx="83808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LTD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5" name=""/>
          <p:cNvSpPr/>
          <p:nvPr/>
        </p:nvSpPr>
        <p:spPr>
          <a:xfrm>
            <a:off x="1981080" y="2743200"/>
            <a:ext cx="83844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MCC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LTD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6" name=""/>
          <p:cNvSpPr/>
          <p:nvPr/>
        </p:nvSpPr>
        <p:spPr>
          <a:xfrm>
            <a:off x="762120" y="2743200"/>
            <a:ext cx="83808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LTD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7" name=""/>
          <p:cNvSpPr/>
          <p:nvPr/>
        </p:nvSpPr>
        <p:spPr>
          <a:xfrm>
            <a:off x="8001000" y="5562720"/>
            <a:ext cx="990720" cy="685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OF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AUSTRALIA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8" name=""/>
          <p:cNvSpPr/>
          <p:nvPr/>
        </p:nvSpPr>
        <p:spPr>
          <a:xfrm>
            <a:off x="7010280" y="5562720"/>
            <a:ext cx="83844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MCC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CORP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9" name=""/>
          <p:cNvSpPr/>
          <p:nvPr/>
        </p:nvSpPr>
        <p:spPr>
          <a:xfrm>
            <a:off x="6019920" y="4495680"/>
            <a:ext cx="2743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0" name=""/>
          <p:cNvSpPr/>
          <p:nvPr/>
        </p:nvSpPr>
        <p:spPr>
          <a:xfrm>
            <a:off x="8381880" y="449568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1" name=""/>
          <p:cNvSpPr/>
          <p:nvPr/>
        </p:nvSpPr>
        <p:spPr>
          <a:xfrm>
            <a:off x="4724280" y="3276720"/>
            <a:ext cx="106704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HONG KONG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2" name=""/>
          <p:cNvSpPr/>
          <p:nvPr/>
        </p:nvSpPr>
        <p:spPr>
          <a:xfrm>
            <a:off x="1523880" y="4495680"/>
            <a:ext cx="99072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SINGAPORE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3" name=""/>
          <p:cNvSpPr/>
          <p:nvPr/>
        </p:nvSpPr>
        <p:spPr>
          <a:xfrm>
            <a:off x="2666880" y="4495680"/>
            <a:ext cx="83844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 &amp;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MACHINE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4" name=""/>
          <p:cNvSpPr/>
          <p:nvPr/>
        </p:nvSpPr>
        <p:spPr>
          <a:xfrm>
            <a:off x="152280" y="4876920"/>
            <a:ext cx="91440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GUERNSEY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5" name=""/>
          <p:cNvSpPr/>
          <p:nvPr/>
        </p:nvSpPr>
        <p:spPr>
          <a:xfrm>
            <a:off x="152280" y="3581280"/>
            <a:ext cx="83844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FAR EAST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6" name=""/>
          <p:cNvSpPr/>
          <p:nvPr/>
        </p:nvSpPr>
        <p:spPr>
          <a:xfrm>
            <a:off x="1295280" y="3505320"/>
            <a:ext cx="6858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7" name=""/>
          <p:cNvSpPr/>
          <p:nvPr/>
        </p:nvSpPr>
        <p:spPr>
          <a:xfrm>
            <a:off x="1295280" y="3505320"/>
            <a:ext cx="0" cy="1600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8" name=""/>
          <p:cNvSpPr/>
          <p:nvPr/>
        </p:nvSpPr>
        <p:spPr>
          <a:xfrm flipH="1">
            <a:off x="1066320" y="510552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9" name=""/>
          <p:cNvSpPr/>
          <p:nvPr/>
        </p:nvSpPr>
        <p:spPr>
          <a:xfrm flipH="1">
            <a:off x="990720" y="388620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0" name=""/>
          <p:cNvSpPr/>
          <p:nvPr/>
        </p:nvSpPr>
        <p:spPr>
          <a:xfrm>
            <a:off x="5715000" y="5562720"/>
            <a:ext cx="990720" cy="609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HOLDINGS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1" name=""/>
          <p:cNvSpPr/>
          <p:nvPr/>
        </p:nvSpPr>
        <p:spPr>
          <a:xfrm>
            <a:off x="4876920" y="6324480"/>
            <a:ext cx="838080" cy="381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HB INC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2" name=""/>
          <p:cNvSpPr/>
          <p:nvPr/>
        </p:nvSpPr>
        <p:spPr>
          <a:xfrm>
            <a:off x="5867280" y="6324480"/>
            <a:ext cx="1143000" cy="381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TRADING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SERVICES INC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3" name=""/>
          <p:cNvSpPr/>
          <p:nvPr/>
        </p:nvSpPr>
        <p:spPr>
          <a:xfrm>
            <a:off x="7162920" y="6324480"/>
            <a:ext cx="1066680" cy="381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LONDON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4" name=""/>
          <p:cNvSpPr/>
          <p:nvPr/>
        </p:nvSpPr>
        <p:spPr>
          <a:xfrm>
            <a:off x="5334120" y="6248520"/>
            <a:ext cx="2209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5" name=""/>
          <p:cNvSpPr/>
          <p:nvPr/>
        </p:nvSpPr>
        <p:spPr>
          <a:xfrm>
            <a:off x="5334120" y="624852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6" name=""/>
          <p:cNvSpPr/>
          <p:nvPr/>
        </p:nvSpPr>
        <p:spPr>
          <a:xfrm>
            <a:off x="6400800" y="624852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7" name=""/>
          <p:cNvSpPr/>
          <p:nvPr/>
        </p:nvSpPr>
        <p:spPr>
          <a:xfrm>
            <a:off x="7543800" y="624852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8" name=""/>
          <p:cNvSpPr/>
          <p:nvPr/>
        </p:nvSpPr>
        <p:spPr>
          <a:xfrm>
            <a:off x="6248520" y="617220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9" name=""/>
          <p:cNvSpPr/>
          <p:nvPr/>
        </p:nvSpPr>
        <p:spPr>
          <a:xfrm>
            <a:off x="6248520" y="5486400"/>
            <a:ext cx="2361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0" name=""/>
          <p:cNvSpPr/>
          <p:nvPr/>
        </p:nvSpPr>
        <p:spPr>
          <a:xfrm>
            <a:off x="8610480" y="548640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1" name=""/>
          <p:cNvSpPr/>
          <p:nvPr/>
        </p:nvSpPr>
        <p:spPr>
          <a:xfrm>
            <a:off x="7391520" y="548640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2" name=""/>
          <p:cNvSpPr/>
          <p:nvPr/>
        </p:nvSpPr>
        <p:spPr>
          <a:xfrm>
            <a:off x="6248520" y="548640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3" name=""/>
          <p:cNvSpPr/>
          <p:nvPr/>
        </p:nvSpPr>
        <p:spPr>
          <a:xfrm>
            <a:off x="8381880" y="533412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4" name=""/>
          <p:cNvSpPr/>
          <p:nvPr/>
        </p:nvSpPr>
        <p:spPr>
          <a:xfrm flipH="1">
            <a:off x="4648320" y="4495680"/>
            <a:ext cx="1371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5" name=""/>
          <p:cNvSpPr/>
          <p:nvPr/>
        </p:nvSpPr>
        <p:spPr>
          <a:xfrm>
            <a:off x="2590920" y="3657600"/>
            <a:ext cx="83808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MCC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PERU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6" name=""/>
          <p:cNvSpPr/>
          <p:nvPr/>
        </p:nvSpPr>
        <p:spPr>
          <a:xfrm>
            <a:off x="3657600" y="3657600"/>
            <a:ext cx="83808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MCC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CHILE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7" name=""/>
          <p:cNvSpPr/>
          <p:nvPr/>
        </p:nvSpPr>
        <p:spPr>
          <a:xfrm>
            <a:off x="4952880" y="365760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8" name=""/>
          <p:cNvSpPr/>
          <p:nvPr/>
        </p:nvSpPr>
        <p:spPr>
          <a:xfrm>
            <a:off x="4268880" y="3048120"/>
            <a:ext cx="485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95%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9" name=""/>
          <p:cNvSpPr/>
          <p:nvPr/>
        </p:nvSpPr>
        <p:spPr>
          <a:xfrm>
            <a:off x="5106960" y="2971800"/>
            <a:ext cx="409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0" name=""/>
          <p:cNvSpPr/>
          <p:nvPr/>
        </p:nvSpPr>
        <p:spPr>
          <a:xfrm>
            <a:off x="4495680" y="5562720"/>
            <a:ext cx="1526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1" name=""/>
          <p:cNvSpPr/>
          <p:nvPr/>
        </p:nvSpPr>
        <p:spPr>
          <a:xfrm flipV="1">
            <a:off x="4648320" y="4495680"/>
            <a:ext cx="0" cy="10670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2" name=""/>
          <p:cNvSpPr/>
          <p:nvPr/>
        </p:nvSpPr>
        <p:spPr>
          <a:xfrm>
            <a:off x="990720" y="5867280"/>
            <a:ext cx="1295280" cy="8384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METALL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RECYCLING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VERWALTUNGS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GMBH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3" name=""/>
          <p:cNvSpPr/>
          <p:nvPr/>
        </p:nvSpPr>
        <p:spPr>
          <a:xfrm>
            <a:off x="2590920" y="5410080"/>
            <a:ext cx="1904760" cy="533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METALS GERMANY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HOLDINGS GMBH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4" name=""/>
          <p:cNvSpPr/>
          <p:nvPr/>
        </p:nvSpPr>
        <p:spPr>
          <a:xfrm flipV="1">
            <a:off x="1600200" y="5638320"/>
            <a:ext cx="99072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5" name=""/>
          <p:cNvSpPr/>
          <p:nvPr/>
        </p:nvSpPr>
        <p:spPr>
          <a:xfrm>
            <a:off x="2895480" y="6095880"/>
            <a:ext cx="1752840" cy="609840"/>
          </a:xfrm>
          <a:prstGeom prst="triangle">
            <a:avLst>
              <a:gd name="adj" fmla="val 50000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METALL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RECYCLING KG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6" name=""/>
          <p:cNvSpPr/>
          <p:nvPr/>
        </p:nvSpPr>
        <p:spPr>
          <a:xfrm>
            <a:off x="4340160" y="6254640"/>
            <a:ext cx="18432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7" name=""/>
          <p:cNvSpPr/>
          <p:nvPr/>
        </p:nvSpPr>
        <p:spPr>
          <a:xfrm>
            <a:off x="2286000" y="6477120"/>
            <a:ext cx="914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8" name=""/>
          <p:cNvSpPr/>
          <p:nvPr/>
        </p:nvSpPr>
        <p:spPr>
          <a:xfrm>
            <a:off x="2425320" y="6232680"/>
            <a:ext cx="570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 share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9" name=""/>
          <p:cNvSpPr/>
          <p:nvPr/>
        </p:nvSpPr>
        <p:spPr>
          <a:xfrm>
            <a:off x="3733920" y="594360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0" name=""/>
          <p:cNvSpPr/>
          <p:nvPr/>
        </p:nvSpPr>
        <p:spPr>
          <a:xfrm>
            <a:off x="380880" y="1981080"/>
            <a:ext cx="83844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 METRA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LTD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1" name=""/>
          <p:cNvSpPr/>
          <p:nvPr/>
        </p:nvSpPr>
        <p:spPr>
          <a:xfrm>
            <a:off x="6095880" y="4800600"/>
            <a:ext cx="83844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HENRY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BATH BV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2" name=""/>
          <p:cNvSpPr/>
          <p:nvPr/>
        </p:nvSpPr>
        <p:spPr>
          <a:xfrm>
            <a:off x="6477120" y="44956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3" name=""/>
          <p:cNvSpPr/>
          <p:nvPr/>
        </p:nvSpPr>
        <p:spPr>
          <a:xfrm>
            <a:off x="534960" y="1676520"/>
            <a:ext cx="485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25%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4" name=""/>
          <p:cNvSpPr/>
          <p:nvPr/>
        </p:nvSpPr>
        <p:spPr>
          <a:xfrm>
            <a:off x="3582360" y="0"/>
            <a:ext cx="1882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GROUP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5" name=""/>
          <p:cNvSpPr/>
          <p:nvPr/>
        </p:nvSpPr>
        <p:spPr>
          <a:xfrm>
            <a:off x="4800600" y="3886200"/>
            <a:ext cx="83808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CHINA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6" name=""/>
          <p:cNvSpPr/>
          <p:nvPr/>
        </p:nvSpPr>
        <p:spPr>
          <a:xfrm>
            <a:off x="4723200" y="533520"/>
            <a:ext cx="12358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Final Position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7" name=""/>
          <p:cNvSpPr/>
          <p:nvPr/>
        </p:nvSpPr>
        <p:spPr>
          <a:xfrm>
            <a:off x="7924680" y="281952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8" name=""/>
          <p:cNvSpPr/>
          <p:nvPr/>
        </p:nvSpPr>
        <p:spPr>
          <a:xfrm>
            <a:off x="6400800" y="25909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9" name=""/>
          <p:cNvSpPr/>
          <p:nvPr/>
        </p:nvSpPr>
        <p:spPr>
          <a:xfrm>
            <a:off x="2286000" y="152280"/>
            <a:ext cx="838080" cy="609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CORP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0" name=""/>
          <p:cNvSpPr/>
          <p:nvPr/>
        </p:nvSpPr>
        <p:spPr>
          <a:xfrm>
            <a:off x="1066680" y="914400"/>
            <a:ext cx="2057400" cy="762120"/>
          </a:xfrm>
          <a:prstGeom prst="triangle">
            <a:avLst>
              <a:gd name="adj" fmla="val 50000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NETWORKS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LP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1" name=""/>
          <p:cNvSpPr/>
          <p:nvPr/>
        </p:nvSpPr>
        <p:spPr>
          <a:xfrm>
            <a:off x="228600" y="228600"/>
            <a:ext cx="1066680" cy="609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NETWORKS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EQUITY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INVESTORS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2" name=""/>
          <p:cNvSpPr/>
          <p:nvPr/>
        </p:nvSpPr>
        <p:spPr>
          <a:xfrm>
            <a:off x="762120" y="838080"/>
            <a:ext cx="914400" cy="381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3" name=""/>
          <p:cNvSpPr/>
          <p:nvPr/>
        </p:nvSpPr>
        <p:spPr>
          <a:xfrm flipH="1">
            <a:off x="2514240" y="762120"/>
            <a:ext cx="22860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4" name=""/>
          <p:cNvSpPr/>
          <p:nvPr/>
        </p:nvSpPr>
        <p:spPr>
          <a:xfrm>
            <a:off x="1981080" y="35053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5" name=""/>
          <p:cNvSpPr/>
          <p:nvPr/>
        </p:nvSpPr>
        <p:spPr>
          <a:xfrm>
            <a:off x="1752480" y="434340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6" name=""/>
          <p:cNvSpPr/>
          <p:nvPr/>
        </p:nvSpPr>
        <p:spPr>
          <a:xfrm>
            <a:off x="1752480" y="4343400"/>
            <a:ext cx="1447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7" name=""/>
          <p:cNvSpPr/>
          <p:nvPr/>
        </p:nvSpPr>
        <p:spPr>
          <a:xfrm>
            <a:off x="3200400" y="434340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8" name=""/>
          <p:cNvSpPr/>
          <p:nvPr/>
        </p:nvSpPr>
        <p:spPr>
          <a:xfrm>
            <a:off x="1981080" y="419112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9" name=""/>
          <p:cNvSpPr/>
          <p:nvPr/>
        </p:nvSpPr>
        <p:spPr>
          <a:xfrm>
            <a:off x="1373040" y="838080"/>
            <a:ext cx="485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0" name=""/>
          <p:cNvSpPr/>
          <p:nvPr/>
        </p:nvSpPr>
        <p:spPr>
          <a:xfrm>
            <a:off x="2211480" y="762120"/>
            <a:ext cx="485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1" name=""/>
          <p:cNvSpPr/>
          <p:nvPr/>
        </p:nvSpPr>
        <p:spPr>
          <a:xfrm>
            <a:off x="1447920" y="320040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2" name=""/>
          <p:cNvSpPr/>
          <p:nvPr/>
        </p:nvSpPr>
        <p:spPr>
          <a:xfrm>
            <a:off x="1447920" y="1981080"/>
            <a:ext cx="83808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3" name=""/>
          <p:cNvSpPr/>
          <p:nvPr/>
        </p:nvSpPr>
        <p:spPr>
          <a:xfrm>
            <a:off x="1447920" y="259092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4" name=""/>
          <p:cNvSpPr/>
          <p:nvPr/>
        </p:nvSpPr>
        <p:spPr>
          <a:xfrm>
            <a:off x="1447920" y="2590920"/>
            <a:ext cx="4952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5" name=""/>
          <p:cNvSpPr/>
          <p:nvPr/>
        </p:nvSpPr>
        <p:spPr>
          <a:xfrm>
            <a:off x="1905120" y="2438280"/>
            <a:ext cx="0" cy="152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6" name=""/>
          <p:cNvSpPr/>
          <p:nvPr/>
        </p:nvSpPr>
        <p:spPr>
          <a:xfrm>
            <a:off x="2438280" y="259092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7" name=""/>
          <p:cNvSpPr/>
          <p:nvPr/>
        </p:nvSpPr>
        <p:spPr>
          <a:xfrm>
            <a:off x="2514600" y="3429000"/>
            <a:ext cx="1523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8" name=""/>
          <p:cNvSpPr/>
          <p:nvPr/>
        </p:nvSpPr>
        <p:spPr>
          <a:xfrm>
            <a:off x="2514600" y="32004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9" name=""/>
          <p:cNvSpPr/>
          <p:nvPr/>
        </p:nvSpPr>
        <p:spPr>
          <a:xfrm>
            <a:off x="2971800" y="34290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0" name=""/>
          <p:cNvSpPr/>
          <p:nvPr/>
        </p:nvSpPr>
        <p:spPr>
          <a:xfrm>
            <a:off x="4038480" y="34290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1" name=""/>
          <p:cNvSpPr/>
          <p:nvPr/>
        </p:nvSpPr>
        <p:spPr>
          <a:xfrm>
            <a:off x="5257800" y="373392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2" name=""/>
          <p:cNvSpPr/>
          <p:nvPr/>
        </p:nvSpPr>
        <p:spPr>
          <a:xfrm>
            <a:off x="2819520" y="3048120"/>
            <a:ext cx="2057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3" name=""/>
          <p:cNvSpPr/>
          <p:nvPr/>
        </p:nvSpPr>
        <p:spPr>
          <a:xfrm>
            <a:off x="4876920" y="30481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4" name=""/>
          <p:cNvSpPr/>
          <p:nvPr/>
        </p:nvSpPr>
        <p:spPr>
          <a:xfrm>
            <a:off x="5029200" y="259092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5" name=""/>
          <p:cNvSpPr/>
          <p:nvPr/>
        </p:nvSpPr>
        <p:spPr>
          <a:xfrm>
            <a:off x="304920" y="4191120"/>
            <a:ext cx="533160" cy="533160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JAPAN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6" name=""/>
          <p:cNvSpPr/>
          <p:nvPr/>
        </p:nvSpPr>
        <p:spPr>
          <a:xfrm>
            <a:off x="533520" y="4038480"/>
            <a:ext cx="0" cy="152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7" name=""/>
          <p:cNvSpPr/>
          <p:nvPr/>
        </p:nvSpPr>
        <p:spPr>
          <a:xfrm>
            <a:off x="1219320" y="167652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8" name=""/>
          <p:cNvSpPr/>
          <p:nvPr/>
        </p:nvSpPr>
        <p:spPr>
          <a:xfrm>
            <a:off x="990720" y="18288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9" name=""/>
          <p:cNvSpPr/>
          <p:nvPr/>
        </p:nvSpPr>
        <p:spPr>
          <a:xfrm>
            <a:off x="8763120" y="1828800"/>
            <a:ext cx="0" cy="2666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0" name=""/>
          <p:cNvSpPr/>
          <p:nvPr/>
        </p:nvSpPr>
        <p:spPr>
          <a:xfrm>
            <a:off x="8001000" y="365760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1" name=""/>
          <p:cNvSpPr/>
          <p:nvPr/>
        </p:nvSpPr>
        <p:spPr>
          <a:xfrm>
            <a:off x="990720" y="182880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2" name=""/>
          <p:cNvSpPr/>
          <p:nvPr/>
        </p:nvSpPr>
        <p:spPr>
          <a:xfrm>
            <a:off x="1905120" y="182880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3" name=""/>
          <p:cNvSpPr/>
          <p:nvPr/>
        </p:nvSpPr>
        <p:spPr>
          <a:xfrm>
            <a:off x="2209680" y="167652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5242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2000-05-09T14:10:25Z</dcterms:created>
  <dc:creator>Administrator</dc:creator>
  <dc:description/>
  <dc:language>en-US</dc:language>
  <cp:lastModifiedBy>egut</cp:lastModifiedBy>
  <cp:lastPrinted>2000-08-03T13:10:00Z</cp:lastPrinted>
  <dcterms:modified xsi:type="dcterms:W3CDTF">2000-08-10T08:55:40Z</dcterms:modified>
  <cp:revision>21</cp:revision>
  <dc:subject/>
  <dc:title>No Slide Title</dc:title>
</cp:coreProperties>
</file>