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_rels/presentation.xml.rels" ContentType="application/vnd.openxmlformats-package.relationships+xml"/>
  <Override PartName="/ppt/media/image1.jpeg" ContentType="image/jpeg"/>
  <Override PartName="/ppt/media/image6.png" ContentType="image/png"/>
  <Override PartName="/ppt/media/image10.png" ContentType="image/png"/>
  <Override PartName="/ppt/media/image2.png" ContentType="image/png"/>
  <Override PartName="/ppt/media/image3.png" ContentType="image/png"/>
  <Override PartName="/ppt/media/image4.wmf" ContentType="image/x-wmf"/>
  <Override PartName="/ppt/media/image5.png" ContentType="image/png"/>
  <Override PartName="/ppt/media/image7.wmf" ContentType="image/x-wmf"/>
  <Override PartName="/ppt/media/image11.wmf" ContentType="image/x-wmf"/>
  <Override PartName="/ppt/media/image8.wmf" ContentType="image/x-wmf"/>
  <Override PartName="/ppt/media/image9.png" ContentType="image/png"/>
  <Override PartName="/ppt/media/image12.wmf" ContentType="image/x-wmf"/>
  <Override PartName="/ppt/embeddings/oleObject1.bin" ContentType="application/vnd.openxmlformats-officedocument.oleObject"/>
  <Override PartName="/ppt/slides/_rels/slide11.xml.rels" ContentType="application/vnd.openxmlformats-package.relationships+xml"/>
  <Override PartName="/ppt/slides/_rels/slide9.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6858000"/>
  <p:notesSz cx="6994525" cy="9280525"/>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oleObject" Target="../embeddings/oleObject1.bin"/><Relationship Id="rId5" Type="http://schemas.openxmlformats.org/officeDocument/2006/relationships/image" Target="../media/image3.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oleObject" Target="../embeddings/oleObject1.bin"/><Relationship Id="rId5" Type="http://schemas.openxmlformats.org/officeDocument/2006/relationships/image" Target="../media/image3.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bg>
      <p:bgPr>
        <a:solidFill>
          <a:srgbClr val="ffffff"/>
        </a:solidFill>
      </p:bgPr>
    </p:bg>
    <p:spTree>
      <p:nvGrpSpPr>
        <p:cNvPr id="1" name=""/>
        <p:cNvGrpSpPr/>
        <p:nvPr/>
      </p:nvGrpSpPr>
      <p:grpSpPr>
        <a:xfrm>
          <a:off x="0" y="0"/>
          <a:ext cx="0" cy="0"/>
          <a:chOff x="0" y="0"/>
          <a:chExt cx="0" cy="0"/>
        </a:xfrm>
      </p:grpSpPr>
      <p:pic>
        <p:nvPicPr>
          <p:cNvPr id="0" name="backgroundhr" descr=""/>
          <p:cNvPicPr/>
          <p:nvPr/>
        </p:nvPicPr>
        <p:blipFill>
          <a:blip r:embed="rId2"/>
          <a:stretch/>
        </p:blipFill>
        <p:spPr>
          <a:xfrm>
            <a:off x="0" y="0"/>
            <a:ext cx="9144000" cy="6858000"/>
          </a:xfrm>
          <a:prstGeom prst="rect">
            <a:avLst/>
          </a:prstGeom>
          <a:noFill/>
          <a:ln w="0">
            <a:noFill/>
          </a:ln>
        </p:spPr>
      </p:pic>
      <p:sp>
        <p:nvSpPr>
          <p:cNvPr id="1" name=""/>
          <p:cNvSpPr/>
          <p:nvPr/>
        </p:nvSpPr>
        <p:spPr>
          <a:xfrm>
            <a:off x="0" y="228600"/>
            <a:ext cx="9144000" cy="1066680"/>
          </a:xfrm>
          <a:prstGeom prst="rect">
            <a:avLst/>
          </a:prstGeom>
          <a:solidFill>
            <a:srgbClr val="808080"/>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sp>
        <p:nvSpPr>
          <p:cNvPr id="2" name=""/>
          <p:cNvSpPr/>
          <p:nvPr/>
        </p:nvSpPr>
        <p:spPr>
          <a:xfrm>
            <a:off x="0" y="0"/>
            <a:ext cx="1066680" cy="6858000"/>
          </a:xfrm>
          <a:prstGeom prst="rect">
            <a:avLst/>
          </a:prstGeom>
          <a:solidFill>
            <a:srgbClr val="0000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3" name=""/>
          <p:cNvSpPr/>
          <p:nvPr/>
        </p:nvSpPr>
        <p:spPr>
          <a:xfrm>
            <a:off x="0" y="152280"/>
            <a:ext cx="9144000" cy="1067040"/>
          </a:xfrm>
          <a:prstGeom prst="rect">
            <a:avLst/>
          </a:prstGeom>
          <a:solidFill>
            <a:srgbClr val="000000"/>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sp>
        <p:nvSpPr>
          <p:cNvPr id="4" name="PlaceHolder 1"/>
          <p:cNvSpPr>
            <a:spLocks noGrp="1"/>
          </p:cNvSpPr>
          <p:nvPr>
            <p:ph type="body"/>
          </p:nvPr>
        </p:nvSpPr>
        <p:spPr>
          <a:xfrm>
            <a:off x="1152360" y="1438200"/>
            <a:ext cx="7772400" cy="4114800"/>
          </a:xfrm>
          <a:prstGeom prst="rect">
            <a:avLst/>
          </a:prstGeom>
          <a:noFill/>
          <a:ln w="0">
            <a:noFill/>
          </a:ln>
        </p:spPr>
        <p:txBody>
          <a:bodyPr lIns="90000" rIns="90000" tIns="46800" bIns="46800" anchor="t">
            <a:normAutofit fontScale="92500" lnSpcReduction="9999"/>
          </a:bodyPr>
          <a:p>
            <a:pPr marL="343080" indent="-343080">
              <a:lnSpc>
                <a:spcPct val="150000"/>
              </a:lnSpc>
              <a:buSzPct val="100000"/>
              <a:buBlip>
                <a:blip r:embed="rId3"/>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Narrow"/>
              </a:rPr>
              <a:t>Click to edit the outline text format</a:t>
            </a:r>
            <a:endParaRPr b="0" lang="en-US" sz="2800" strike="noStrike" u="none">
              <a:solidFill>
                <a:srgbClr val="000000"/>
              </a:solidFill>
              <a:effectLst/>
              <a:uFillTx/>
              <a:latin typeface="Arial Narrow"/>
            </a:endParaRPr>
          </a:p>
          <a:p>
            <a:pPr lvl="1" marL="743040" indent="-285840">
              <a:lnSpc>
                <a:spcPct val="150000"/>
              </a:lnSpc>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Narrow"/>
              </a:rPr>
              <a:t>Second Outline Level</a:t>
            </a:r>
            <a:endParaRPr b="0" lang="en-US" sz="2800" strike="noStrike" u="none">
              <a:solidFill>
                <a:srgbClr val="000000"/>
              </a:solidFill>
              <a:effectLst/>
              <a:uFillTx/>
              <a:latin typeface="Arial Narrow"/>
            </a:endParaRPr>
          </a:p>
          <a:p>
            <a:pPr lvl="2" marL="1143000" indent="-228600">
              <a:lnSpc>
                <a:spcPct val="150000"/>
              </a:lnSpc>
              <a:buClr>
                <a:srgbClr val="0099ff"/>
              </a:buClr>
              <a:buSzPct val="62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Narrow"/>
              </a:rPr>
              <a:t>Third Outline Level</a:t>
            </a:r>
            <a:endParaRPr b="0" lang="en-US" sz="2800" strike="noStrike" u="none">
              <a:solidFill>
                <a:srgbClr val="000000"/>
              </a:solidFill>
              <a:effectLst/>
              <a:uFillTx/>
              <a:latin typeface="Arial Narrow"/>
            </a:endParaRPr>
          </a:p>
          <a:p>
            <a:pPr lvl="3" marL="1600200" indent="-228600">
              <a:lnSpc>
                <a:spcPct val="150000"/>
              </a:lnSpc>
              <a:buClr>
                <a:srgbClr val="000000"/>
              </a:buClr>
              <a:buFont typeface="Arial Narrow"/>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Narrow"/>
              </a:rPr>
              <a:t>Fourth Outline Level</a:t>
            </a:r>
            <a:endParaRPr b="0" lang="en-US" sz="2800" strike="noStrike" u="none">
              <a:solidFill>
                <a:srgbClr val="000000"/>
              </a:solidFill>
              <a:effectLst/>
              <a:uFillTx/>
              <a:latin typeface="Arial Narrow"/>
            </a:endParaRPr>
          </a:p>
          <a:p>
            <a:pPr lvl="4" marL="2057400" indent="-228600">
              <a:lnSpc>
                <a:spcPct val="150000"/>
              </a:lnSpc>
              <a:buClr>
                <a:srgbClr val="000000"/>
              </a:buClr>
              <a:buFont typeface="Arial Narrow"/>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Narrow"/>
              </a:rPr>
              <a:t>Fifth Outline Level</a:t>
            </a:r>
            <a:endParaRPr b="0" lang="en-US" sz="2800" strike="noStrike" u="none">
              <a:solidFill>
                <a:srgbClr val="000000"/>
              </a:solidFill>
              <a:effectLst/>
              <a:uFillTx/>
              <a:latin typeface="Arial Narrow"/>
            </a:endParaRPr>
          </a:p>
          <a:p>
            <a:pPr lvl="5" marL="2057400" indent="-228600">
              <a:lnSpc>
                <a:spcPct val="150000"/>
              </a:lnSpc>
              <a:buClr>
                <a:srgbClr val="ffffff"/>
              </a:buClr>
              <a:buFont typeface="Arial Narrow"/>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Narrow"/>
              </a:rPr>
              <a:t>Sixth Outline Level</a:t>
            </a:r>
            <a:endParaRPr b="0" lang="en-US" sz="2800" strike="noStrike" u="none">
              <a:solidFill>
                <a:srgbClr val="000000"/>
              </a:solidFill>
              <a:effectLst/>
              <a:uFillTx/>
              <a:latin typeface="Arial Narrow"/>
            </a:endParaRPr>
          </a:p>
          <a:p>
            <a:pPr lvl="6" marL="2057400" indent="-228600">
              <a:lnSpc>
                <a:spcPct val="150000"/>
              </a:lnSpc>
              <a:buClr>
                <a:srgbClr val="ffffff"/>
              </a:buClr>
              <a:buFont typeface="Arial Narrow"/>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Narrow"/>
              </a:rPr>
              <a:t>Seventh Outline Level</a:t>
            </a:r>
            <a:endParaRPr b="0" lang="en-US" sz="2800" strike="noStrike" u="none">
              <a:solidFill>
                <a:srgbClr val="000000"/>
              </a:solidFill>
              <a:effectLst/>
              <a:uFillTx/>
              <a:latin typeface="Arial Narrow"/>
            </a:endParaRPr>
          </a:p>
        </p:txBody>
      </p:sp>
      <p:sp>
        <p:nvSpPr>
          <p:cNvPr id="5" name="PlaceHolder 2"/>
          <p:cNvSpPr>
            <a:spLocks noGrp="1"/>
          </p:cNvSpPr>
          <p:nvPr>
            <p:ph type="title"/>
          </p:nvPr>
        </p:nvSpPr>
        <p:spPr>
          <a:xfrm>
            <a:off x="380880" y="123480"/>
            <a:ext cx="876312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ffcc66"/>
                </a:solidFill>
                <a:effectLst/>
                <a:uFillTx/>
                <a:latin typeface="Tahoma"/>
              </a:rPr>
              <a:t>Click to edit the title text format</a:t>
            </a:r>
            <a:endParaRPr b="0" lang="en-US" sz="3600" strike="noStrike" u="none">
              <a:solidFill>
                <a:srgbClr val="ffcc66"/>
              </a:solidFill>
              <a:effectLst/>
              <a:uFillTx/>
              <a:latin typeface="Tahoma"/>
            </a:endParaRPr>
          </a:p>
        </p:txBody>
      </p:sp>
      <p:sp>
        <p:nvSpPr>
          <p:cNvPr id="6" name=""/>
          <p:cNvSpPr/>
          <p:nvPr/>
        </p:nvSpPr>
        <p:spPr>
          <a:xfrm flipH="1">
            <a:off x="4819680" y="1476360"/>
            <a:ext cx="4324320" cy="5381640"/>
          </a:xfrm>
          <a:prstGeom prst="rtTriangle">
            <a:avLst/>
          </a:prstGeom>
          <a:solidFill>
            <a:srgbClr val="969696">
              <a:alpha val="50000"/>
            </a:srgbClr>
          </a:solidFill>
          <a:ln w="0">
            <a:noFill/>
          </a:ln>
        </p:spPr>
        <p:style>
          <a:lnRef idx="0"/>
          <a:fillRef idx="0"/>
          <a:effectRef idx="0"/>
          <a:fontRef idx="minor"/>
        </p:style>
        <p:txBody>
          <a:bodyPr wrap="none"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graphicFrame>
        <p:nvGraphicFramePr>
          <p:cNvPr id="7" name=""/>
          <p:cNvGraphicFramePr/>
          <p:nvPr/>
        </p:nvGraphicFramePr>
        <p:xfrm>
          <a:off x="19080" y="5392800"/>
          <a:ext cx="1008000" cy="1465200"/>
        </p:xfrm>
        <a:graphic>
          <a:graphicData uri="http://schemas.openxmlformats.org/presentationml/2006/ole">
            <p:oleObj r:id="rId4" spid="">
              <p:embed/>
              <p:pic>
                <p:nvPicPr>
                  <p:cNvPr id="8" name="" descr=""/>
                  <p:cNvPicPr/>
                  <p:nvPr/>
                </p:nvPicPr>
                <p:blipFill>
                  <a:blip r:embed="rId5"/>
                  <a:stretch/>
                </p:blipFill>
                <p:spPr>
                  <a:xfrm>
                    <a:off x="19080" y="5392800"/>
                    <a:ext cx="1008000" cy="1465200"/>
                  </a:xfrm>
                  <a:prstGeom prst="rect">
                    <a:avLst/>
                  </a:prstGeom>
                  <a:noFill/>
                  <a:ln w="0">
                    <a:noFill/>
                  </a:ln>
                </p:spPr>
              </p:pic>
            </p:oleObj>
          </a:graphicData>
        </a:graphic>
      </p:graphicFrame>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bg>
      <p:bgPr>
        <a:solidFill>
          <a:srgbClr val="ffffff"/>
        </a:solidFill>
      </p:bgPr>
    </p:bg>
    <p:spTree>
      <p:nvGrpSpPr>
        <p:cNvPr id="1" name=""/>
        <p:cNvGrpSpPr/>
        <p:nvPr/>
      </p:nvGrpSpPr>
      <p:grpSpPr>
        <a:xfrm>
          <a:off x="0" y="0"/>
          <a:ext cx="0" cy="0"/>
          <a:chOff x="0" y="0"/>
          <a:chExt cx="0" cy="0"/>
        </a:xfrm>
      </p:grpSpPr>
      <p:pic>
        <p:nvPicPr>
          <p:cNvPr id="9" name="backgroundhr" descr=""/>
          <p:cNvPicPr/>
          <p:nvPr/>
        </p:nvPicPr>
        <p:blipFill>
          <a:blip r:embed="rId2"/>
          <a:stretch/>
        </p:blipFill>
        <p:spPr>
          <a:xfrm>
            <a:off x="0" y="0"/>
            <a:ext cx="9144000" cy="6858000"/>
          </a:xfrm>
          <a:prstGeom prst="rect">
            <a:avLst/>
          </a:prstGeom>
          <a:noFill/>
          <a:ln w="0">
            <a:noFill/>
          </a:ln>
        </p:spPr>
      </p:pic>
      <p:sp>
        <p:nvSpPr>
          <p:cNvPr id="1" name=""/>
          <p:cNvSpPr/>
          <p:nvPr/>
        </p:nvSpPr>
        <p:spPr>
          <a:xfrm>
            <a:off x="0" y="228600"/>
            <a:ext cx="9144000" cy="1066680"/>
          </a:xfrm>
          <a:prstGeom prst="rect">
            <a:avLst/>
          </a:prstGeom>
          <a:solidFill>
            <a:srgbClr val="808080"/>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sp>
        <p:nvSpPr>
          <p:cNvPr id="2" name=""/>
          <p:cNvSpPr/>
          <p:nvPr/>
        </p:nvSpPr>
        <p:spPr>
          <a:xfrm>
            <a:off x="0" y="0"/>
            <a:ext cx="1066680" cy="6858000"/>
          </a:xfrm>
          <a:prstGeom prst="rect">
            <a:avLst/>
          </a:prstGeom>
          <a:solidFill>
            <a:srgbClr val="0000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3" name=""/>
          <p:cNvSpPr/>
          <p:nvPr/>
        </p:nvSpPr>
        <p:spPr>
          <a:xfrm>
            <a:off x="0" y="152280"/>
            <a:ext cx="9144000" cy="1067040"/>
          </a:xfrm>
          <a:prstGeom prst="rect">
            <a:avLst/>
          </a:prstGeom>
          <a:solidFill>
            <a:srgbClr val="000000"/>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sp>
        <p:nvSpPr>
          <p:cNvPr id="10" name="PlaceHolder 1"/>
          <p:cNvSpPr>
            <a:spLocks noGrp="1"/>
          </p:cNvSpPr>
          <p:nvPr>
            <p:ph type="body"/>
          </p:nvPr>
        </p:nvSpPr>
        <p:spPr>
          <a:xfrm>
            <a:off x="1152360" y="1438200"/>
            <a:ext cx="7772400" cy="4114800"/>
          </a:xfrm>
          <a:prstGeom prst="rect">
            <a:avLst/>
          </a:prstGeom>
          <a:noFill/>
          <a:ln w="0">
            <a:noFill/>
          </a:ln>
        </p:spPr>
        <p:txBody>
          <a:bodyPr lIns="90000" rIns="90000" tIns="46800" bIns="46800" anchor="t">
            <a:normAutofit fontScale="92500" lnSpcReduction="9999"/>
          </a:bodyPr>
          <a:p>
            <a:pPr marL="343080" indent="-343080">
              <a:lnSpc>
                <a:spcPct val="150000"/>
              </a:lnSpc>
              <a:buSzPct val="100000"/>
              <a:buBlip>
                <a:blip r:embed="rId3"/>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Narrow"/>
              </a:rPr>
              <a:t>Click to edit the outline text format</a:t>
            </a:r>
            <a:endParaRPr b="0" lang="en-US" sz="2800" strike="noStrike" u="none">
              <a:solidFill>
                <a:srgbClr val="000000"/>
              </a:solidFill>
              <a:effectLst/>
              <a:uFillTx/>
              <a:latin typeface="Arial Narrow"/>
            </a:endParaRPr>
          </a:p>
          <a:p>
            <a:pPr lvl="1" marL="743040" indent="-285840">
              <a:lnSpc>
                <a:spcPct val="150000"/>
              </a:lnSpc>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Narrow"/>
              </a:rPr>
              <a:t>Second Outline Level</a:t>
            </a:r>
            <a:endParaRPr b="0" lang="en-US" sz="2800" strike="noStrike" u="none">
              <a:solidFill>
                <a:srgbClr val="000000"/>
              </a:solidFill>
              <a:effectLst/>
              <a:uFillTx/>
              <a:latin typeface="Arial Narrow"/>
            </a:endParaRPr>
          </a:p>
          <a:p>
            <a:pPr lvl="2" marL="1143000" indent="-228600">
              <a:lnSpc>
                <a:spcPct val="150000"/>
              </a:lnSpc>
              <a:buClr>
                <a:srgbClr val="0099ff"/>
              </a:buClr>
              <a:buSzPct val="62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Narrow"/>
              </a:rPr>
              <a:t>Third Outline Level</a:t>
            </a:r>
            <a:endParaRPr b="0" lang="en-US" sz="2800" strike="noStrike" u="none">
              <a:solidFill>
                <a:srgbClr val="000000"/>
              </a:solidFill>
              <a:effectLst/>
              <a:uFillTx/>
              <a:latin typeface="Arial Narrow"/>
            </a:endParaRPr>
          </a:p>
          <a:p>
            <a:pPr lvl="3" marL="1600200" indent="-228600">
              <a:lnSpc>
                <a:spcPct val="150000"/>
              </a:lnSpc>
              <a:buClr>
                <a:srgbClr val="000000"/>
              </a:buClr>
              <a:buFont typeface="Arial Narrow"/>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Narrow"/>
              </a:rPr>
              <a:t>Fourth Outline Level</a:t>
            </a:r>
            <a:endParaRPr b="0" lang="en-US" sz="2800" strike="noStrike" u="none">
              <a:solidFill>
                <a:srgbClr val="000000"/>
              </a:solidFill>
              <a:effectLst/>
              <a:uFillTx/>
              <a:latin typeface="Arial Narrow"/>
            </a:endParaRPr>
          </a:p>
          <a:p>
            <a:pPr lvl="4" marL="2057400" indent="-228600">
              <a:lnSpc>
                <a:spcPct val="150000"/>
              </a:lnSpc>
              <a:buClr>
                <a:srgbClr val="000000"/>
              </a:buClr>
              <a:buFont typeface="Arial Narrow"/>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Narrow"/>
              </a:rPr>
              <a:t>Fifth Outline Level</a:t>
            </a:r>
            <a:endParaRPr b="0" lang="en-US" sz="2800" strike="noStrike" u="none">
              <a:solidFill>
                <a:srgbClr val="000000"/>
              </a:solidFill>
              <a:effectLst/>
              <a:uFillTx/>
              <a:latin typeface="Arial Narrow"/>
            </a:endParaRPr>
          </a:p>
          <a:p>
            <a:pPr lvl="5" marL="2057400" indent="-228600">
              <a:lnSpc>
                <a:spcPct val="150000"/>
              </a:lnSpc>
              <a:buClr>
                <a:srgbClr val="ffffff"/>
              </a:buClr>
              <a:buFont typeface="Arial Narrow"/>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Narrow"/>
              </a:rPr>
              <a:t>Sixth Outline Level</a:t>
            </a:r>
            <a:endParaRPr b="0" lang="en-US" sz="2800" strike="noStrike" u="none">
              <a:solidFill>
                <a:srgbClr val="000000"/>
              </a:solidFill>
              <a:effectLst/>
              <a:uFillTx/>
              <a:latin typeface="Arial Narrow"/>
            </a:endParaRPr>
          </a:p>
          <a:p>
            <a:pPr lvl="6" marL="2057400" indent="-228600">
              <a:lnSpc>
                <a:spcPct val="150000"/>
              </a:lnSpc>
              <a:buClr>
                <a:srgbClr val="ffffff"/>
              </a:buClr>
              <a:buFont typeface="Arial Narrow"/>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Narrow"/>
              </a:rPr>
              <a:t>Seventh Outline Level</a:t>
            </a:r>
            <a:endParaRPr b="0" lang="en-US" sz="2800" strike="noStrike" u="none">
              <a:solidFill>
                <a:srgbClr val="000000"/>
              </a:solidFill>
              <a:effectLst/>
              <a:uFillTx/>
              <a:latin typeface="Arial Narrow"/>
            </a:endParaRPr>
          </a:p>
        </p:txBody>
      </p:sp>
      <p:sp>
        <p:nvSpPr>
          <p:cNvPr id="11" name="PlaceHolder 2"/>
          <p:cNvSpPr>
            <a:spLocks noGrp="1"/>
          </p:cNvSpPr>
          <p:nvPr>
            <p:ph type="title"/>
          </p:nvPr>
        </p:nvSpPr>
        <p:spPr>
          <a:xfrm>
            <a:off x="380880" y="123480"/>
            <a:ext cx="876312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ffcc66"/>
                </a:solidFill>
                <a:effectLst/>
                <a:uFillTx/>
                <a:latin typeface="Tahoma"/>
              </a:rPr>
              <a:t>Click to edit the title text format</a:t>
            </a:r>
            <a:endParaRPr b="0" lang="en-US" sz="3600" strike="noStrike" u="none">
              <a:solidFill>
                <a:srgbClr val="ffcc66"/>
              </a:solidFill>
              <a:effectLst/>
              <a:uFillTx/>
              <a:latin typeface="Tahoma"/>
            </a:endParaRPr>
          </a:p>
        </p:txBody>
      </p:sp>
      <p:sp>
        <p:nvSpPr>
          <p:cNvPr id="6" name=""/>
          <p:cNvSpPr/>
          <p:nvPr/>
        </p:nvSpPr>
        <p:spPr>
          <a:xfrm flipH="1">
            <a:off x="4819680" y="1476360"/>
            <a:ext cx="4324320" cy="5381640"/>
          </a:xfrm>
          <a:prstGeom prst="rtTriangle">
            <a:avLst/>
          </a:prstGeom>
          <a:solidFill>
            <a:srgbClr val="969696">
              <a:alpha val="50000"/>
            </a:srgbClr>
          </a:solidFill>
          <a:ln w="0">
            <a:noFill/>
          </a:ln>
        </p:spPr>
        <p:style>
          <a:lnRef idx="0"/>
          <a:fillRef idx="0"/>
          <a:effectRef idx="0"/>
          <a:fontRef idx="minor"/>
        </p:style>
        <p:txBody>
          <a:bodyPr wrap="none"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graphicFrame>
        <p:nvGraphicFramePr>
          <p:cNvPr id="12" name=""/>
          <p:cNvGraphicFramePr/>
          <p:nvPr/>
        </p:nvGraphicFramePr>
        <p:xfrm>
          <a:off x="19080" y="5392800"/>
          <a:ext cx="1008000" cy="1465200"/>
        </p:xfrm>
        <a:graphic>
          <a:graphicData uri="http://schemas.openxmlformats.org/presentationml/2006/ole">
            <p:oleObj r:id="rId4" spid="">
              <p:embed/>
              <p:pic>
                <p:nvPicPr>
                  <p:cNvPr id="13" name="" descr=""/>
                  <p:cNvPicPr/>
                  <p:nvPr/>
                </p:nvPicPr>
                <p:blipFill>
                  <a:blip r:embed="rId5"/>
                  <a:stretch/>
                </p:blipFill>
                <p:spPr>
                  <a:xfrm>
                    <a:off x="19080" y="5392800"/>
                    <a:ext cx="1008000" cy="1465200"/>
                  </a:xfrm>
                  <a:prstGeom prst="rect">
                    <a:avLst/>
                  </a:prstGeom>
                  <a:noFill/>
                  <a:ln w="0">
                    <a:noFill/>
                  </a:ln>
                </p:spPr>
              </p:pic>
            </p:oleObj>
          </a:graphicData>
        </a:graphic>
      </p:graphicFrame>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1">
    <p:bg>
      <p:bgPr>
        <a:solidFill>
          <a:srgbClr val="ffffff"/>
        </a:solidFill>
      </p:bgPr>
    </p:bg>
    <p:spTree>
      <p:nvGrpSpPr>
        <p:cNvPr id="1" name=""/>
        <p:cNvGrpSpPr/>
        <p:nvPr/>
      </p:nvGrpSpPr>
      <p:grpSpPr>
        <a:xfrm>
          <a:off x="0" y="0"/>
          <a:ext cx="0" cy="0"/>
          <a:chOff x="0" y="0"/>
          <a:chExt cx="0" cy="0"/>
        </a:xfrm>
      </p:grpSpPr>
      <p:pic>
        <p:nvPicPr>
          <p:cNvPr id="14" name="backgroundhr" descr=""/>
          <p:cNvPicPr/>
          <p:nvPr/>
        </p:nvPicPr>
        <p:blipFill>
          <a:blip r:embed="rId2"/>
          <a:stretch/>
        </p:blipFill>
        <p:spPr>
          <a:xfrm>
            <a:off x="0" y="0"/>
            <a:ext cx="9144000" cy="6858000"/>
          </a:xfrm>
          <a:prstGeom prst="rect">
            <a:avLst/>
          </a:prstGeom>
          <a:noFill/>
          <a:ln w="0">
            <a:noFill/>
          </a:ln>
        </p:spPr>
      </p:pic>
      <p:sp>
        <p:nvSpPr>
          <p:cNvPr id="15" name=""/>
          <p:cNvSpPr/>
          <p:nvPr/>
        </p:nvSpPr>
        <p:spPr>
          <a:xfrm>
            <a:off x="0" y="0"/>
            <a:ext cx="1066680" cy="6858000"/>
          </a:xfrm>
          <a:prstGeom prst="rect">
            <a:avLst/>
          </a:prstGeom>
          <a:solidFill>
            <a:srgbClr val="0000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16" name=""/>
          <p:cNvSpPr/>
          <p:nvPr/>
        </p:nvSpPr>
        <p:spPr>
          <a:xfrm flipH="1">
            <a:off x="4819680" y="1476360"/>
            <a:ext cx="4324320" cy="5381640"/>
          </a:xfrm>
          <a:prstGeom prst="rtTriangle">
            <a:avLst/>
          </a:prstGeom>
          <a:solidFill>
            <a:srgbClr val="587898">
              <a:alpha val="50000"/>
            </a:srgbClr>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1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ffcc66"/>
                </a:solidFill>
                <a:effectLst/>
                <a:uFillTx/>
                <a:latin typeface="Tahoma"/>
              </a:rPr>
              <a:t>Click to edit the title text format</a:t>
            </a:r>
            <a:endParaRPr b="1" lang="en-US" sz="3400" strike="noStrike" u="none">
              <a:solidFill>
                <a:srgbClr val="ffcc66"/>
              </a:solidFill>
              <a:effectLst/>
              <a:uFillTx/>
              <a:latin typeface="Tahoma"/>
            </a:endParaRPr>
          </a:p>
        </p:txBody>
      </p:sp>
      <p:sp>
        <p:nvSpPr>
          <p:cNvPr id="18"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indent="0" algn="ctr">
              <a:lnSpc>
                <a:spcPct val="15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Narrow"/>
              </a:rPr>
              <a:t>Click to edit the outline text format</a:t>
            </a:r>
            <a:endParaRPr b="1" lang="en-US" sz="2800" strike="noStrike" u="none">
              <a:solidFill>
                <a:srgbClr val="000000"/>
              </a:solidFill>
              <a:effectLst/>
              <a:uFillTx/>
              <a:latin typeface="Arial Narrow"/>
            </a:endParaRPr>
          </a:p>
          <a:p>
            <a:pPr lvl="1" marL="457200" indent="0" algn="ctr">
              <a:lnSpc>
                <a:spcPct val="12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Narrow"/>
              </a:rPr>
              <a:t>Second Outline Level</a:t>
            </a:r>
            <a:endParaRPr b="0" lang="en-US" sz="2400" strike="noStrike" u="none">
              <a:solidFill>
                <a:srgbClr val="000000"/>
              </a:solidFill>
              <a:effectLst/>
              <a:uFillTx/>
              <a:latin typeface="Arial Narrow"/>
            </a:endParaRPr>
          </a:p>
          <a:p>
            <a:pPr lvl="2" marL="914400" algn="ctr">
              <a:lnSpc>
                <a:spcPct val="125000"/>
              </a:lnSpc>
              <a:buClr>
                <a:srgbClr val="0099ff"/>
              </a:buClr>
              <a:buSzPct val="62000"/>
              <a:buFont typeface="Wingdings" charset="2"/>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Narrow"/>
              </a:rPr>
              <a:t>Third Outline Level</a:t>
            </a:r>
            <a:endParaRPr b="0" lang="en-US" sz="2200" strike="noStrike" u="none">
              <a:solidFill>
                <a:srgbClr val="000000"/>
              </a:solidFill>
              <a:effectLst/>
              <a:uFillTx/>
              <a:latin typeface="Arial Narrow"/>
            </a:endParaRPr>
          </a:p>
          <a:p>
            <a:pPr lvl="3" marL="1371600" algn="ctr">
              <a:spcBef>
                <a:spcPts val="499"/>
              </a:spcBef>
              <a:buClr>
                <a:srgbClr val="000000"/>
              </a:buClr>
              <a:buFont typeface="Arial Narrow"/>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Narrow"/>
              </a:rPr>
              <a:t>Fourth Outline Level</a:t>
            </a:r>
            <a:endParaRPr b="0" lang="en-US" sz="2000" strike="noStrike" u="none">
              <a:solidFill>
                <a:srgbClr val="000000"/>
              </a:solidFill>
              <a:effectLst/>
              <a:uFillTx/>
              <a:latin typeface="Arial Narrow"/>
            </a:endParaRPr>
          </a:p>
          <a:p>
            <a:pPr lvl="4" marL="1828800" algn="ctr">
              <a:spcBef>
                <a:spcPts val="499"/>
              </a:spcBef>
              <a:buClr>
                <a:srgbClr val="000000"/>
              </a:buClr>
              <a:buFont typeface="Arial Narrow"/>
              <a:buChar char="»"/>
              <a:tabLst>
                <a:tab algn="l" pos="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Narrow"/>
              </a:rPr>
              <a:t>Fifth Outline Level</a:t>
            </a:r>
            <a:endParaRPr b="0" lang="en-US" sz="2000" strike="noStrike" u="none">
              <a:solidFill>
                <a:srgbClr val="000000"/>
              </a:solidFill>
              <a:effectLst/>
              <a:uFillTx/>
              <a:latin typeface="Arial Narrow"/>
            </a:endParaRPr>
          </a:p>
          <a:p>
            <a:pPr lvl="5" marL="1828800">
              <a:spcBef>
                <a:spcPts val="499"/>
              </a:spcBef>
              <a:buClr>
                <a:srgbClr val="ffffff"/>
              </a:buClr>
              <a:buFont typeface="Arial Narrow"/>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Narrow"/>
              </a:rPr>
              <a:t>Sixth Outline Level</a:t>
            </a:r>
            <a:endParaRPr b="0" lang="en-US" sz="2000" strike="noStrike" u="none">
              <a:solidFill>
                <a:srgbClr val="000000"/>
              </a:solidFill>
              <a:effectLst/>
              <a:uFillTx/>
              <a:latin typeface="Arial Narrow"/>
            </a:endParaRPr>
          </a:p>
          <a:p>
            <a:pPr lvl="6" marL="1828800">
              <a:spcBef>
                <a:spcPts val="499"/>
              </a:spcBef>
              <a:buClr>
                <a:srgbClr val="ffffff"/>
              </a:buClr>
              <a:buFont typeface="Arial Narrow"/>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Narrow"/>
              </a:rPr>
              <a:t>Seventh Outline Level</a:t>
            </a:r>
            <a:endParaRPr b="0" lang="en-US" sz="2000" strike="noStrike" u="none">
              <a:solidFill>
                <a:srgbClr val="000000"/>
              </a:solidFill>
              <a:effectLst/>
              <a:uFillTx/>
              <a:latin typeface="Arial Narrow"/>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Lst>
</p:sldMaster>
</file>

<file path=ppt/slides/_rels/slide1.xml.rels><?xml version="1.0" encoding="UTF-8"?>
<Relationships xmlns="http://schemas.openxmlformats.org/package/2006/relationships"><Relationship Id="rId1" Type="http://schemas.openxmlformats.org/officeDocument/2006/relationships/image" Target="../media/image4.wmf"/><Relationship Id="rId2"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0.png"/><Relationship Id="rId3" Type="http://schemas.openxmlformats.org/officeDocument/2006/relationships/slideLayout" Target="../slideLayouts/slideLayout3.xml"/>
</Relationships>
</file>

<file path=ppt/slides/_rels/slide11.xml.rels><?xml version="1.0" encoding="UTF-8"?>
<Relationships xmlns="http://schemas.openxmlformats.org/package/2006/relationships"><Relationship Id="rId1" Type="http://schemas.openxmlformats.org/officeDocument/2006/relationships/image" Target="../media/image11.wmf"/><Relationship Id="rId2" Type="http://schemas.openxmlformats.org/officeDocument/2006/relationships/image" Target="../media/image9.png"/><Relationship Id="rId3" Type="http://schemas.openxmlformats.org/officeDocument/2006/relationships/image" Target="../media/image9.png"/><Relationship Id="rId4"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9.png"/><Relationship Id="rId3" Type="http://schemas.openxmlformats.org/officeDocument/2006/relationships/image" Target="../media/image9.png"/><Relationship Id="rId4" Type="http://schemas.openxmlformats.org/officeDocument/2006/relationships/image" Target="../media/image9.png"/><Relationship Id="rId5" Type="http://schemas.openxmlformats.org/officeDocument/2006/relationships/image" Target="../media/image9.png"/><Relationship Id="rId6" Type="http://schemas.openxmlformats.org/officeDocument/2006/relationships/image" Target="../media/image9.png"/><Relationship Id="rId7"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image" Target="../media/image12.wmf"/><Relationship Id="rId2"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6.png"/><Relationship Id="rId3" Type="http://schemas.openxmlformats.org/officeDocument/2006/relationships/image" Target="../media/image6.png"/><Relationship Id="rId4" Type="http://schemas.openxmlformats.org/officeDocument/2006/relationships/image" Target="../media/image6.png"/><Relationship Id="rId5" Type="http://schemas.openxmlformats.org/officeDocument/2006/relationships/image" Target="../media/image6.png"/><Relationship Id="rId6" Type="http://schemas.openxmlformats.org/officeDocument/2006/relationships/image" Target="../media/image6.png"/><Relationship Id="rId7" Type="http://schemas.openxmlformats.org/officeDocument/2006/relationships/slideLayout" Target="../slideLayouts/slideLayout2.xml"/>
</Relationships>
</file>

<file path=ppt/slides/_rels/slide1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5.png"/><Relationship Id="rId3" Type="http://schemas.openxmlformats.org/officeDocument/2006/relationships/image" Target="../media/image5.png"/><Relationship Id="rId4" Type="http://schemas.openxmlformats.org/officeDocument/2006/relationships/image" Target="../media/image5.png"/><Relationship Id="rId5" Type="http://schemas.openxmlformats.org/officeDocument/2006/relationships/image" Target="../media/image5.png"/><Relationship Id="rId6" Type="http://schemas.openxmlformats.org/officeDocument/2006/relationships/slideLayout" Target="../slideLayouts/slideLayout2.xml"/>
</Relationships>
</file>

<file path=ppt/slides/_rels/slide16.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5.png"/><Relationship Id="rId3" Type="http://schemas.openxmlformats.org/officeDocument/2006/relationships/image" Target="../media/image5.png"/><Relationship Id="rId4" Type="http://schemas.openxmlformats.org/officeDocument/2006/relationships/image" Target="../media/image5.png"/><Relationship Id="rId5" Type="http://schemas.openxmlformats.org/officeDocument/2006/relationships/image" Target="../media/image5.png"/><Relationship Id="rId6"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5.png"/><Relationship Id="rId3" Type="http://schemas.openxmlformats.org/officeDocument/2006/relationships/image" Target="../media/image5.png"/><Relationship Id="rId4" Type="http://schemas.openxmlformats.org/officeDocument/2006/relationships/image" Target="../media/image5.png"/><Relationship Id="rId5" Type="http://schemas.openxmlformats.org/officeDocument/2006/relationships/image" Target="../media/image5.png"/><Relationship Id="rId6"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2.png"/><Relationship Id="rId3" Type="http://schemas.openxmlformats.org/officeDocument/2006/relationships/image" Target="../media/image2.png"/><Relationship Id="rId4" Type="http://schemas.openxmlformats.org/officeDocument/2006/relationships/image" Target="../media/image2.png"/><Relationship Id="rId5" Type="http://schemas.openxmlformats.org/officeDocument/2006/relationships/image" Target="../media/image2.png"/><Relationship Id="rId6" Type="http://schemas.openxmlformats.org/officeDocument/2006/relationships/image" Target="../media/image2.png"/><Relationship Id="rId7"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6.png"/><Relationship Id="rId3" Type="http://schemas.openxmlformats.org/officeDocument/2006/relationships/image" Target="../media/image6.png"/><Relationship Id="rId4" Type="http://schemas.openxmlformats.org/officeDocument/2006/relationships/image" Target="../media/image6.png"/><Relationship Id="rId5"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7.wmf"/><Relationship Id="rId3"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8.wmf"/><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2.png"/><Relationship Id="rId3" Type="http://schemas.openxmlformats.org/officeDocument/2006/relationships/image" Target="../media/image2.png"/><Relationship Id="rId4" Type="http://schemas.openxmlformats.org/officeDocument/2006/relationships/image" Target="../media/image2.png"/><Relationship Id="rId5" Type="http://schemas.openxmlformats.org/officeDocument/2006/relationships/image" Target="../media/image2.png"/><Relationship Id="rId6"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9.png"/><Relationship Id="rId3" Type="http://schemas.openxmlformats.org/officeDocument/2006/relationships/image" Target="../media/image9.png"/><Relationship Id="rId4" Type="http://schemas.openxmlformats.org/officeDocument/2006/relationships/image" Target="../media/image9.png"/><Relationship Id="rId5"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 name=""/>
          <p:cNvSpPr/>
          <p:nvPr/>
        </p:nvSpPr>
        <p:spPr>
          <a:xfrm>
            <a:off x="1135080" y="3174840"/>
            <a:ext cx="7486560" cy="5817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44"/>
                </a:solidFill>
                <a:effectLst/>
                <a:uFillTx/>
                <a:latin typeface="Tahoma"/>
              </a:rPr>
              <a:t>ISDA 16</a:t>
            </a:r>
            <a:r>
              <a:rPr b="0" lang="en-US" sz="3200" strike="noStrike" u="none" baseline="30000">
                <a:solidFill>
                  <a:srgbClr val="000044"/>
                </a:solidFill>
                <a:effectLst/>
                <a:uFillTx/>
                <a:latin typeface="Tahoma"/>
              </a:rPr>
              <a:t>th</a:t>
            </a:r>
            <a:r>
              <a:rPr b="0" lang="en-US" sz="3200" strike="noStrike" u="none">
                <a:solidFill>
                  <a:srgbClr val="000044"/>
                </a:solidFill>
                <a:effectLst/>
                <a:uFillTx/>
                <a:latin typeface="Tahoma"/>
              </a:rPr>
              <a:t> Annual General Meeting</a:t>
            </a:r>
            <a:endParaRPr b="0" lang="en-US" sz="3200" strike="noStrike" u="none">
              <a:solidFill>
                <a:srgbClr val="ffffff"/>
              </a:solidFill>
              <a:effectLst/>
              <a:uFillTx/>
              <a:latin typeface="Times New Roman"/>
            </a:endParaRPr>
          </a:p>
        </p:txBody>
      </p:sp>
      <p:pic>
        <p:nvPicPr>
          <p:cNvPr id="20" name="logo%20across_small_ru_printable.emf" descr=""/>
          <p:cNvPicPr/>
          <p:nvPr/>
        </p:nvPicPr>
        <p:blipFill>
          <a:blip r:embed="rId1"/>
          <a:stretch/>
        </p:blipFill>
        <p:spPr>
          <a:xfrm>
            <a:off x="0" y="223920"/>
            <a:ext cx="5773680" cy="1400040"/>
          </a:xfrm>
          <a:prstGeom prst="rect">
            <a:avLst/>
          </a:prstGeom>
          <a:noFill/>
          <a:ln w="0">
            <a:noFill/>
          </a:ln>
        </p:spPr>
      </p:pic>
      <p:sp>
        <p:nvSpPr>
          <p:cNvPr id="21" name=""/>
          <p:cNvSpPr/>
          <p:nvPr/>
        </p:nvSpPr>
        <p:spPr>
          <a:xfrm>
            <a:off x="1152360" y="3860640"/>
            <a:ext cx="3076920" cy="1443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44"/>
                </a:solidFill>
                <a:effectLst/>
                <a:uFillTx/>
                <a:latin typeface="Tahoma"/>
              </a:rPr>
              <a:t>Presentation by:</a:t>
            </a:r>
            <a:endParaRPr b="0" lang="en-US" sz="1800" strike="noStrike" u="none">
              <a:solidFill>
                <a:srgbClr val="ffffff"/>
              </a:solidFill>
              <a:effectLst/>
              <a:uFillTx/>
              <a:latin typeface="Times New Roman"/>
            </a:endParaRPr>
          </a:p>
          <a:p>
            <a:pPr>
              <a:lnSpc>
                <a:spcPct val="100000"/>
              </a:lnSpc>
              <a:spcBef>
                <a:spcPts val="5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44"/>
                </a:solidFill>
                <a:effectLst/>
                <a:uFillTx/>
                <a:latin typeface="Tahoma"/>
              </a:rPr>
              <a:t>R. Martin Chavez</a:t>
            </a:r>
            <a:endParaRPr b="0" lang="en-US" sz="22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44"/>
                </a:solidFill>
                <a:effectLst/>
                <a:uFillTx/>
                <a:latin typeface="Tahoma"/>
              </a:rPr>
              <a:t>CEO</a:t>
            </a:r>
            <a:endParaRPr b="0" lang="en-US" sz="22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44"/>
                </a:solidFill>
                <a:effectLst/>
                <a:uFillTx/>
                <a:latin typeface="Tahoma"/>
              </a:rPr>
              <a:t>Kiodex, Inc.</a:t>
            </a:r>
            <a:endParaRPr b="0" lang="en-US" sz="2200" strike="noStrike" u="none">
              <a:solidFill>
                <a:srgbClr val="ffffff"/>
              </a:solidFill>
              <a:effectLst/>
              <a:uFillTx/>
              <a:latin typeface="Times New Roman"/>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 name=""/>
          <p:cNvSpPr/>
          <p:nvPr/>
        </p:nvSpPr>
        <p:spPr>
          <a:xfrm>
            <a:off x="2449440" y="2822400"/>
            <a:ext cx="5695920" cy="519480"/>
          </a:xfrm>
          <a:prstGeom prst="rect">
            <a:avLst/>
          </a:prstGeom>
          <a:noFill/>
          <a:ln w="0">
            <a:noFill/>
          </a:ln>
        </p:spPr>
        <p:style>
          <a:lnRef idx="0"/>
          <a:fillRef idx="0"/>
          <a:effectRef idx="0"/>
          <a:fontRef idx="minor"/>
        </p:style>
        <p:txBody>
          <a:bodyPr lIns="92160" rIns="92160" tIns="46080" bIns="460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Hedging Case Studies</a:t>
            </a:r>
            <a:endParaRPr b="0" lang="en-US" sz="2800" strike="noStrike" u="none">
              <a:solidFill>
                <a:srgbClr val="ffffff"/>
              </a:solidFill>
              <a:effectLst/>
              <a:uFillTx/>
              <a:latin typeface="Times New Roman"/>
            </a:endParaRPr>
          </a:p>
        </p:txBody>
      </p:sp>
      <p:graphicFrame>
        <p:nvGraphicFramePr>
          <p:cNvPr id="45" name=""/>
          <p:cNvGraphicFramePr/>
          <p:nvPr/>
        </p:nvGraphicFramePr>
        <p:xfrm>
          <a:off x="1324080" y="1676520"/>
          <a:ext cx="1052280" cy="1562040"/>
        </p:xfrm>
        <a:graphic>
          <a:graphicData uri="http://schemas.openxmlformats.org/presentationml/2006/ole">
            <p:oleObj r:id="rId1" spid="">
              <p:embed/>
              <p:pic>
                <p:nvPicPr>
                  <p:cNvPr id="46" name="" descr=""/>
                  <p:cNvPicPr/>
                  <p:nvPr/>
                </p:nvPicPr>
                <p:blipFill>
                  <a:blip r:embed="rId2"/>
                  <a:stretch/>
                </p:blipFill>
                <p:spPr>
                  <a:xfrm>
                    <a:off x="1324080" y="1676520"/>
                    <a:ext cx="1052280" cy="156204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 name="PlaceHolder 1"/>
          <p:cNvSpPr>
            <a:spLocks noGrp="1"/>
          </p:cNvSpPr>
          <p:nvPr>
            <p:ph type="title"/>
          </p:nvPr>
        </p:nvSpPr>
        <p:spPr>
          <a:xfrm>
            <a:off x="380880" y="123480"/>
            <a:ext cx="876312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ffcc66"/>
                </a:solidFill>
                <a:effectLst/>
                <a:uFillTx/>
                <a:latin typeface="Tahoma"/>
              </a:rPr>
              <a:t>PG&amp;E: What Went Wrong</a:t>
            </a:r>
            <a:endParaRPr b="0" lang="en-US" sz="3600" strike="noStrike" u="none">
              <a:solidFill>
                <a:srgbClr val="ffcc66"/>
              </a:solidFill>
              <a:effectLst/>
              <a:uFillTx/>
              <a:latin typeface="Tahoma"/>
            </a:endParaRPr>
          </a:p>
        </p:txBody>
      </p:sp>
      <p:pic>
        <p:nvPicPr>
          <p:cNvPr id="48" name="" descr=""/>
          <p:cNvPicPr/>
          <p:nvPr/>
        </p:nvPicPr>
        <p:blipFill>
          <a:blip r:embed="rId1"/>
          <a:stretch/>
        </p:blipFill>
        <p:spPr>
          <a:xfrm>
            <a:off x="2649600" y="3233880"/>
            <a:ext cx="4797360" cy="3290760"/>
          </a:xfrm>
          <a:prstGeom prst="rect">
            <a:avLst/>
          </a:prstGeom>
          <a:noFill/>
          <a:ln w="0">
            <a:noFill/>
          </a:ln>
        </p:spPr>
      </p:pic>
      <p:sp>
        <p:nvSpPr>
          <p:cNvPr id="49" name="PlaceHolder 2"/>
          <p:cNvSpPr>
            <a:spLocks noGrp="1"/>
          </p:cNvSpPr>
          <p:nvPr>
            <p:ph/>
          </p:nvPr>
        </p:nvSpPr>
        <p:spPr>
          <a:xfrm>
            <a:off x="1133640" y="1352520"/>
            <a:ext cx="7772400" cy="1866960"/>
          </a:xfrm>
          <a:prstGeom prst="rect">
            <a:avLst/>
          </a:prstGeom>
          <a:noFill/>
          <a:ln w="0">
            <a:noFill/>
          </a:ln>
        </p:spPr>
        <p:txBody>
          <a:bodyPr lIns="90000" rIns="90000" tIns="46800" bIns="46800" anchor="t">
            <a:normAutofit/>
          </a:bodyPr>
          <a:p>
            <a:pPr marL="343080" indent="-343080">
              <a:lnSpc>
                <a:spcPct val="120000"/>
              </a:lnSpc>
              <a:spcBef>
                <a:spcPts val="689"/>
              </a:spcBef>
              <a:buSzPct val="100000"/>
              <a:buBlip>
                <a:blip r:embed="rId2"/>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Narrow"/>
              </a:rPr>
              <a:t>Wholesale electricity price caps far exceeded retail price caps that PG&amp;E was allowed to charge its customers.</a:t>
            </a:r>
            <a:endParaRPr b="0" lang="en-US" sz="2200" strike="noStrike" u="none">
              <a:solidFill>
                <a:srgbClr val="000000"/>
              </a:solidFill>
              <a:effectLst/>
              <a:uFillTx/>
              <a:latin typeface="Arial Narrow"/>
            </a:endParaRPr>
          </a:p>
          <a:p>
            <a:pPr marL="343080" indent="-343080">
              <a:lnSpc>
                <a:spcPct val="120000"/>
              </a:lnSpc>
              <a:spcBef>
                <a:spcPts val="689"/>
              </a:spcBef>
              <a:buSzPct val="100000"/>
              <a:buBlip>
                <a:blip r:embed="rId3"/>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Narrow"/>
              </a:rPr>
              <a:t>California’s demand for electricity has skyrocketed, but there is no new power generation capacity.</a:t>
            </a:r>
            <a:endParaRPr b="0" lang="en-US" sz="2200" strike="noStrike" u="none">
              <a:solidFill>
                <a:srgbClr val="000000"/>
              </a:solidFill>
              <a:effectLst/>
              <a:uFillTx/>
              <a:latin typeface="Arial Narrow"/>
            </a:endParaRPr>
          </a:p>
        </p:txBody>
      </p:sp>
      <p:sp>
        <p:nvSpPr>
          <p:cNvPr id="50" name=""/>
          <p:cNvSpPr/>
          <p:nvPr/>
        </p:nvSpPr>
        <p:spPr>
          <a:xfrm>
            <a:off x="2705040" y="6448320"/>
            <a:ext cx="268596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Narrow"/>
              </a:rPr>
              <a:t>Source: Bloomberg</a:t>
            </a:r>
            <a:endParaRPr b="0" lang="en-US" sz="1200" strike="noStrike" u="none">
              <a:solidFill>
                <a:srgbClr val="ffffff"/>
              </a:solidFill>
              <a:effectLst/>
              <a:uFillTx/>
              <a:latin typeface="Times New Roman"/>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 name="PlaceHolder 1"/>
          <p:cNvSpPr>
            <a:spLocks noGrp="1"/>
          </p:cNvSpPr>
          <p:nvPr>
            <p:ph type="title"/>
          </p:nvPr>
        </p:nvSpPr>
        <p:spPr>
          <a:xfrm>
            <a:off x="380880" y="123480"/>
            <a:ext cx="876312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ffcc66"/>
                </a:solidFill>
                <a:effectLst/>
                <a:uFillTx/>
                <a:latin typeface="Tahoma"/>
              </a:rPr>
              <a:t>PG&amp;E: The Impacts of the Crisis</a:t>
            </a:r>
            <a:endParaRPr b="0" lang="en-US" sz="3600" strike="noStrike" u="none">
              <a:solidFill>
                <a:srgbClr val="ffcc66"/>
              </a:solidFill>
              <a:effectLst/>
              <a:uFillTx/>
              <a:latin typeface="Tahoma"/>
            </a:endParaRPr>
          </a:p>
        </p:txBody>
      </p:sp>
      <p:sp>
        <p:nvSpPr>
          <p:cNvPr id="52" name="PlaceHolder 2"/>
          <p:cNvSpPr>
            <a:spLocks noGrp="1"/>
          </p:cNvSpPr>
          <p:nvPr>
            <p:ph/>
          </p:nvPr>
        </p:nvSpPr>
        <p:spPr>
          <a:xfrm>
            <a:off x="1152360" y="1390680"/>
            <a:ext cx="7772400" cy="4114800"/>
          </a:xfrm>
          <a:prstGeom prst="rect">
            <a:avLst/>
          </a:prstGeom>
          <a:noFill/>
          <a:ln w="0">
            <a:noFill/>
          </a:ln>
        </p:spPr>
        <p:txBody>
          <a:bodyPr lIns="90000" rIns="90000" tIns="46800" bIns="46800" anchor="t">
            <a:normAutofit fontScale="92500" lnSpcReduction="19999"/>
          </a:bodyPr>
          <a:p>
            <a:pPr marL="343080" indent="-343080">
              <a:lnSpc>
                <a:spcPct val="120000"/>
              </a:lnSpc>
              <a:spcBef>
                <a:spcPts val="689"/>
              </a:spcBef>
              <a:buSzPct val="100000"/>
              <a:buBlip>
                <a:blip r:embed="rId1"/>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Narrow"/>
              </a:rPr>
              <a:t>By year-end 2000, PG&amp;E had spent $7 billion more for power than it received from its customers.</a:t>
            </a:r>
            <a:endParaRPr b="0" lang="en-US" sz="2200" strike="noStrike" u="none">
              <a:solidFill>
                <a:srgbClr val="000000"/>
              </a:solidFill>
              <a:effectLst/>
              <a:uFillTx/>
              <a:latin typeface="Arial Narrow"/>
            </a:endParaRPr>
          </a:p>
          <a:p>
            <a:pPr marL="343080" indent="-343080">
              <a:lnSpc>
                <a:spcPct val="120000"/>
              </a:lnSpc>
              <a:spcBef>
                <a:spcPts val="689"/>
              </a:spcBef>
              <a:buSzPct val="100000"/>
              <a:buBlip>
                <a:blip r:embed="rId2"/>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Narrow"/>
              </a:rPr>
              <a:t>PG&amp;E stock hit a new 52-week low of $8.375 on January 18, down from a high of $31.8125.</a:t>
            </a:r>
            <a:endParaRPr b="0" lang="en-US" sz="2200" strike="noStrike" u="none">
              <a:solidFill>
                <a:srgbClr val="000000"/>
              </a:solidFill>
              <a:effectLst/>
              <a:uFillTx/>
              <a:latin typeface="Arial Narrow"/>
            </a:endParaRPr>
          </a:p>
          <a:p>
            <a:pPr marL="343080" indent="-343080">
              <a:lnSpc>
                <a:spcPct val="120000"/>
              </a:lnSpc>
              <a:spcBef>
                <a:spcPts val="689"/>
              </a:spcBef>
              <a:buSzPct val="100000"/>
              <a:buBlip>
                <a:blip r:embed="rId3"/>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Narrow"/>
              </a:rPr>
              <a:t>PG&amp;E credit ratings were downgraded beyond “junk” status by the major ratings agencies.</a:t>
            </a:r>
            <a:endParaRPr b="0" lang="en-US" sz="2200" strike="noStrike" u="none">
              <a:solidFill>
                <a:srgbClr val="000000"/>
              </a:solidFill>
              <a:effectLst/>
              <a:uFillTx/>
              <a:latin typeface="Arial Narrow"/>
            </a:endParaRPr>
          </a:p>
          <a:p>
            <a:pPr marL="343080" indent="-343080">
              <a:lnSpc>
                <a:spcPct val="120000"/>
              </a:lnSpc>
              <a:spcBef>
                <a:spcPts val="689"/>
              </a:spcBef>
              <a:buSzPct val="100000"/>
              <a:buBlip>
                <a:blip r:embed="rId4"/>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Narrow"/>
              </a:rPr>
              <a:t>Gas suppliers are refusing to sell any more natural gas to PG&amp;E.</a:t>
            </a:r>
            <a:endParaRPr b="0" lang="en-US" sz="2200" strike="noStrike" u="none">
              <a:solidFill>
                <a:srgbClr val="000000"/>
              </a:solidFill>
              <a:effectLst/>
              <a:uFillTx/>
              <a:latin typeface="Arial Narrow"/>
            </a:endParaRPr>
          </a:p>
          <a:p>
            <a:pPr marL="343080" indent="-343080">
              <a:lnSpc>
                <a:spcPct val="120000"/>
              </a:lnSpc>
              <a:spcBef>
                <a:spcPts val="689"/>
              </a:spcBef>
              <a:buSzPct val="100000"/>
              <a:buBlip>
                <a:blip r:embed="rId5"/>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Narrow"/>
              </a:rPr>
              <a:t>The State of California faces continuing power shortages and rolling blackouts.</a:t>
            </a:r>
            <a:endParaRPr b="0" lang="en-US" sz="2200" strike="noStrike" u="none">
              <a:solidFill>
                <a:srgbClr val="000000"/>
              </a:solidFill>
              <a:effectLst/>
              <a:uFillTx/>
              <a:latin typeface="Arial Narrow"/>
            </a:endParaRPr>
          </a:p>
          <a:p>
            <a:pPr marL="343080" indent="-343080">
              <a:lnSpc>
                <a:spcPct val="120000"/>
              </a:lnSpc>
              <a:spcBef>
                <a:spcPts val="689"/>
              </a:spcBef>
              <a:buSzPct val="100000"/>
              <a:buBlip>
                <a:blip r:embed="rId6"/>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Narrow"/>
              </a:rPr>
              <a:t>The company has announced over 1,000 lay-offs and must cut back its customer service.</a:t>
            </a:r>
            <a:endParaRPr b="0" lang="en-US" sz="2200" strike="noStrike" u="none">
              <a:solidFill>
                <a:srgbClr val="000000"/>
              </a:solidFill>
              <a:effectLst/>
              <a:uFillTx/>
              <a:latin typeface="Arial Narrow"/>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3" name="PlaceHolder 1"/>
          <p:cNvSpPr>
            <a:spLocks noGrp="1"/>
          </p:cNvSpPr>
          <p:nvPr>
            <p:ph type="title"/>
          </p:nvPr>
        </p:nvSpPr>
        <p:spPr>
          <a:xfrm>
            <a:off x="380880" y="123480"/>
            <a:ext cx="876312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ffcc66"/>
                </a:solidFill>
                <a:effectLst/>
                <a:uFillTx/>
                <a:latin typeface="Tahoma"/>
              </a:rPr>
              <a:t>PG&amp;E: The Effects of a Hedging Program</a:t>
            </a:r>
            <a:endParaRPr b="0" lang="en-US" sz="3600" strike="noStrike" u="none">
              <a:solidFill>
                <a:srgbClr val="ffcc66"/>
              </a:solidFill>
              <a:effectLst/>
              <a:uFillTx/>
              <a:latin typeface="Tahoma"/>
            </a:endParaRPr>
          </a:p>
        </p:txBody>
      </p:sp>
      <p:pic>
        <p:nvPicPr>
          <p:cNvPr id="54" name="" descr=""/>
          <p:cNvPicPr/>
          <p:nvPr/>
        </p:nvPicPr>
        <p:blipFill>
          <a:blip r:embed="rId1"/>
          <a:stretch/>
        </p:blipFill>
        <p:spPr>
          <a:xfrm>
            <a:off x="2746440" y="3295800"/>
            <a:ext cx="4610160" cy="3162240"/>
          </a:xfrm>
          <a:prstGeom prst="rect">
            <a:avLst/>
          </a:prstGeom>
          <a:noFill/>
          <a:ln w="0">
            <a:noFill/>
          </a:ln>
        </p:spPr>
      </p:pic>
      <p:sp>
        <p:nvSpPr>
          <p:cNvPr id="55" name=""/>
          <p:cNvSpPr/>
          <p:nvPr/>
        </p:nvSpPr>
        <p:spPr>
          <a:xfrm>
            <a:off x="2752560" y="6391440"/>
            <a:ext cx="268632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Narrow"/>
              </a:rPr>
              <a:t>Source: Bloomberg</a:t>
            </a:r>
            <a:endParaRPr b="0" lang="en-US" sz="1200" strike="noStrike" u="none">
              <a:solidFill>
                <a:srgbClr val="ffffff"/>
              </a:solidFill>
              <a:effectLst/>
              <a:uFillTx/>
              <a:latin typeface="Times New Roman"/>
            </a:endParaRPr>
          </a:p>
        </p:txBody>
      </p:sp>
      <p:sp>
        <p:nvSpPr>
          <p:cNvPr id="56" name=""/>
          <p:cNvSpPr/>
          <p:nvPr/>
        </p:nvSpPr>
        <p:spPr>
          <a:xfrm>
            <a:off x="1162080" y="1285920"/>
            <a:ext cx="7772400" cy="1866960"/>
          </a:xfrm>
          <a:prstGeom prst="rect">
            <a:avLst/>
          </a:prstGeom>
          <a:no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Narrow"/>
                <a:ea typeface="Times New Roman"/>
              </a:rPr>
              <a:t>Had PG&amp;E entered into a basic hedge program for at least a portion of their power requirements, substantial savings would have been realized.  This is demonstrated by the graph below, which illustrates a hedge program that bought electricity for a one-month period, two months forward on a rolling basis.  The effect of the price spikes is greatly nullified, and PG&amp;E could have saved billions of dollars in wholesale electricity costs.</a:t>
            </a:r>
            <a:endParaRPr b="0" lang="en-US" sz="2000" strike="noStrike" u="none">
              <a:solidFill>
                <a:srgbClr val="ffffff"/>
              </a:solidFill>
              <a:effectLst/>
              <a:uFillTx/>
              <a:latin typeface="Times New Roman"/>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7" name="PlaceHolder 1"/>
          <p:cNvSpPr>
            <a:spLocks noGrp="1"/>
          </p:cNvSpPr>
          <p:nvPr>
            <p:ph type="title"/>
          </p:nvPr>
        </p:nvSpPr>
        <p:spPr>
          <a:xfrm>
            <a:off x="380880" y="123480"/>
            <a:ext cx="876312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ffcc66"/>
                </a:solidFill>
                <a:effectLst/>
                <a:uFillTx/>
                <a:latin typeface="Tahoma"/>
              </a:rPr>
              <a:t>PG&amp;E: Using the Risk Workbench</a:t>
            </a:r>
            <a:endParaRPr b="0" lang="en-US" sz="3600" strike="noStrike" u="none">
              <a:solidFill>
                <a:srgbClr val="ffcc66"/>
              </a:solidFill>
              <a:effectLst/>
              <a:uFillTx/>
              <a:latin typeface="Tahoma"/>
            </a:endParaRPr>
          </a:p>
        </p:txBody>
      </p:sp>
      <p:sp>
        <p:nvSpPr>
          <p:cNvPr id="58" name="PlaceHolder 2"/>
          <p:cNvSpPr>
            <a:spLocks noGrp="1"/>
          </p:cNvSpPr>
          <p:nvPr>
            <p:ph/>
          </p:nvPr>
        </p:nvSpPr>
        <p:spPr>
          <a:xfrm>
            <a:off x="1133640" y="1324080"/>
            <a:ext cx="7772400" cy="4114800"/>
          </a:xfrm>
          <a:prstGeom prst="rect">
            <a:avLst/>
          </a:prstGeom>
          <a:noFill/>
          <a:ln w="0">
            <a:noFill/>
          </a:ln>
        </p:spPr>
        <p:txBody>
          <a:bodyPr lIns="90000" rIns="90000" tIns="46800" bIns="46800" anchor="t">
            <a:normAutofit fontScale="92500" lnSpcReduction="19999"/>
          </a:bodyPr>
          <a:p>
            <a:pPr marL="343080" indent="-343080">
              <a:lnSpc>
                <a:spcPct val="115000"/>
              </a:lnSpc>
              <a:spcBef>
                <a:spcPts val="901"/>
              </a:spcBef>
              <a:buSzPct val="100000"/>
              <a:buBlip>
                <a:blip r:embed="rId1"/>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Narrow"/>
              </a:rPr>
              <a:t>Ability to compare hedging programs to determine optimal hedging strategy</a:t>
            </a:r>
            <a:endParaRPr b="0" lang="en-US" sz="2400" strike="noStrike" u="none">
              <a:solidFill>
                <a:srgbClr val="000000"/>
              </a:solidFill>
              <a:effectLst/>
              <a:uFillTx/>
              <a:latin typeface="Arial Narrow"/>
            </a:endParaRPr>
          </a:p>
          <a:p>
            <a:pPr marL="343080" indent="-343080">
              <a:lnSpc>
                <a:spcPct val="115000"/>
              </a:lnSpc>
              <a:spcBef>
                <a:spcPts val="901"/>
              </a:spcBef>
              <a:buSzPct val="100000"/>
              <a:buBlip>
                <a:blip r:embed="rId2"/>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Narrow"/>
              </a:rPr>
              <a:t>Determine bankruptcy price-tolerance thresholds</a:t>
            </a:r>
            <a:endParaRPr b="0" lang="en-US" sz="2400" strike="noStrike" u="none">
              <a:solidFill>
                <a:srgbClr val="000000"/>
              </a:solidFill>
              <a:effectLst/>
              <a:uFillTx/>
              <a:latin typeface="Arial Narrow"/>
            </a:endParaRPr>
          </a:p>
          <a:p>
            <a:pPr marL="343080" indent="-343080">
              <a:lnSpc>
                <a:spcPct val="115000"/>
              </a:lnSpc>
              <a:spcBef>
                <a:spcPts val="901"/>
              </a:spcBef>
              <a:buSzPct val="100000"/>
              <a:buBlip>
                <a:blip r:embed="rId3"/>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Narrow"/>
              </a:rPr>
              <a:t>Test the impact of a major price spike (such as when prices hit $3,000/MWh on 12/8/00)</a:t>
            </a:r>
            <a:endParaRPr b="0" lang="en-US" sz="2400" strike="noStrike" u="none">
              <a:solidFill>
                <a:srgbClr val="000000"/>
              </a:solidFill>
              <a:effectLst/>
              <a:uFillTx/>
              <a:latin typeface="Arial Narrow"/>
            </a:endParaRPr>
          </a:p>
          <a:p>
            <a:pPr marL="343080" indent="-343080">
              <a:lnSpc>
                <a:spcPct val="115000"/>
              </a:lnSpc>
              <a:spcBef>
                <a:spcPts val="901"/>
              </a:spcBef>
              <a:buSzPct val="100000"/>
              <a:buBlip>
                <a:blip r:embed="rId4"/>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Narrow"/>
              </a:rPr>
              <a:t>Access to market data, historical market info (such as the seasonality of electricity prices) and portfolio sensitivity reports through the Risk Workbench</a:t>
            </a:r>
            <a:endParaRPr b="0" lang="en-US" sz="2400" strike="noStrike" u="none">
              <a:solidFill>
                <a:srgbClr val="000000"/>
              </a:solidFill>
              <a:effectLst/>
              <a:uFillTx/>
              <a:latin typeface="Arial Narrow"/>
            </a:endParaRPr>
          </a:p>
          <a:p>
            <a:pPr marL="343080" indent="-343080">
              <a:lnSpc>
                <a:spcPct val="115000"/>
              </a:lnSpc>
              <a:spcBef>
                <a:spcPts val="901"/>
              </a:spcBef>
              <a:buSzPct val="100000"/>
              <a:buBlip>
                <a:blip r:embed="rId5"/>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Narrow"/>
              </a:rPr>
              <a:t>Accurately determine the valuation of proposed hedging transactions</a:t>
            </a:r>
            <a:endParaRPr b="0" lang="en-US" sz="2400" strike="noStrike" u="none">
              <a:solidFill>
                <a:srgbClr val="000000"/>
              </a:solidFill>
              <a:effectLst/>
              <a:uFillTx/>
              <a:latin typeface="Arial Narrow"/>
            </a:endParaRPr>
          </a:p>
          <a:p>
            <a:pPr marL="343080" indent="-343080">
              <a:lnSpc>
                <a:spcPct val="115000"/>
              </a:lnSpc>
              <a:spcBef>
                <a:spcPts val="901"/>
              </a:spcBef>
              <a:buSzPct val="100000"/>
              <a:buBlip>
                <a:blip r:embed="rId6"/>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Narrow"/>
              </a:rPr>
              <a:t>Simple FAS 133-compliant reporting and analysis</a:t>
            </a:r>
            <a:endParaRPr b="0" lang="en-US" sz="2400" strike="noStrike" u="none">
              <a:solidFill>
                <a:srgbClr val="000000"/>
              </a:solidFill>
              <a:effectLst/>
              <a:uFillTx/>
              <a:latin typeface="Arial Narrow"/>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9" name=""/>
          <p:cNvSpPr/>
          <p:nvPr/>
        </p:nvSpPr>
        <p:spPr>
          <a:xfrm>
            <a:off x="1317600" y="2975040"/>
            <a:ext cx="184320" cy="244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sp>
        <p:nvSpPr>
          <p:cNvPr id="60" name=""/>
          <p:cNvSpPr/>
          <p:nvPr/>
        </p:nvSpPr>
        <p:spPr>
          <a:xfrm>
            <a:off x="1238400" y="1309680"/>
            <a:ext cx="7610400" cy="5201280"/>
          </a:xfrm>
          <a:prstGeom prst="rect">
            <a:avLst/>
          </a:prstGeom>
          <a:noFill/>
          <a:ln w="0">
            <a:noFill/>
          </a:ln>
        </p:spPr>
        <p:style>
          <a:lnRef idx="0"/>
          <a:fillRef idx="0"/>
          <a:effectRef idx="0"/>
          <a:fontRef idx="minor"/>
        </p:style>
        <p:txBody>
          <a:bodyPr lIns="90000" rIns="90000" tIns="46800" bIns="46800" anchor="t">
            <a:spAutoFit/>
          </a:bodyPr>
          <a:p>
            <a:pPr>
              <a:lnSpc>
                <a:spcPct val="100000"/>
              </a:lnSpc>
              <a:spcAft>
                <a:spcPts val="68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Narrow"/>
                <a:ea typeface="Arial"/>
              </a:rPr>
              <a:t>According to The New York Times Article:  “Five Questions for Michelle Burns; How an Airline Burns Less Money,” October 22, 2000: </a:t>
            </a:r>
            <a:endParaRPr b="0" lang="en-US" sz="2200" strike="noStrike" u="none">
              <a:solidFill>
                <a:srgbClr val="ffffff"/>
              </a:solidFill>
              <a:effectLst/>
              <a:uFillTx/>
              <a:latin typeface="Times New Roman"/>
            </a:endParaRPr>
          </a:p>
          <a:p>
            <a:pPr lvl="1" marL="628560" indent="-285480">
              <a:lnSpc>
                <a:spcPct val="100000"/>
              </a:lnSpc>
              <a:spcAft>
                <a:spcPts val="624"/>
              </a:spcAft>
              <a:buSzPct val="100000"/>
              <a:buBlip>
                <a:blip r:embed="rId1"/>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Narrow"/>
              </a:rPr>
              <a:t>Delta Airlines purchases a total of 3 billion gallons of jet fuel annually (250 million gallons/month).</a:t>
            </a:r>
            <a:endParaRPr b="0" lang="en-US" sz="2000" strike="noStrike" u="none">
              <a:solidFill>
                <a:srgbClr val="ffffff"/>
              </a:solidFill>
              <a:effectLst/>
              <a:uFillTx/>
              <a:latin typeface="Times New Roman"/>
            </a:endParaRPr>
          </a:p>
          <a:p>
            <a:pPr lvl="1" marL="628560" indent="-285480">
              <a:lnSpc>
                <a:spcPct val="100000"/>
              </a:lnSpc>
              <a:spcAft>
                <a:spcPts val="624"/>
              </a:spcAft>
              <a:buSzPct val="100000"/>
              <a:buBlip>
                <a:blip r:embed="rId2"/>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Narrow"/>
              </a:rPr>
              <a:t>Fuel costs are Delta’s second highest expense behind salaries, but by far their most volatile.</a:t>
            </a:r>
            <a:endParaRPr b="0" lang="en-US" sz="2000" strike="noStrike" u="none">
              <a:solidFill>
                <a:srgbClr val="ffffff"/>
              </a:solidFill>
              <a:effectLst/>
              <a:uFillTx/>
              <a:latin typeface="Times New Roman"/>
            </a:endParaRPr>
          </a:p>
          <a:p>
            <a:pPr lvl="1" marL="628560" indent="-285480">
              <a:lnSpc>
                <a:spcPct val="100000"/>
              </a:lnSpc>
              <a:spcAft>
                <a:spcPts val="624"/>
              </a:spcAft>
              <a:buSzPct val="100000"/>
              <a:buBlip>
                <a:blip r:embed="rId3"/>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Narrow"/>
              </a:rPr>
              <a:t>Delta’s goal is to protect against price increases but still benefit from declines.  They buy options, or financial insurance.</a:t>
            </a:r>
            <a:endParaRPr b="0" lang="en-US" sz="2000" strike="noStrike" u="none">
              <a:solidFill>
                <a:srgbClr val="ffffff"/>
              </a:solidFill>
              <a:effectLst/>
              <a:uFillTx/>
              <a:latin typeface="Times New Roman"/>
            </a:endParaRPr>
          </a:p>
          <a:p>
            <a:pPr lvl="1" marL="628560" indent="-285480">
              <a:lnSpc>
                <a:spcPct val="100000"/>
              </a:lnSpc>
              <a:spcAft>
                <a:spcPts val="689"/>
              </a:spcAft>
              <a:buSzPct val="100000"/>
              <a:buBlip>
                <a:blip r:embed="rId4"/>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Narrow"/>
              </a:rPr>
              <a:t>In the five quarters up to and including Q3 2000, although Delta spent $100 million in option premium expenses, they </a:t>
            </a:r>
            <a:r>
              <a:rPr b="1" lang="en-US" sz="2000" strike="noStrike" u="none">
                <a:solidFill>
                  <a:srgbClr val="000000"/>
                </a:solidFill>
                <a:effectLst/>
                <a:uFillTx/>
                <a:latin typeface="Arial Narrow"/>
              </a:rPr>
              <a:t>netted $600 million</a:t>
            </a:r>
            <a:r>
              <a:rPr b="0" lang="en-US" sz="2000" strike="noStrike" u="none">
                <a:solidFill>
                  <a:srgbClr val="000000"/>
                </a:solidFill>
                <a:effectLst/>
                <a:uFillTx/>
                <a:latin typeface="Arial Narrow"/>
              </a:rPr>
              <a:t> from their hedging activity.</a:t>
            </a:r>
            <a:r>
              <a:rPr b="0" lang="en-US" sz="2200" strike="noStrike" u="none">
                <a:solidFill>
                  <a:srgbClr val="000000"/>
                </a:solidFill>
                <a:effectLst/>
                <a:uFillTx/>
                <a:latin typeface="Arial Narrow"/>
                <a:ea typeface="Arial"/>
              </a:rPr>
              <a:t> </a:t>
            </a:r>
            <a:endParaRPr b="0" lang="en-US" sz="2200" strike="noStrike" u="none">
              <a:solidFill>
                <a:srgbClr val="ffffff"/>
              </a:solidFill>
              <a:effectLst/>
              <a:uFillTx/>
              <a:latin typeface="Times New Roman"/>
            </a:endParaRPr>
          </a:p>
          <a:p>
            <a:pPr lvl="1" marL="628560" indent="-285480">
              <a:lnSpc>
                <a:spcPct val="100000"/>
              </a:lnSpc>
              <a:spcAft>
                <a:spcPts val="624"/>
              </a:spcAft>
              <a:buSzPct val="100000"/>
              <a:buBlip>
                <a:blip r:embed="rId5"/>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Narrow"/>
              </a:rPr>
              <a:t>By hedging, Delta saved $160 million in one quarter alone (Q3 2000), more than any other airline.</a:t>
            </a:r>
            <a:endParaRPr b="0" lang="en-US" sz="2000" strike="noStrike" u="none">
              <a:solidFill>
                <a:srgbClr val="ffffff"/>
              </a:solidFill>
              <a:effectLst/>
              <a:uFillTx/>
              <a:latin typeface="Times New Roman"/>
            </a:endParaRPr>
          </a:p>
        </p:txBody>
      </p:sp>
      <p:sp>
        <p:nvSpPr>
          <p:cNvPr id="61" name="PlaceHolder 1"/>
          <p:cNvSpPr>
            <a:spLocks noGrp="1"/>
          </p:cNvSpPr>
          <p:nvPr>
            <p:ph type="title"/>
          </p:nvPr>
        </p:nvSpPr>
        <p:spPr>
          <a:xfrm>
            <a:off x="380880" y="123480"/>
            <a:ext cx="8763120" cy="1143000"/>
          </a:xfrm>
          <a:prstGeom prst="rect">
            <a:avLst/>
          </a:prstGeom>
          <a:noFill/>
          <a:ln w="0">
            <a:noFill/>
          </a:ln>
        </p:spPr>
        <p:txBody>
          <a:bodyPr lIns="91440" rIns="91440" tIns="45720" bIns="4572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ffcc66"/>
                </a:solidFill>
                <a:effectLst/>
                <a:uFillTx/>
                <a:latin typeface="Tahoma"/>
              </a:rPr>
              <a:t>Delta Airlines</a:t>
            </a:r>
            <a:endParaRPr b="0" lang="en-US" sz="3600" strike="noStrike" u="none">
              <a:solidFill>
                <a:srgbClr val="ffcc66"/>
              </a:solidFill>
              <a:effectLst/>
              <a:uFillTx/>
              <a:latin typeface="Tahoma"/>
            </a:endParaRPr>
          </a:p>
        </p:txBody>
      </p:sp>
      <p:sp>
        <p:nvSpPr>
          <p:cNvPr id="62" name=""/>
          <p:cNvSpPr/>
          <p:nvPr/>
        </p:nvSpPr>
        <p:spPr>
          <a:xfrm>
            <a:off x="1305000" y="5896080"/>
            <a:ext cx="7467480" cy="9172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66cc"/>
                </a:solidFill>
                <a:effectLst/>
                <a:uFillTx/>
                <a:latin typeface="Arial Narrow"/>
                <a:ea typeface="Arial"/>
              </a:rPr>
              <a:t>“We hedge because we think it’s the right thing to do from the perspective of managing a very volatile and large expense.” </a:t>
            </a:r>
            <a:r>
              <a:rPr b="0" i="1" lang="en-US" sz="1400" strike="noStrike" u="none">
                <a:solidFill>
                  <a:srgbClr val="000000"/>
                </a:solidFill>
                <a:effectLst/>
                <a:uFillTx/>
                <a:latin typeface="Arial Narrow"/>
                <a:ea typeface="Arial"/>
              </a:rPr>
              <a:t>– Delta CFO Michelle Burns</a:t>
            </a:r>
            <a:endParaRPr b="0" lang="en-US" sz="1400" strike="noStrike" u="none">
              <a:solidFill>
                <a:srgbClr val="ffffff"/>
              </a:solidFill>
              <a:effectLst/>
              <a:uFillTx/>
              <a:latin typeface="Times New Roman"/>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3" name=""/>
          <p:cNvSpPr/>
          <p:nvPr/>
        </p:nvSpPr>
        <p:spPr>
          <a:xfrm>
            <a:off x="1317600" y="2975040"/>
            <a:ext cx="184320" cy="244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sp>
        <p:nvSpPr>
          <p:cNvPr id="64" name=""/>
          <p:cNvSpPr/>
          <p:nvPr/>
        </p:nvSpPr>
        <p:spPr>
          <a:xfrm>
            <a:off x="1238400" y="1233360"/>
            <a:ext cx="7610400" cy="4990320"/>
          </a:xfrm>
          <a:prstGeom prst="rect">
            <a:avLst/>
          </a:prstGeom>
          <a:noFill/>
          <a:ln w="0">
            <a:noFill/>
          </a:ln>
        </p:spPr>
        <p:style>
          <a:lnRef idx="0"/>
          <a:fillRef idx="0"/>
          <a:effectRef idx="0"/>
          <a:fontRef idx="minor"/>
        </p:style>
        <p:txBody>
          <a:bodyPr lIns="90000" rIns="90000" tIns="46800" bIns="46800" anchor="t">
            <a:spAutoFit/>
          </a:bodyPr>
          <a:p>
            <a:pPr>
              <a:lnSpc>
                <a:spcPct val="115000"/>
              </a:lnSpc>
              <a:spcBef>
                <a:spcPts val="689"/>
              </a:spcBef>
              <a:spcAft>
                <a:spcPts val="55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Narrow"/>
                <a:ea typeface="Arial"/>
              </a:rPr>
              <a:t>According to The Wall Street Journal Article:  “Southwest Airlines’ Big Fuel Hedging Call is Paying Off,” January 16, 2001:</a:t>
            </a:r>
            <a:endParaRPr b="0" lang="en-US" sz="2200" strike="noStrike" u="none">
              <a:solidFill>
                <a:srgbClr val="ffffff"/>
              </a:solidFill>
              <a:effectLst/>
              <a:uFillTx/>
              <a:latin typeface="Times New Roman"/>
            </a:endParaRPr>
          </a:p>
          <a:p>
            <a:pPr lvl="1" marL="628560" indent="-285480">
              <a:lnSpc>
                <a:spcPct val="100000"/>
              </a:lnSpc>
              <a:spcAft>
                <a:spcPts val="624"/>
              </a:spcAft>
              <a:buSzPct val="100000"/>
              <a:buBlip>
                <a:blip r:embed="rId1"/>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Narrow"/>
              </a:rPr>
              <a:t>Southwest Airlines purchases 1 billion gallons of jet fuel annually, also their second largest expense behind salaries.</a:t>
            </a:r>
            <a:endParaRPr b="0" lang="en-US" sz="2000" strike="noStrike" u="none">
              <a:solidFill>
                <a:srgbClr val="ffffff"/>
              </a:solidFill>
              <a:effectLst/>
              <a:uFillTx/>
              <a:latin typeface="Times New Roman"/>
            </a:endParaRPr>
          </a:p>
          <a:p>
            <a:pPr lvl="1" marL="628560" indent="-285480">
              <a:lnSpc>
                <a:spcPct val="100000"/>
              </a:lnSpc>
              <a:spcAft>
                <a:spcPts val="624"/>
              </a:spcAft>
              <a:buSzPct val="100000"/>
              <a:buBlip>
                <a:blip r:embed="rId2"/>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Narrow"/>
              </a:rPr>
              <a:t>Southwest hedged 100% of their jet-fuel needs for the last two quarters of 2000. </a:t>
            </a:r>
            <a:endParaRPr b="0" lang="en-US" sz="2000" strike="noStrike" u="none">
              <a:solidFill>
                <a:srgbClr val="ffffff"/>
              </a:solidFill>
              <a:effectLst/>
              <a:uFillTx/>
              <a:latin typeface="Times New Roman"/>
            </a:endParaRPr>
          </a:p>
          <a:p>
            <a:pPr lvl="1" marL="628560" indent="-285480">
              <a:lnSpc>
                <a:spcPct val="100000"/>
              </a:lnSpc>
              <a:spcAft>
                <a:spcPts val="624"/>
              </a:spcAft>
              <a:buSzPct val="100000"/>
              <a:buBlip>
                <a:blip r:embed="rId3"/>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Narrow"/>
              </a:rPr>
              <a:t>By hedging, Southwest saved $43.1 million during Q3 2000, and between $60 – 65 million during Q4 2000.</a:t>
            </a:r>
            <a:endParaRPr b="0" lang="en-US" sz="2000" strike="noStrike" u="none">
              <a:solidFill>
                <a:srgbClr val="ffffff"/>
              </a:solidFill>
              <a:effectLst/>
              <a:uFillTx/>
              <a:latin typeface="Times New Roman"/>
            </a:endParaRPr>
          </a:p>
          <a:p>
            <a:pPr lvl="1" marL="628560" indent="-285480">
              <a:lnSpc>
                <a:spcPct val="100000"/>
              </a:lnSpc>
              <a:spcAft>
                <a:spcPts val="624"/>
              </a:spcAft>
              <a:buSzPct val="100000"/>
              <a:buBlip>
                <a:blip r:embed="rId4"/>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Narrow"/>
              </a:rPr>
              <a:t>Airlines are increasingly using hedging as a tool to manage earnings in an ultra-competitive environment.</a:t>
            </a:r>
            <a:endParaRPr b="0" lang="en-US" sz="2000" strike="noStrike" u="none">
              <a:solidFill>
                <a:srgbClr val="ffffff"/>
              </a:solidFill>
              <a:effectLst/>
              <a:uFillTx/>
              <a:latin typeface="Times New Roman"/>
            </a:endParaRPr>
          </a:p>
          <a:p>
            <a:pPr lvl="1" marL="628560" indent="-285480">
              <a:lnSpc>
                <a:spcPct val="100000"/>
              </a:lnSpc>
              <a:spcAft>
                <a:spcPts val="624"/>
              </a:spcAft>
              <a:buSzPct val="100000"/>
              <a:buBlip>
                <a:blip r:embed="rId5"/>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Narrow"/>
              </a:rPr>
              <a:t>By isolating the assumed cost of jet fuel well in advance, airlines can build budgets around that cost and better determine projected earnings.</a:t>
            </a:r>
            <a:endParaRPr b="0" lang="en-US" sz="2000" strike="noStrike" u="none">
              <a:solidFill>
                <a:srgbClr val="ffffff"/>
              </a:solidFill>
              <a:effectLst/>
              <a:uFillTx/>
              <a:latin typeface="Times New Roman"/>
            </a:endParaRPr>
          </a:p>
        </p:txBody>
      </p:sp>
      <p:sp>
        <p:nvSpPr>
          <p:cNvPr id="65" name="PlaceHolder 1"/>
          <p:cNvSpPr>
            <a:spLocks noGrp="1"/>
          </p:cNvSpPr>
          <p:nvPr>
            <p:ph type="title"/>
          </p:nvPr>
        </p:nvSpPr>
        <p:spPr>
          <a:xfrm>
            <a:off x="380880" y="123480"/>
            <a:ext cx="8763120" cy="1143000"/>
          </a:xfrm>
          <a:prstGeom prst="rect">
            <a:avLst/>
          </a:prstGeom>
          <a:noFill/>
          <a:ln w="0">
            <a:noFill/>
          </a:ln>
        </p:spPr>
        <p:txBody>
          <a:bodyPr lIns="91440" rIns="91440" tIns="45720" bIns="4572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ffcc66"/>
                </a:solidFill>
                <a:effectLst/>
                <a:uFillTx/>
                <a:latin typeface="Tahoma"/>
              </a:rPr>
              <a:t>Southwest Airlines</a:t>
            </a:r>
            <a:endParaRPr b="0" lang="en-US" sz="3600" strike="noStrike" u="none">
              <a:solidFill>
                <a:srgbClr val="ffcc66"/>
              </a:solidFill>
              <a:effectLst/>
              <a:uFillTx/>
              <a:latin typeface="Tahoma"/>
            </a:endParaRPr>
          </a:p>
        </p:txBody>
      </p:sp>
      <p:sp>
        <p:nvSpPr>
          <p:cNvPr id="66" name=""/>
          <p:cNvSpPr/>
          <p:nvPr/>
        </p:nvSpPr>
        <p:spPr>
          <a:xfrm>
            <a:off x="1314360" y="5581800"/>
            <a:ext cx="7467840" cy="12222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66cc"/>
                </a:solidFill>
                <a:effectLst/>
                <a:uFillTx/>
                <a:latin typeface="Arial Narrow"/>
                <a:ea typeface="Arial"/>
              </a:rPr>
              <a:t>“I think airlines have more refined (hedging) strategies today than they did years ago.   This current environment begs for some different approach than what we were using in the past.” </a:t>
            </a:r>
            <a:r>
              <a:rPr b="0" i="1" lang="en-US" sz="1400" strike="noStrike" u="none">
                <a:solidFill>
                  <a:srgbClr val="000000"/>
                </a:solidFill>
                <a:effectLst/>
                <a:uFillTx/>
                <a:latin typeface="Arial Narrow"/>
                <a:ea typeface="Arial"/>
              </a:rPr>
              <a:t>– Southwest Airlines CFO Gary Kelly</a:t>
            </a:r>
            <a:endParaRPr b="0" lang="en-US" sz="1400" strike="noStrike" u="none">
              <a:solidFill>
                <a:srgbClr val="ffffff"/>
              </a:solidFill>
              <a:effectLst/>
              <a:uFillTx/>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 name=""/>
          <p:cNvSpPr/>
          <p:nvPr/>
        </p:nvSpPr>
        <p:spPr>
          <a:xfrm>
            <a:off x="1317600" y="2975040"/>
            <a:ext cx="184320" cy="244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sp>
        <p:nvSpPr>
          <p:cNvPr id="23" name=""/>
          <p:cNvSpPr/>
          <p:nvPr/>
        </p:nvSpPr>
        <p:spPr>
          <a:xfrm>
            <a:off x="961920" y="1509840"/>
            <a:ext cx="7810560" cy="6555240"/>
          </a:xfrm>
          <a:prstGeom prst="rect">
            <a:avLst/>
          </a:prstGeom>
          <a:noFill/>
          <a:ln w="0">
            <a:noFill/>
          </a:ln>
        </p:spPr>
        <p:style>
          <a:lnRef idx="0"/>
          <a:fillRef idx="0"/>
          <a:effectRef idx="0"/>
          <a:fontRef idx="minor"/>
        </p:style>
        <p:txBody>
          <a:bodyPr lIns="90000" rIns="90000" tIns="46800" bIns="46800" anchor="t">
            <a:spAutoFit/>
          </a:bodyPr>
          <a:p>
            <a:pPr lvl="1" marL="685800" indent="-342720">
              <a:lnSpc>
                <a:spcPct val="100000"/>
              </a:lnSpc>
              <a:spcAft>
                <a:spcPts val="751"/>
              </a:spcAft>
              <a:buSzPct val="100000"/>
              <a:buBlip>
                <a:blip r:embed="rId1"/>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Narrow"/>
                <a:ea typeface="Arial"/>
              </a:rPr>
              <a:t>Extremely high price volatility in commodity markets and the passage of Financial Accounting Standards Board Rule # 133 create a pressing need for accurate and sophisticated risk management analytics</a:t>
            </a:r>
            <a:endParaRPr b="0" lang="en-US" sz="2000" strike="noStrike" u="none">
              <a:solidFill>
                <a:srgbClr val="ffffff"/>
              </a:solidFill>
              <a:effectLst/>
              <a:uFillTx/>
              <a:latin typeface="Times New Roman"/>
            </a:endParaRPr>
          </a:p>
          <a:p>
            <a:pPr lvl="1" marL="685800" indent="-342720">
              <a:lnSpc>
                <a:spcPct val="100000"/>
              </a:lnSpc>
              <a:spcAft>
                <a:spcPts val="751"/>
              </a:spcAft>
              <a:buSzPct val="100000"/>
              <a:buBlip>
                <a:blip r:embed="rId2"/>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Narrow"/>
                <a:ea typeface="Arial"/>
              </a:rPr>
              <a:t>Spreadsheets, currently the most widely used tool for risk management, no longer suffice</a:t>
            </a:r>
            <a:endParaRPr b="0" lang="en-US" sz="2000" strike="noStrike" u="none">
              <a:solidFill>
                <a:srgbClr val="ffffff"/>
              </a:solidFill>
              <a:effectLst/>
              <a:uFillTx/>
              <a:latin typeface="Times New Roman"/>
            </a:endParaRPr>
          </a:p>
          <a:p>
            <a:pPr lvl="1" marL="685800" indent="-342720">
              <a:lnSpc>
                <a:spcPct val="100000"/>
              </a:lnSpc>
              <a:spcAft>
                <a:spcPts val="751"/>
              </a:spcAft>
              <a:buSzPct val="100000"/>
              <a:buBlip>
                <a:blip r:embed="rId3"/>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Narrow"/>
              </a:rPr>
              <a:t>Building the appropriate tools in-house to manage these risks is difficult for the following reasons: </a:t>
            </a:r>
            <a:endParaRPr b="0" lang="en-US" sz="2000" strike="noStrike" u="none">
              <a:solidFill>
                <a:srgbClr val="ffffff"/>
              </a:solidFill>
              <a:effectLst/>
              <a:uFillTx/>
              <a:latin typeface="Times New Roman"/>
            </a:endParaRPr>
          </a:p>
          <a:p>
            <a:pPr lvl="2" marL="1371600" indent="-342720">
              <a:lnSpc>
                <a:spcPct val="100000"/>
              </a:lnSpc>
              <a:spcAft>
                <a:spcPts val="751"/>
              </a:spcAft>
              <a:buClr>
                <a:srgbClr val="000000"/>
              </a:buClr>
              <a:buSzPct val="8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Narrow"/>
                <a:ea typeface="Arial"/>
              </a:rPr>
              <a:t>Complexity of products traded (for example, average price swaps and average price options are standard in commodity markets)</a:t>
            </a:r>
            <a:endParaRPr b="0" lang="en-US" sz="2000" strike="noStrike" u="none">
              <a:solidFill>
                <a:srgbClr val="ffffff"/>
              </a:solidFill>
              <a:effectLst/>
              <a:uFillTx/>
              <a:latin typeface="Times New Roman"/>
            </a:endParaRPr>
          </a:p>
          <a:p>
            <a:pPr lvl="2" marL="1371600" indent="-342720">
              <a:lnSpc>
                <a:spcPct val="100000"/>
              </a:lnSpc>
              <a:spcAft>
                <a:spcPts val="751"/>
              </a:spcAft>
              <a:buClr>
                <a:srgbClr val="000000"/>
              </a:buClr>
              <a:buSzPct val="8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Narrow"/>
                <a:ea typeface="Arial"/>
              </a:rPr>
              <a:t>Modeling and analytical complexity of commodities markets (mean reversion, convenience yield, perishability, storage, seasonality)</a:t>
            </a:r>
            <a:endParaRPr b="0" lang="en-US" sz="2000" strike="noStrike" u="none">
              <a:solidFill>
                <a:srgbClr val="ffffff"/>
              </a:solidFill>
              <a:effectLst/>
              <a:uFillTx/>
              <a:latin typeface="Times New Roman"/>
            </a:endParaRPr>
          </a:p>
          <a:p>
            <a:pPr lvl="1" marL="685800" indent="-342720">
              <a:lnSpc>
                <a:spcPct val="100000"/>
              </a:lnSpc>
              <a:spcAft>
                <a:spcPts val="751"/>
              </a:spcAft>
              <a:buSzPct val="100000"/>
              <a:buBlip>
                <a:blip r:embed="rId4"/>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Narrow"/>
                <a:ea typeface="Arial"/>
              </a:rPr>
              <a:t>Buying a system off-the-shelf can be cost-prohibitive and lack the necessary analytics</a:t>
            </a:r>
            <a:endParaRPr b="0" lang="en-US" sz="2000" strike="noStrike" u="none">
              <a:solidFill>
                <a:srgbClr val="ffffff"/>
              </a:solidFill>
              <a:effectLst/>
              <a:uFillTx/>
              <a:latin typeface="Times New Roman"/>
            </a:endParaRPr>
          </a:p>
          <a:p>
            <a:pPr lvl="1" marL="685800" indent="-342720">
              <a:lnSpc>
                <a:spcPct val="100000"/>
              </a:lnSpc>
              <a:spcAft>
                <a:spcPts val="751"/>
              </a:spcAft>
              <a:buSzPct val="100000"/>
              <a:buBlip>
                <a:blip r:embed="rId5"/>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Narrow"/>
                <a:ea typeface="Arial"/>
              </a:rPr>
              <a:t>Relying on counterparts for risk management creates a conflict of interest</a:t>
            </a:r>
            <a:endParaRPr b="0" lang="en-US" sz="2000" strike="noStrike" u="none">
              <a:solidFill>
                <a:srgbClr val="ffffff"/>
              </a:solidFill>
              <a:effectLst/>
              <a:uFillTx/>
              <a:latin typeface="Times New Roman"/>
            </a:endParaRPr>
          </a:p>
          <a:p>
            <a:pPr lvl="1" marL="685800" indent="-342720">
              <a:lnSpc>
                <a:spcPct val="100000"/>
              </a:lnSpc>
              <a:spcAft>
                <a:spcPts val="75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ffffff"/>
              </a:solidFill>
              <a:effectLst/>
              <a:uFillTx/>
              <a:latin typeface="Times New Roman"/>
            </a:endParaRPr>
          </a:p>
        </p:txBody>
      </p:sp>
      <p:sp>
        <p:nvSpPr>
          <p:cNvPr id="24" name="PlaceHolder 1"/>
          <p:cNvSpPr>
            <a:spLocks noGrp="1"/>
          </p:cNvSpPr>
          <p:nvPr>
            <p:ph type="title"/>
          </p:nvPr>
        </p:nvSpPr>
        <p:spPr>
          <a:xfrm>
            <a:off x="380880" y="123480"/>
            <a:ext cx="8763120" cy="1143000"/>
          </a:xfrm>
          <a:prstGeom prst="rect">
            <a:avLst/>
          </a:prstGeom>
          <a:noFill/>
          <a:ln w="0">
            <a:noFill/>
          </a:ln>
        </p:spPr>
        <p:txBody>
          <a:bodyPr lIns="91440" rIns="91440" tIns="45720" bIns="4572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ffcc66"/>
                </a:solidFill>
                <a:effectLst/>
                <a:uFillTx/>
                <a:latin typeface="Tahoma"/>
              </a:rPr>
              <a:t>Current Market Challenges</a:t>
            </a:r>
            <a:endParaRPr b="0" lang="en-US" sz="3600" strike="noStrike" u="none">
              <a:solidFill>
                <a:srgbClr val="ffcc66"/>
              </a:solidFill>
              <a:effectLst/>
              <a:uFillTx/>
              <a:latin typeface="Tahoma"/>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 name="PlaceHolder 1"/>
          <p:cNvSpPr>
            <a:spLocks noGrp="1"/>
          </p:cNvSpPr>
          <p:nvPr>
            <p:ph/>
          </p:nvPr>
        </p:nvSpPr>
        <p:spPr>
          <a:xfrm>
            <a:off x="1723680" y="1823760"/>
            <a:ext cx="6915240" cy="1576440"/>
          </a:xfrm>
          <a:prstGeom prst="rect">
            <a:avLst/>
          </a:prstGeom>
          <a:noFill/>
          <a:ln w="0">
            <a:noFill/>
          </a:ln>
        </p:spPr>
        <p:txBody>
          <a:bodyPr lIns="92160" rIns="92160" tIns="46080" bIns="46080" anchor="t">
            <a:normAutofit fontScale="77500" lnSpcReduction="19999"/>
          </a:bodyPr>
          <a:p>
            <a:pPr indent="0">
              <a:lnSpc>
                <a:spcPct val="115000"/>
              </a:lnSpc>
              <a:spcBef>
                <a:spcPts val="55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000000"/>
              </a:solidFill>
              <a:effectLst/>
              <a:uFillTx/>
              <a:latin typeface="Arial Narrow"/>
            </a:endParaRPr>
          </a:p>
          <a:p>
            <a:pPr indent="0">
              <a:lnSpc>
                <a:spcPct val="115000"/>
              </a:lnSpc>
              <a:spcBef>
                <a:spcPts val="55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Narrow"/>
                <a:ea typeface="Arial"/>
              </a:rPr>
              <a:t>The Kiodex mission is to make sophisticated, cost-effective risk management tools available to all producers, consumers and traders of commodities, thereby allowing our clients to accurately understand, measure and manage their risk.</a:t>
            </a:r>
            <a:endParaRPr b="0" lang="en-US" sz="2200" strike="noStrike" u="none">
              <a:solidFill>
                <a:srgbClr val="000000"/>
              </a:solidFill>
              <a:effectLst/>
              <a:uFillTx/>
              <a:latin typeface="Arial Narrow"/>
            </a:endParaRPr>
          </a:p>
        </p:txBody>
      </p:sp>
      <p:sp>
        <p:nvSpPr>
          <p:cNvPr id="26" name="PlaceHolder 2"/>
          <p:cNvSpPr>
            <a:spLocks noGrp="1"/>
          </p:cNvSpPr>
          <p:nvPr>
            <p:ph type="title"/>
          </p:nvPr>
        </p:nvSpPr>
        <p:spPr>
          <a:xfrm>
            <a:off x="380880" y="123480"/>
            <a:ext cx="8763120" cy="114300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ffcc66"/>
                </a:solidFill>
                <a:effectLst/>
                <a:uFillTx/>
                <a:latin typeface="Tahoma"/>
              </a:rPr>
              <a:t>Kiodex Mission</a:t>
            </a:r>
            <a:endParaRPr b="0" lang="en-US" sz="3600" strike="noStrike" u="none">
              <a:solidFill>
                <a:srgbClr val="ffcc66"/>
              </a:solidFill>
              <a:effectLst/>
              <a:uFillTx/>
              <a:latin typeface="Tahoma"/>
            </a:endParaRPr>
          </a:p>
        </p:txBody>
      </p:sp>
      <p:sp>
        <p:nvSpPr>
          <p:cNvPr id="27" name=""/>
          <p:cNvSpPr/>
          <p:nvPr/>
        </p:nvSpPr>
        <p:spPr>
          <a:xfrm>
            <a:off x="326880" y="5203800"/>
            <a:ext cx="8433000" cy="336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sp>
        <p:nvSpPr>
          <p:cNvPr id="28" name=""/>
          <p:cNvSpPr/>
          <p:nvPr/>
        </p:nvSpPr>
        <p:spPr>
          <a:xfrm>
            <a:off x="1790640" y="4657680"/>
            <a:ext cx="6448320" cy="11912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400" strike="noStrike" u="none">
                <a:solidFill>
                  <a:srgbClr val="0066cc"/>
                </a:solidFill>
                <a:effectLst/>
                <a:uFillTx/>
                <a:latin typeface="Arial Narrow"/>
                <a:ea typeface="Arial"/>
              </a:rPr>
              <a:t>The name Kiodex is derived from </a:t>
            </a:r>
            <a:r>
              <a:rPr b="1" i="1" lang="en-US" sz="2400" strike="noStrike" u="none">
                <a:solidFill>
                  <a:srgbClr val="0066cc"/>
                </a:solidFill>
                <a:effectLst/>
                <a:uFillTx/>
                <a:latin typeface="Arial Narrow"/>
                <a:ea typeface="Arial"/>
              </a:rPr>
              <a:t>kiodynos</a:t>
            </a:r>
            <a:r>
              <a:rPr b="0" i="1" lang="en-US" sz="2400" strike="noStrike" u="none">
                <a:solidFill>
                  <a:srgbClr val="0066cc"/>
                </a:solidFill>
                <a:effectLst/>
                <a:uFillTx/>
                <a:latin typeface="Arial Narrow"/>
                <a:ea typeface="Arial"/>
              </a:rPr>
              <a:t>, meaning “risk” in Greek, and the suffix </a:t>
            </a:r>
            <a:r>
              <a:rPr b="1" i="1" lang="en-US" sz="2400" strike="noStrike" u="none">
                <a:solidFill>
                  <a:srgbClr val="0066cc"/>
                </a:solidFill>
                <a:effectLst/>
                <a:uFillTx/>
                <a:latin typeface="Arial Narrow"/>
                <a:ea typeface="Arial"/>
              </a:rPr>
              <a:t>–ex</a:t>
            </a:r>
            <a:r>
              <a:rPr b="0" i="1" lang="en-US" sz="2400" strike="noStrike" u="none">
                <a:solidFill>
                  <a:srgbClr val="0066cc"/>
                </a:solidFill>
                <a:effectLst/>
                <a:uFillTx/>
                <a:latin typeface="Arial Narrow"/>
                <a:ea typeface="Arial"/>
              </a:rPr>
              <a:t>, for “exchange”</a:t>
            </a:r>
            <a:endParaRPr b="0" lang="en-US" sz="2400" strike="noStrike" u="none">
              <a:solidFill>
                <a:srgbClr val="ffffff"/>
              </a:solidFill>
              <a:effectLst/>
              <a:uFillTx/>
              <a:latin typeface="Times New Roman"/>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 name="PlaceHolder 1"/>
          <p:cNvSpPr>
            <a:spLocks noGrp="1"/>
          </p:cNvSpPr>
          <p:nvPr>
            <p:ph type="title"/>
          </p:nvPr>
        </p:nvSpPr>
        <p:spPr>
          <a:xfrm>
            <a:off x="380880" y="123480"/>
            <a:ext cx="876312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cc66"/>
                </a:solidFill>
                <a:effectLst/>
                <a:uFillTx/>
                <a:latin typeface="Tahoma"/>
              </a:rPr>
              <a:t>Why Should Non-Financial Companies Hedge?</a:t>
            </a:r>
            <a:endParaRPr b="0" lang="en-US" sz="3200" strike="noStrike" u="none">
              <a:solidFill>
                <a:srgbClr val="ffcc66"/>
              </a:solidFill>
              <a:effectLst/>
              <a:uFillTx/>
              <a:latin typeface="Tahoma"/>
            </a:endParaRPr>
          </a:p>
        </p:txBody>
      </p:sp>
      <p:sp>
        <p:nvSpPr>
          <p:cNvPr id="30" name="PlaceHolder 2"/>
          <p:cNvSpPr>
            <a:spLocks noGrp="1"/>
          </p:cNvSpPr>
          <p:nvPr>
            <p:ph/>
          </p:nvPr>
        </p:nvSpPr>
        <p:spPr>
          <a:xfrm>
            <a:off x="1209600" y="1933560"/>
            <a:ext cx="7772400" cy="4114800"/>
          </a:xfrm>
          <a:prstGeom prst="rect">
            <a:avLst/>
          </a:prstGeom>
          <a:noFill/>
          <a:ln w="0">
            <a:noFill/>
          </a:ln>
        </p:spPr>
        <p:txBody>
          <a:bodyPr lIns="90000" rIns="90000" tIns="46800" bIns="46800" anchor="t">
            <a:normAutofit fontScale="92500" lnSpcReduction="9999"/>
          </a:bodyPr>
          <a:p>
            <a:pPr marL="343080" indent="-285840">
              <a:lnSpc>
                <a:spcPct val="100000"/>
              </a:lnSpc>
              <a:spcBef>
                <a:spcPts val="1125"/>
              </a:spcBef>
              <a:buSzPct val="100000"/>
              <a:buBlip>
                <a:blip r:embed="rId1"/>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Narrow"/>
                <a:ea typeface="Times New Roman"/>
              </a:rPr>
              <a:t>To reduce volatility in earnings and stabilize revenues</a:t>
            </a:r>
            <a:endParaRPr b="0" lang="en-US" sz="1800" strike="noStrike" u="none">
              <a:solidFill>
                <a:srgbClr val="000000"/>
              </a:solidFill>
              <a:effectLst/>
              <a:uFillTx/>
              <a:latin typeface="Arial Narrow"/>
            </a:endParaRPr>
          </a:p>
          <a:p>
            <a:pPr marL="343080" indent="-285840">
              <a:lnSpc>
                <a:spcPct val="100000"/>
              </a:lnSpc>
              <a:spcBef>
                <a:spcPts val="1125"/>
              </a:spcBef>
              <a:buSzPct val="100000"/>
              <a:buBlip>
                <a:blip r:embed="rId2"/>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Narrow"/>
                <a:ea typeface="Times New Roman"/>
              </a:rPr>
              <a:t>To achieve budget targets by:</a:t>
            </a:r>
            <a:endParaRPr b="0" lang="en-US" sz="1800" strike="noStrike" u="none">
              <a:solidFill>
                <a:srgbClr val="000000"/>
              </a:solidFill>
              <a:effectLst/>
              <a:uFillTx/>
              <a:latin typeface="Arial Narrow"/>
            </a:endParaRPr>
          </a:p>
          <a:p>
            <a:pPr lvl="1" marL="857160" indent="-228600">
              <a:lnSpc>
                <a:spcPct val="100000"/>
              </a:lnSpc>
              <a:spcBef>
                <a:spcPts val="1001"/>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Narrow"/>
                <a:ea typeface="Times New Roman"/>
              </a:rPr>
              <a:t>Ensuring that purchase costs are controlled by locking in raw materials costs                   (for consumers)</a:t>
            </a:r>
            <a:endParaRPr b="0" lang="en-US" sz="1600" strike="noStrike" u="none">
              <a:solidFill>
                <a:srgbClr val="000000"/>
              </a:solidFill>
              <a:effectLst/>
              <a:uFillTx/>
              <a:latin typeface="Arial Narrow"/>
            </a:endParaRPr>
          </a:p>
          <a:p>
            <a:pPr lvl="1" marL="857160" indent="-228600">
              <a:lnSpc>
                <a:spcPct val="100000"/>
              </a:lnSpc>
              <a:spcBef>
                <a:spcPts val="1001"/>
              </a:spcBef>
              <a:buClr>
                <a:srgbClr val="00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Narrow"/>
                <a:ea typeface="Times New Roman"/>
              </a:rPr>
              <a:t>Ensuring that minimum returns on investment targets are achieved by locking in prices    (for producers)</a:t>
            </a:r>
            <a:endParaRPr b="0" lang="en-US" sz="1600" strike="noStrike" u="none">
              <a:solidFill>
                <a:srgbClr val="000000"/>
              </a:solidFill>
              <a:effectLst/>
              <a:uFillTx/>
              <a:latin typeface="Arial Narrow"/>
            </a:endParaRPr>
          </a:p>
          <a:p>
            <a:pPr marL="343080" indent="-285840">
              <a:lnSpc>
                <a:spcPct val="100000"/>
              </a:lnSpc>
              <a:spcBef>
                <a:spcPts val="1125"/>
              </a:spcBef>
              <a:buSzPct val="100000"/>
              <a:buBlip>
                <a:blip r:embed="rId3"/>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Narrow"/>
                <a:ea typeface="Times New Roman"/>
              </a:rPr>
              <a:t>To maintain the predictability of materials and inventories</a:t>
            </a:r>
            <a:endParaRPr b="0" lang="en-US" sz="1800" strike="noStrike" u="none">
              <a:solidFill>
                <a:srgbClr val="000000"/>
              </a:solidFill>
              <a:effectLst/>
              <a:uFillTx/>
              <a:latin typeface="Arial Narrow"/>
            </a:endParaRPr>
          </a:p>
          <a:p>
            <a:pPr marL="343080" indent="-285840">
              <a:lnSpc>
                <a:spcPct val="100000"/>
              </a:lnSpc>
              <a:spcBef>
                <a:spcPts val="1125"/>
              </a:spcBef>
              <a:buSzPct val="100000"/>
              <a:buBlip>
                <a:blip r:embed="rId4"/>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Narrow"/>
                <a:ea typeface="Times New Roman"/>
              </a:rPr>
              <a:t>To establish known cash flow projections and avoid cash flow crises</a:t>
            </a:r>
            <a:endParaRPr b="0" lang="en-US" sz="1800" strike="noStrike" u="none">
              <a:solidFill>
                <a:srgbClr val="000000"/>
              </a:solidFill>
              <a:effectLst/>
              <a:uFillTx/>
              <a:latin typeface="Arial Narrow"/>
            </a:endParaRPr>
          </a:p>
          <a:p>
            <a:pPr marL="343080" indent="-285840">
              <a:lnSpc>
                <a:spcPct val="100000"/>
              </a:lnSpc>
              <a:spcBef>
                <a:spcPts val="1125"/>
              </a:spcBef>
              <a:buSzPct val="100000"/>
              <a:buBlip>
                <a:blip r:embed="rId5"/>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Narrow"/>
                <a:ea typeface="Times New Roman"/>
              </a:rPr>
              <a:t>To minimize shareholder anxiety caused by volatility and maximize an upwardly trending share price</a:t>
            </a:r>
            <a:endParaRPr b="0" lang="en-US" sz="1800" strike="noStrike" u="none">
              <a:solidFill>
                <a:srgbClr val="000000"/>
              </a:solidFill>
              <a:effectLst/>
              <a:uFillTx/>
              <a:latin typeface="Arial Narrow"/>
            </a:endParaRPr>
          </a:p>
          <a:p>
            <a:pPr marL="343080" indent="-285840">
              <a:lnSpc>
                <a:spcPct val="100000"/>
              </a:lnSpc>
              <a:spcBef>
                <a:spcPts val="1125"/>
              </a:spcBef>
              <a:buSzPct val="100000"/>
              <a:buBlip>
                <a:blip r:embed="rId6"/>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Narrow"/>
                <a:ea typeface="Times New Roman"/>
              </a:rPr>
              <a:t>To reduce management anxiety over price fluctuations and maximize focus on developing core business</a:t>
            </a:r>
            <a:endParaRPr b="0" lang="en-US" sz="1800" strike="noStrike" u="none">
              <a:solidFill>
                <a:srgbClr val="000000"/>
              </a:solidFill>
              <a:effectLst/>
              <a:uFillTx/>
              <a:latin typeface="Arial Narrow"/>
            </a:endParaRPr>
          </a:p>
        </p:txBody>
      </p:sp>
      <p:sp>
        <p:nvSpPr>
          <p:cNvPr id="31" name=""/>
          <p:cNvSpPr/>
          <p:nvPr/>
        </p:nvSpPr>
        <p:spPr>
          <a:xfrm>
            <a:off x="621360" y="1455840"/>
            <a:ext cx="5598000" cy="444600"/>
          </a:xfrm>
          <a:prstGeom prst="rect">
            <a:avLst/>
          </a:prstGeom>
          <a:noFill/>
          <a:ln w="0">
            <a:noFill/>
          </a:ln>
        </p:spPr>
        <p:style>
          <a:lnRef idx="0"/>
          <a:fillRef idx="0"/>
          <a:effectRef idx="0"/>
          <a:fontRef idx="minor"/>
        </p:style>
        <p:txBody>
          <a:bodyPr wrap="none" lIns="90000" rIns="90000" tIns="46800" bIns="46800" anchor="t">
            <a:spAutoFit/>
          </a:bodyPr>
          <a:p>
            <a:pPr algn="ctr">
              <a:lnSpc>
                <a:spcPct val="115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Narrow"/>
                <a:ea typeface="Times New Roman"/>
              </a:rPr>
              <a:t>Prudent risk management is mission critical:</a:t>
            </a:r>
            <a:endParaRPr b="0" lang="en-US" sz="2000" strike="noStrike" u="none">
              <a:solidFill>
                <a:srgbClr val="ffffff"/>
              </a:solidFill>
              <a:effectLst/>
              <a:uFillTx/>
              <a:latin typeface="Times New Roman"/>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 name="PlaceHolder 1"/>
          <p:cNvSpPr>
            <a:spLocks noGrp="1"/>
          </p:cNvSpPr>
          <p:nvPr>
            <p:ph type="title"/>
          </p:nvPr>
        </p:nvSpPr>
        <p:spPr>
          <a:xfrm>
            <a:off x="380880" y="123480"/>
            <a:ext cx="876312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ffcc66"/>
                </a:solidFill>
                <a:effectLst/>
                <a:uFillTx/>
                <a:latin typeface="Tahoma"/>
              </a:rPr>
              <a:t>Role of Market Data</a:t>
            </a:r>
            <a:endParaRPr b="0" lang="en-US" sz="3600" strike="noStrike" u="none">
              <a:solidFill>
                <a:srgbClr val="ffcc66"/>
              </a:solidFill>
              <a:effectLst/>
              <a:uFillTx/>
              <a:latin typeface="Tahoma"/>
            </a:endParaRPr>
          </a:p>
        </p:txBody>
      </p:sp>
      <p:sp>
        <p:nvSpPr>
          <p:cNvPr id="33" name="PlaceHolder 2"/>
          <p:cNvSpPr>
            <a:spLocks noGrp="1"/>
          </p:cNvSpPr>
          <p:nvPr>
            <p:ph/>
          </p:nvPr>
        </p:nvSpPr>
        <p:spPr>
          <a:xfrm>
            <a:off x="1152360" y="1438200"/>
            <a:ext cx="7772400" cy="4114800"/>
          </a:xfrm>
          <a:prstGeom prst="rect">
            <a:avLst/>
          </a:prstGeom>
          <a:noFill/>
          <a:ln w="0">
            <a:noFill/>
          </a:ln>
        </p:spPr>
        <p:txBody>
          <a:bodyPr lIns="90000" rIns="90000" tIns="46800" bIns="46800" anchor="t">
            <a:normAutofit fontScale="92500" lnSpcReduction="9999"/>
          </a:bodyPr>
          <a:p>
            <a:pPr marL="343080" indent="-343080">
              <a:lnSpc>
                <a:spcPct val="120000"/>
              </a:lnSpc>
              <a:spcBef>
                <a:spcPts val="1500"/>
              </a:spcBef>
              <a:buSzPct val="100000"/>
              <a:buBlip>
                <a:blip r:embed="rId1"/>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Narrow"/>
              </a:rPr>
              <a:t>Over-the-counter trades must be marked-to-market for compliance with FAS 133, and proper risk management</a:t>
            </a:r>
            <a:endParaRPr b="0" lang="en-US" sz="2400" strike="noStrike" u="none">
              <a:solidFill>
                <a:srgbClr val="000000"/>
              </a:solidFill>
              <a:effectLst/>
              <a:uFillTx/>
              <a:latin typeface="Arial Narrow"/>
            </a:endParaRPr>
          </a:p>
          <a:p>
            <a:pPr marL="343080" indent="-343080">
              <a:lnSpc>
                <a:spcPct val="120000"/>
              </a:lnSpc>
              <a:spcBef>
                <a:spcPts val="1500"/>
              </a:spcBef>
              <a:buSzPct val="100000"/>
              <a:buBlip>
                <a:blip r:embed="rId2"/>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Narrow"/>
              </a:rPr>
              <a:t>Marking-to-Market requires accurate, independent data</a:t>
            </a:r>
            <a:endParaRPr b="0" lang="en-US" sz="2400" strike="noStrike" u="none">
              <a:solidFill>
                <a:srgbClr val="000000"/>
              </a:solidFill>
              <a:effectLst/>
              <a:uFillTx/>
              <a:latin typeface="Arial Narrow"/>
            </a:endParaRPr>
          </a:p>
          <a:p>
            <a:pPr marL="343080" indent="-343080">
              <a:lnSpc>
                <a:spcPct val="120000"/>
              </a:lnSpc>
              <a:spcBef>
                <a:spcPts val="1500"/>
              </a:spcBef>
              <a:buSzPct val="100000"/>
              <a:buBlip>
                <a:blip r:embed="rId3"/>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Narrow"/>
              </a:rPr>
              <a:t>Unless you are a market-maker, there is currently no one source for accurate market data in commodities markets</a:t>
            </a:r>
            <a:endParaRPr b="0" lang="en-US" sz="2400" strike="noStrike" u="none">
              <a:solidFill>
                <a:srgbClr val="000000"/>
              </a:solidFill>
              <a:effectLst/>
              <a:uFillTx/>
              <a:latin typeface="Arial Narrow"/>
            </a:endParaRPr>
          </a:p>
          <a:p>
            <a:pPr marL="343080" indent="-343080">
              <a:lnSpc>
                <a:spcPct val="120000"/>
              </a:lnSpc>
              <a:spcBef>
                <a:spcPts val="1500"/>
              </a:spcBef>
              <a:buSzPct val="100000"/>
              <a:buBlip>
                <a:blip r:embed="rId4"/>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Narrow"/>
              </a:rPr>
              <a:t>The Kiodex Global Default addresses this issue through aggregated, cleaned, arbitrage-free data from multiple independent sources such as institutional brokers</a:t>
            </a:r>
            <a:endParaRPr b="0" lang="en-US" sz="2400" strike="noStrike" u="none">
              <a:solidFill>
                <a:srgbClr val="000000"/>
              </a:solidFill>
              <a:effectLst/>
              <a:uFillTx/>
              <a:latin typeface="Arial Narrow"/>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 name="PlaceHolder 1"/>
          <p:cNvSpPr>
            <a:spLocks noGrp="1"/>
          </p:cNvSpPr>
          <p:nvPr>
            <p:ph type="title"/>
          </p:nvPr>
        </p:nvSpPr>
        <p:spPr>
          <a:xfrm>
            <a:off x="380880" y="123480"/>
            <a:ext cx="876312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ffcc66"/>
                </a:solidFill>
                <a:effectLst/>
                <a:uFillTx/>
                <a:latin typeface="Tahoma"/>
              </a:rPr>
              <a:t>The “Risk Hub” Value Chain</a:t>
            </a:r>
            <a:endParaRPr b="0" lang="en-US" sz="3600" strike="noStrike" u="none">
              <a:solidFill>
                <a:srgbClr val="ffcc66"/>
              </a:solidFill>
              <a:effectLst/>
              <a:uFillTx/>
              <a:latin typeface="Tahoma"/>
            </a:endParaRPr>
          </a:p>
        </p:txBody>
      </p:sp>
      <p:graphicFrame>
        <p:nvGraphicFramePr>
          <p:cNvPr id="35" name=""/>
          <p:cNvGraphicFramePr/>
          <p:nvPr/>
        </p:nvGraphicFramePr>
        <p:xfrm>
          <a:off x="928800" y="1685880"/>
          <a:ext cx="8091360" cy="4003560"/>
        </p:xfrm>
        <a:graphic>
          <a:graphicData uri="http://schemas.openxmlformats.org/presentationml/2006/ole">
            <p:oleObj r:id="rId1" spid="">
              <p:embed/>
              <p:pic>
                <p:nvPicPr>
                  <p:cNvPr id="36" name="" descr=""/>
                  <p:cNvPicPr/>
                  <p:nvPr/>
                </p:nvPicPr>
                <p:blipFill>
                  <a:blip r:embed="rId2"/>
                  <a:stretch/>
                </p:blipFill>
                <p:spPr>
                  <a:xfrm>
                    <a:off x="928800" y="1685880"/>
                    <a:ext cx="8091360" cy="400356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380880" y="123480"/>
            <a:ext cx="876312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ffcc66"/>
                </a:solidFill>
                <a:effectLst/>
                <a:uFillTx/>
                <a:latin typeface="Tahoma"/>
              </a:rPr>
              <a:t>Components of the Risk Value Chain</a:t>
            </a:r>
            <a:endParaRPr b="0" lang="en-US" sz="3600" strike="noStrike" u="none">
              <a:solidFill>
                <a:srgbClr val="ffcc66"/>
              </a:solidFill>
              <a:effectLst/>
              <a:uFillTx/>
              <a:latin typeface="Tahoma"/>
            </a:endParaRPr>
          </a:p>
        </p:txBody>
      </p:sp>
      <p:graphicFrame>
        <p:nvGraphicFramePr>
          <p:cNvPr id="38" name=""/>
          <p:cNvGraphicFramePr/>
          <p:nvPr/>
        </p:nvGraphicFramePr>
        <p:xfrm>
          <a:off x="1420920" y="1330200"/>
          <a:ext cx="7235640" cy="5811840"/>
        </p:xfrm>
        <a:graphic>
          <a:graphicData uri="http://schemas.openxmlformats.org/presentationml/2006/ole">
            <p:oleObj r:id="rId1" spid="">
              <p:embed/>
              <p:pic>
                <p:nvPicPr>
                  <p:cNvPr id="39" name="" descr=""/>
                  <p:cNvPicPr/>
                  <p:nvPr/>
                </p:nvPicPr>
                <p:blipFill>
                  <a:blip r:embed="rId2"/>
                  <a:stretch/>
                </p:blipFill>
                <p:spPr>
                  <a:xfrm>
                    <a:off x="1420920" y="1330200"/>
                    <a:ext cx="7235640" cy="581184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 name="PlaceHolder 1"/>
          <p:cNvSpPr>
            <a:spLocks noGrp="1"/>
          </p:cNvSpPr>
          <p:nvPr>
            <p:ph/>
          </p:nvPr>
        </p:nvSpPr>
        <p:spPr>
          <a:xfrm>
            <a:off x="1028520" y="1090440"/>
            <a:ext cx="7562520" cy="1557360"/>
          </a:xfrm>
          <a:prstGeom prst="rect">
            <a:avLst/>
          </a:prstGeom>
          <a:noFill/>
          <a:ln w="0">
            <a:noFill/>
          </a:ln>
        </p:spPr>
        <p:txBody>
          <a:bodyPr lIns="92160" rIns="92160" tIns="46080" bIns="46080" anchor="t">
            <a:normAutofit fontScale="40000" lnSpcReduction="19999"/>
          </a:bodyPr>
          <a:p>
            <a:pPr lvl="1" marL="457200" indent="-342720">
              <a:lnSpc>
                <a:spcPct val="105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Arial Narrow"/>
            </a:endParaRPr>
          </a:p>
          <a:p>
            <a:pPr lvl="1" marL="457200" indent="-342720">
              <a:lnSpc>
                <a:spcPct val="105000"/>
              </a:lnSpc>
              <a:spcBef>
                <a:spcPts val="901"/>
              </a:spcBef>
              <a:buSzPct val="100000"/>
              <a:buBlip>
                <a:blip r:embed="rId1"/>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Narrow"/>
              </a:rPr>
              <a:t>enymex</a:t>
            </a:r>
            <a:r>
              <a:rPr b="0" lang="en-US" sz="1800" strike="noStrike" u="none" baseline="30000">
                <a:solidFill>
                  <a:srgbClr val="000000"/>
                </a:solidFill>
                <a:effectLst/>
                <a:uFillTx/>
                <a:latin typeface="Arial Narrow"/>
              </a:rPr>
              <a:t>sm</a:t>
            </a:r>
            <a:r>
              <a:rPr b="0" lang="en-US" sz="1800" strike="noStrike" u="none">
                <a:solidFill>
                  <a:srgbClr val="000000"/>
                </a:solidFill>
                <a:effectLst/>
                <a:uFillTx/>
                <a:latin typeface="Arial Narrow"/>
              </a:rPr>
              <a:t> is an electronic, central-counterpart marketplace for commodity derivatives</a:t>
            </a:r>
            <a:endParaRPr b="0" lang="en-US" sz="1800" strike="noStrike" u="none">
              <a:solidFill>
                <a:srgbClr val="000000"/>
              </a:solidFill>
              <a:effectLst/>
              <a:uFillTx/>
              <a:latin typeface="Arial Narrow"/>
            </a:endParaRPr>
          </a:p>
          <a:p>
            <a:pPr lvl="1" marL="457200" indent="-342720">
              <a:lnSpc>
                <a:spcPct val="105000"/>
              </a:lnSpc>
              <a:spcBef>
                <a:spcPts val="901"/>
              </a:spcBef>
              <a:buSzPct val="100000"/>
              <a:buBlip>
                <a:blip r:embed="rId2"/>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Narrow"/>
              </a:rPr>
              <a:t>enymex</a:t>
            </a:r>
            <a:r>
              <a:rPr b="0" lang="en-US" sz="1800" strike="noStrike" u="none" baseline="30000">
                <a:solidFill>
                  <a:srgbClr val="000000"/>
                </a:solidFill>
                <a:effectLst/>
                <a:uFillTx/>
                <a:latin typeface="Arial Narrow"/>
              </a:rPr>
              <a:t>sm</a:t>
            </a:r>
            <a:r>
              <a:rPr b="0" lang="en-US" sz="1800" strike="noStrike" u="none">
                <a:solidFill>
                  <a:srgbClr val="000000"/>
                </a:solidFill>
                <a:effectLst/>
                <a:uFillTx/>
                <a:latin typeface="Arial Narrow"/>
              </a:rPr>
              <a:t> offers CLEARED analogues of the most liquid commodity derivatives (including swaps and basis swaps) that currently trade over-the-counter</a:t>
            </a:r>
            <a:endParaRPr b="0" lang="en-US" sz="1800" strike="noStrike" u="none">
              <a:solidFill>
                <a:srgbClr val="000000"/>
              </a:solidFill>
              <a:effectLst/>
              <a:uFillTx/>
              <a:latin typeface="Arial Narrow"/>
            </a:endParaRPr>
          </a:p>
          <a:p>
            <a:pPr lvl="1" marL="457200" indent="-342720">
              <a:lnSpc>
                <a:spcPct val="105000"/>
              </a:lnSpc>
              <a:spcBef>
                <a:spcPts val="901"/>
              </a:spcBef>
              <a:buSzPct val="100000"/>
              <a:buBlip>
                <a:blip r:embed="rId3"/>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Narrow"/>
              </a:rPr>
              <a:t>NYMEX is pioneering “the futurizing of swaps” in existing markets (crude and refined oil, natural gas) as well as emerging markets (electricity, steel, chemicals)</a:t>
            </a:r>
            <a:endParaRPr b="0" lang="en-US" sz="1800" strike="noStrike" u="none">
              <a:solidFill>
                <a:srgbClr val="000000"/>
              </a:solidFill>
              <a:effectLst/>
              <a:uFillTx/>
              <a:latin typeface="Arial Narrow"/>
            </a:endParaRPr>
          </a:p>
          <a:p>
            <a:pPr lvl="1" marL="457200" indent="-342720">
              <a:lnSpc>
                <a:spcPct val="105000"/>
              </a:lnSpc>
              <a:spcBef>
                <a:spcPts val="901"/>
              </a:spcBef>
              <a:buSzPct val="100000"/>
              <a:buBlip>
                <a:blip r:embed="rId4"/>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Narrow"/>
              </a:rPr>
              <a:t>The Kiodex Trade Engine powers the enymex</a:t>
            </a:r>
            <a:r>
              <a:rPr b="0" lang="en-US" sz="1800" strike="noStrike" u="none" baseline="30000">
                <a:solidFill>
                  <a:srgbClr val="000000"/>
                </a:solidFill>
                <a:effectLst/>
                <a:uFillTx/>
                <a:latin typeface="Arial Narrow"/>
              </a:rPr>
              <a:t>sm</a:t>
            </a:r>
            <a:r>
              <a:rPr b="0" lang="en-US" sz="1800" strike="noStrike" u="none">
                <a:solidFill>
                  <a:srgbClr val="000000"/>
                </a:solidFill>
                <a:effectLst/>
                <a:uFillTx/>
                <a:latin typeface="Arial Narrow"/>
              </a:rPr>
              <a:t> trading platform</a:t>
            </a:r>
            <a:endParaRPr b="0" lang="en-US" sz="1800" strike="noStrike" u="none">
              <a:solidFill>
                <a:srgbClr val="000000"/>
              </a:solidFill>
              <a:effectLst/>
              <a:uFillTx/>
              <a:latin typeface="Arial Narrow"/>
            </a:endParaRPr>
          </a:p>
          <a:p>
            <a:pPr lvl="1" marL="457200" indent="-342720">
              <a:lnSpc>
                <a:spcPct val="105000"/>
              </a:lnSpc>
              <a:spcBef>
                <a:spcPts val="901"/>
              </a:spcBef>
              <a:buSzPct val="100000"/>
              <a:buBlip>
                <a:blip r:embed="rId5"/>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Narrow"/>
              </a:rPr>
              <a:t>All trades executed on the enymex platform and all NYMEX live price updates flow directly into the Kiodex Risk Workbench, providing customers with immediate pricing, analytics and reporting tools and creating a seamless integration between trading and risk management</a:t>
            </a:r>
            <a:endParaRPr b="0" lang="en-US" sz="1800" strike="noStrike" u="none">
              <a:solidFill>
                <a:srgbClr val="000000"/>
              </a:solidFill>
              <a:effectLst/>
              <a:uFillTx/>
              <a:latin typeface="Arial Narrow"/>
            </a:endParaRPr>
          </a:p>
          <a:p>
            <a:pPr lvl="1" marL="457200" indent="0">
              <a:lnSpc>
                <a:spcPct val="105000"/>
              </a:lnSpc>
              <a:spcBef>
                <a:spcPts val="9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Narrow"/>
            </a:endParaRPr>
          </a:p>
          <a:p>
            <a:pPr lvl="1" marL="457200" indent="-342720">
              <a:lnSpc>
                <a:spcPct val="105000"/>
              </a:lnSpc>
              <a:spcBef>
                <a:spcPts val="9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Narrow"/>
            </a:endParaRPr>
          </a:p>
        </p:txBody>
      </p:sp>
      <p:sp>
        <p:nvSpPr>
          <p:cNvPr id="41" name="PlaceHolder 2"/>
          <p:cNvSpPr>
            <a:spLocks noGrp="1"/>
          </p:cNvSpPr>
          <p:nvPr>
            <p:ph type="title"/>
          </p:nvPr>
        </p:nvSpPr>
        <p:spPr>
          <a:xfrm>
            <a:off x="599760" y="428400"/>
            <a:ext cx="7467480" cy="533160"/>
          </a:xfrm>
          <a:prstGeom prst="rect">
            <a:avLst/>
          </a:prstGeom>
          <a:noFill/>
          <a:ln w="0">
            <a:noFill/>
          </a:ln>
        </p:spPr>
        <p:txBody>
          <a:bodyPr lIns="92160" rIns="92160" tIns="46080" bIns="46080" anchor="ctr">
            <a:noAutofit/>
          </a:bodyPr>
          <a:p>
            <a:pPr marL="685800" indent="-68580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ffcc66"/>
                </a:solidFill>
                <a:effectLst/>
                <a:uFillTx/>
                <a:latin typeface="Tahoma"/>
              </a:rPr>
              <a:t>The Kiodex-NYMEX Partnership</a:t>
            </a:r>
            <a:endParaRPr b="0" lang="en-US" sz="3600" strike="noStrike" u="none">
              <a:solidFill>
                <a:srgbClr val="ffcc66"/>
              </a:solidFill>
              <a:effectLst/>
              <a:uFillTx/>
              <a:latin typeface="Tahoma"/>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380880" y="123480"/>
            <a:ext cx="876312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ffcc66"/>
                </a:solidFill>
                <a:effectLst/>
                <a:uFillTx/>
                <a:latin typeface="Tahoma"/>
              </a:rPr>
              <a:t>The Kiodex-EnronOnline Partnership</a:t>
            </a:r>
            <a:endParaRPr b="0" lang="en-US" sz="3600" strike="noStrike" u="none">
              <a:solidFill>
                <a:srgbClr val="ffcc66"/>
              </a:solidFill>
              <a:effectLst/>
              <a:uFillTx/>
              <a:latin typeface="Tahoma"/>
            </a:endParaRPr>
          </a:p>
        </p:txBody>
      </p:sp>
      <p:sp>
        <p:nvSpPr>
          <p:cNvPr id="43" name="PlaceHolder 2"/>
          <p:cNvSpPr>
            <a:spLocks noGrp="1"/>
          </p:cNvSpPr>
          <p:nvPr>
            <p:ph/>
          </p:nvPr>
        </p:nvSpPr>
        <p:spPr>
          <a:xfrm>
            <a:off x="1152360" y="1438200"/>
            <a:ext cx="7772400" cy="4114800"/>
          </a:xfrm>
          <a:prstGeom prst="rect">
            <a:avLst/>
          </a:prstGeom>
          <a:noFill/>
          <a:ln w="0">
            <a:noFill/>
          </a:ln>
        </p:spPr>
        <p:txBody>
          <a:bodyPr lIns="90000" rIns="90000" tIns="46800" bIns="46800" anchor="t">
            <a:normAutofit fontScale="92500" lnSpcReduction="9999"/>
          </a:bodyPr>
          <a:p>
            <a:pPr marL="343080" indent="-343080">
              <a:lnSpc>
                <a:spcPct val="120000"/>
              </a:lnSpc>
              <a:spcBef>
                <a:spcPts val="1375"/>
              </a:spcBef>
              <a:buSzPct val="100000"/>
              <a:buBlip>
                <a:blip r:embed="rId1"/>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Narrow"/>
              </a:rPr>
              <a:t>Kiodex and Enron work together to provide risk reports to users of EnronOnline</a:t>
            </a:r>
            <a:endParaRPr b="0" lang="en-US" sz="2200" strike="noStrike" u="none">
              <a:solidFill>
                <a:srgbClr val="000000"/>
              </a:solidFill>
              <a:effectLst/>
              <a:uFillTx/>
              <a:latin typeface="Arial Narrow"/>
            </a:endParaRPr>
          </a:p>
          <a:p>
            <a:pPr marL="343080" indent="-343080">
              <a:lnSpc>
                <a:spcPct val="120000"/>
              </a:lnSpc>
              <a:spcBef>
                <a:spcPts val="1375"/>
              </a:spcBef>
              <a:buSzPct val="100000"/>
              <a:buBlip>
                <a:blip r:embed="rId2"/>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Narrow"/>
              </a:rPr>
              <a:t>EnronOnline trades feed directly through to the Risk Workbench where users can obtain risk reports</a:t>
            </a:r>
            <a:endParaRPr b="0" lang="en-US" sz="2200" strike="noStrike" u="none">
              <a:solidFill>
                <a:srgbClr val="000000"/>
              </a:solidFill>
              <a:effectLst/>
              <a:uFillTx/>
              <a:latin typeface="Arial Narrow"/>
            </a:endParaRPr>
          </a:p>
          <a:p>
            <a:pPr marL="343080" indent="-343080">
              <a:lnSpc>
                <a:spcPct val="120000"/>
              </a:lnSpc>
              <a:spcBef>
                <a:spcPts val="1375"/>
              </a:spcBef>
              <a:buSzPct val="100000"/>
              <a:buBlip>
                <a:blip r:embed="rId3"/>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Narrow"/>
              </a:rPr>
              <a:t>Kiodex is committed to build state-of-the-art risk models and reports for ALL instruments traded on EnronOnline, including electricity, coal, chemicals, plastics, pulp and paper, steel, bandwidth, weather, and data storage</a:t>
            </a:r>
            <a:endParaRPr b="0" lang="en-US" sz="2200" strike="noStrike" u="none">
              <a:solidFill>
                <a:srgbClr val="000000"/>
              </a:solidFill>
              <a:effectLst/>
              <a:uFillTx/>
              <a:latin typeface="Arial Narrow"/>
            </a:endParaRPr>
          </a:p>
          <a:p>
            <a:pPr marL="343080" indent="-343080">
              <a:lnSpc>
                <a:spcPct val="120000"/>
              </a:lnSpc>
              <a:spcBef>
                <a:spcPts val="1375"/>
              </a:spcBef>
              <a:buSzPct val="100000"/>
              <a:buBlip>
                <a:blip r:embed="rId4"/>
              </a:buBlip>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Narrow"/>
              </a:rPr>
              <a:t>EnronOnline streams live trade data and end-of-day marks to support the calculation of risk reports by the Risk Workbench</a:t>
            </a:r>
            <a:endParaRPr b="0" lang="en-US" sz="2200" strike="noStrike" u="none">
              <a:solidFill>
                <a:srgbClr val="000000"/>
              </a:solidFill>
              <a:effectLst/>
              <a:uFillTx/>
              <a:latin typeface="Arial Narrow"/>
            </a:endParaRPr>
          </a:p>
          <a:p>
            <a:pPr marL="343080" indent="0">
              <a:lnSpc>
                <a:spcPct val="140000"/>
              </a:lnSpc>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000000"/>
              </a:solidFill>
              <a:effectLst/>
              <a:uFillTx/>
              <a:latin typeface="Arial Narrow"/>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159</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2001-02-26T19:14:16Z</dcterms:created>
  <dc:creator>Patricia Kao</dc:creator>
  <dc:description/>
  <dc:language>en-US</dc:language>
  <cp:lastModifiedBy>ROSEMARY</cp:lastModifiedBy>
  <cp:lastPrinted>2000-03-14T15:34:33Z</cp:lastPrinted>
  <dcterms:modified xsi:type="dcterms:W3CDTF">2001-03-30T21:41:43Z</dcterms:modified>
  <cp:revision>20</cp:revision>
  <dc:subject/>
  <dc:title>PowerPoint Presentation</dc:title>
</cp:coreProperties>
</file>